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4.xml" ContentType="application/vnd.openxmlformats-officedocument.presentationml.notesSlide+xml"/>
  <Override PartName="/ppt/tags/tag11.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1.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24.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25.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9" r:id="rId1"/>
  </p:sldMasterIdLst>
  <p:notesMasterIdLst>
    <p:notesMasterId r:id="rId107"/>
  </p:notesMasterIdLst>
  <p:handoutMasterIdLst>
    <p:handoutMasterId r:id="rId108"/>
  </p:handoutMasterIdLst>
  <p:sldIdLst>
    <p:sldId id="685" r:id="rId2"/>
    <p:sldId id="623" r:id="rId3"/>
    <p:sldId id="624" r:id="rId4"/>
    <p:sldId id="625" r:id="rId5"/>
    <p:sldId id="686" r:id="rId6"/>
    <p:sldId id="496" r:id="rId7"/>
    <p:sldId id="497" r:id="rId8"/>
    <p:sldId id="498" r:id="rId9"/>
    <p:sldId id="503" r:id="rId10"/>
    <p:sldId id="500" r:id="rId11"/>
    <p:sldId id="504" r:id="rId12"/>
    <p:sldId id="501" r:id="rId13"/>
    <p:sldId id="502" r:id="rId14"/>
    <p:sldId id="505" r:id="rId15"/>
    <p:sldId id="687" r:id="rId16"/>
    <p:sldId id="506" r:id="rId17"/>
    <p:sldId id="507" r:id="rId18"/>
    <p:sldId id="508" r:id="rId19"/>
    <p:sldId id="509" r:id="rId20"/>
    <p:sldId id="510" r:id="rId21"/>
    <p:sldId id="511" r:id="rId22"/>
    <p:sldId id="512" r:id="rId23"/>
    <p:sldId id="513" r:id="rId24"/>
    <p:sldId id="514" r:id="rId25"/>
    <p:sldId id="515" r:id="rId26"/>
    <p:sldId id="516" r:id="rId27"/>
    <p:sldId id="517" r:id="rId28"/>
    <p:sldId id="518" r:id="rId29"/>
    <p:sldId id="519" r:id="rId30"/>
    <p:sldId id="520" r:id="rId31"/>
    <p:sldId id="521" r:id="rId32"/>
    <p:sldId id="522" r:id="rId33"/>
    <p:sldId id="523" r:id="rId34"/>
    <p:sldId id="524" r:id="rId35"/>
    <p:sldId id="525" r:id="rId36"/>
    <p:sldId id="526" r:id="rId37"/>
    <p:sldId id="527" r:id="rId38"/>
    <p:sldId id="689" r:id="rId39"/>
    <p:sldId id="528" r:id="rId40"/>
    <p:sldId id="529" r:id="rId41"/>
    <p:sldId id="530" r:id="rId42"/>
    <p:sldId id="531" r:id="rId43"/>
    <p:sldId id="532" r:id="rId44"/>
    <p:sldId id="688" r:id="rId45"/>
    <p:sldId id="535" r:id="rId46"/>
    <p:sldId id="606" r:id="rId47"/>
    <p:sldId id="607" r:id="rId48"/>
    <p:sldId id="608" r:id="rId49"/>
    <p:sldId id="609" r:id="rId50"/>
    <p:sldId id="610" r:id="rId51"/>
    <p:sldId id="611" r:id="rId52"/>
    <p:sldId id="537" r:id="rId53"/>
    <p:sldId id="538" r:id="rId54"/>
    <p:sldId id="539" r:id="rId55"/>
    <p:sldId id="562" r:id="rId56"/>
    <p:sldId id="563" r:id="rId57"/>
    <p:sldId id="564" r:id="rId58"/>
    <p:sldId id="541" r:id="rId59"/>
    <p:sldId id="692" r:id="rId60"/>
    <p:sldId id="690" r:id="rId61"/>
    <p:sldId id="566" r:id="rId62"/>
    <p:sldId id="567" r:id="rId63"/>
    <p:sldId id="568" r:id="rId64"/>
    <p:sldId id="693" r:id="rId65"/>
    <p:sldId id="543" r:id="rId66"/>
    <p:sldId id="545" r:id="rId67"/>
    <p:sldId id="553" r:id="rId68"/>
    <p:sldId id="546" r:id="rId69"/>
    <p:sldId id="548" r:id="rId70"/>
    <p:sldId id="549" r:id="rId71"/>
    <p:sldId id="551" r:id="rId72"/>
    <p:sldId id="694" r:id="rId73"/>
    <p:sldId id="569" r:id="rId74"/>
    <p:sldId id="570" r:id="rId75"/>
    <p:sldId id="571" r:id="rId76"/>
    <p:sldId id="612" r:id="rId77"/>
    <p:sldId id="613" r:id="rId78"/>
    <p:sldId id="614" r:id="rId79"/>
    <p:sldId id="575" r:id="rId80"/>
    <p:sldId id="615" r:id="rId81"/>
    <p:sldId id="576" r:id="rId82"/>
    <p:sldId id="577" r:id="rId83"/>
    <p:sldId id="578" r:id="rId84"/>
    <p:sldId id="579" r:id="rId85"/>
    <p:sldId id="580" r:id="rId86"/>
    <p:sldId id="582" r:id="rId87"/>
    <p:sldId id="695" r:id="rId88"/>
    <p:sldId id="583" r:id="rId89"/>
    <p:sldId id="584" r:id="rId90"/>
    <p:sldId id="585" r:id="rId91"/>
    <p:sldId id="586" r:id="rId92"/>
    <p:sldId id="587" r:id="rId93"/>
    <p:sldId id="616" r:id="rId94"/>
    <p:sldId id="617" r:id="rId95"/>
    <p:sldId id="618" r:id="rId96"/>
    <p:sldId id="619" r:id="rId97"/>
    <p:sldId id="620" r:id="rId98"/>
    <p:sldId id="599" r:id="rId99"/>
    <p:sldId id="600" r:id="rId100"/>
    <p:sldId id="621" r:id="rId101"/>
    <p:sldId id="603" r:id="rId102"/>
    <p:sldId id="602" r:id="rId103"/>
    <p:sldId id="622" r:id="rId104"/>
    <p:sldId id="605" r:id="rId105"/>
    <p:sldId id="574" r:id="rId106"/>
  </p:sldIdLst>
  <p:sldSz cx="9144000" cy="6858000" type="screen4x3"/>
  <p:notesSz cx="6858000" cy="9144000"/>
  <p:custDataLst>
    <p:tags r:id="rId109"/>
  </p:custDataLst>
  <p:defaultTextStyle>
    <a:defPPr>
      <a:defRPr lang="de-DE"/>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 xmlns:p15="http://schemas.microsoft.com/office/powerpoint/2012/main">
        <p15:guide id="1" orient="horz" pos="192" userDrawn="1">
          <p15:clr>
            <a:srgbClr val="A4A3A4"/>
          </p15:clr>
        </p15:guide>
        <p15:guide id="2" pos="2784" userDrawn="1">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2D2FF"/>
    <a:srgbClr val="EAEAEA"/>
    <a:srgbClr val="DDDDDD"/>
    <a:srgbClr val="DCDCDC"/>
    <a:srgbClr val="292929"/>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10" autoAdjust="0"/>
    <p:restoredTop sz="91884" autoAdjust="0"/>
  </p:normalViewPr>
  <p:slideViewPr>
    <p:cSldViewPr>
      <p:cViewPr varScale="1">
        <p:scale>
          <a:sx n="98" d="100"/>
          <a:sy n="98" d="100"/>
        </p:scale>
        <p:origin x="-974" y="-77"/>
      </p:cViewPr>
      <p:guideLst>
        <p:guide orient="horz" pos="192"/>
        <p:guide pos="278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89" d="100"/>
          <a:sy n="89" d="100"/>
        </p:scale>
        <p:origin x="3714" y="10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handoutMaster" Target="handoutMasters/handout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gs" Target="tags/tag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6.wmf"/><Relationship Id="rId1" Type="http://schemas.openxmlformats.org/officeDocument/2006/relationships/image" Target="../media/image8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endParaRPr lang="en-US"/>
          </a:p>
        </p:txBody>
      </p:sp>
      <p:sp>
        <p:nvSpPr>
          <p:cNvPr id="11267"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1268"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endParaRPr lang="en-US"/>
          </a:p>
        </p:txBody>
      </p:sp>
      <p:sp>
        <p:nvSpPr>
          <p:cNvPr id="11269"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B3E17C99-915E-4315-A646-3C5F3A686FEB}" type="slidenum">
              <a:rPr lang="en-US"/>
              <a:pPr/>
              <a:t>‹#›</a:t>
            </a:fld>
            <a:endParaRPr lang="en-US"/>
          </a:p>
        </p:txBody>
      </p:sp>
    </p:spTree>
    <p:extLst>
      <p:ext uri="{BB962C8B-B14F-4D97-AF65-F5344CB8AC3E}">
        <p14:creationId xmlns:p14="http://schemas.microsoft.com/office/powerpoint/2010/main" val="26097364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endParaRPr lang="en-US"/>
          </a:p>
        </p:txBody>
      </p:sp>
      <p:sp>
        <p:nvSpPr>
          <p:cNvPr id="1229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22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229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Textmasterformate durch Klicken bearbeiten</a:t>
            </a:r>
          </a:p>
          <a:p>
            <a:pPr lvl="1"/>
            <a:r>
              <a:rPr lang="en-US" smtClean="0"/>
              <a:t>Zweite Ebene</a:t>
            </a:r>
          </a:p>
          <a:p>
            <a:pPr lvl="2"/>
            <a:r>
              <a:rPr lang="en-US" smtClean="0"/>
              <a:t>Dritte Ebene</a:t>
            </a:r>
          </a:p>
          <a:p>
            <a:pPr lvl="3"/>
            <a:r>
              <a:rPr lang="en-US" smtClean="0"/>
              <a:t>Vierte Ebene</a:t>
            </a:r>
          </a:p>
          <a:p>
            <a:pPr lvl="4"/>
            <a:r>
              <a:rPr lang="en-US" smtClean="0"/>
              <a:t>Fünfte Ebene</a:t>
            </a:r>
          </a:p>
        </p:txBody>
      </p:sp>
      <p:sp>
        <p:nvSpPr>
          <p:cNvPr id="1229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endParaRPr lang="en-US"/>
          </a:p>
        </p:txBody>
      </p:sp>
      <p:sp>
        <p:nvSpPr>
          <p:cNvPr id="1229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634C448E-D0BB-4003-965B-941A363B0518}" type="slidenum">
              <a:rPr lang="en-US"/>
              <a:pPr/>
              <a:t>‹#›</a:t>
            </a:fld>
            <a:endParaRPr lang="en-US"/>
          </a:p>
        </p:txBody>
      </p:sp>
    </p:spTree>
    <p:extLst>
      <p:ext uri="{BB962C8B-B14F-4D97-AF65-F5344CB8AC3E}">
        <p14:creationId xmlns:p14="http://schemas.microsoft.com/office/powerpoint/2010/main" val="142603989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Arial" charset="0"/>
      </a:defRPr>
    </a:lvl1pPr>
    <a:lvl2pPr marL="457200" algn="l" rtl="0" fontAlgn="base">
      <a:spcBef>
        <a:spcPct val="30000"/>
      </a:spcBef>
      <a:spcAft>
        <a:spcPct val="0"/>
      </a:spcAft>
      <a:defRPr sz="1200" kern="1200">
        <a:solidFill>
          <a:schemeClr val="tx1"/>
        </a:solidFill>
        <a:latin typeface="Arial" charset="0"/>
        <a:ea typeface="+mn-ea"/>
        <a:cs typeface="Arial" charset="0"/>
      </a:defRPr>
    </a:lvl2pPr>
    <a:lvl3pPr marL="914400" algn="l" rtl="0" fontAlgn="base">
      <a:spcBef>
        <a:spcPct val="30000"/>
      </a:spcBef>
      <a:spcAft>
        <a:spcPct val="0"/>
      </a:spcAft>
      <a:defRPr sz="1200" kern="1200">
        <a:solidFill>
          <a:schemeClr val="tx1"/>
        </a:solidFill>
        <a:latin typeface="Arial" charset="0"/>
        <a:ea typeface="+mn-ea"/>
        <a:cs typeface="Arial" charset="0"/>
      </a:defRPr>
    </a:lvl3pPr>
    <a:lvl4pPr marL="1371600" algn="l" rtl="0" fontAlgn="base">
      <a:spcBef>
        <a:spcPct val="30000"/>
      </a:spcBef>
      <a:spcAft>
        <a:spcPct val="0"/>
      </a:spcAft>
      <a:defRPr sz="1200" kern="1200">
        <a:solidFill>
          <a:schemeClr val="tx1"/>
        </a:solidFill>
        <a:latin typeface="Arial" charset="0"/>
        <a:ea typeface="+mn-ea"/>
        <a:cs typeface="Arial" charset="0"/>
      </a:defRPr>
    </a:lvl4pPr>
    <a:lvl5pPr marL="1828800" algn="l" rtl="0" fontAlgn="base">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mathworld.wolfram.com/BoxcarFunction.html"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mathworld.wolfram.com/GaussianFunction.htm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4C448E-D0BB-4003-965B-941A363B0518}" type="slidenum">
              <a:rPr lang="en-US" smtClean="0"/>
              <a:pPr/>
              <a:t>5</a:t>
            </a:fld>
            <a:endParaRPr lang="en-US"/>
          </a:p>
        </p:txBody>
      </p:sp>
    </p:spTree>
    <p:extLst>
      <p:ext uri="{BB962C8B-B14F-4D97-AF65-F5344CB8AC3E}">
        <p14:creationId xmlns:p14="http://schemas.microsoft.com/office/powerpoint/2010/main" val="14058722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120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r>
              <a:rPr lang="en-US" sz="2200">
                <a:latin typeface="Lucida Grande" charset="0"/>
                <a:ea typeface="Lucida Grande" charset="0"/>
                <a:cs typeface="Lucida Grande" charset="0"/>
                <a:sym typeface="Lucida Grande" charset="0"/>
              </a:rPr>
              <a:t>Smoothing in 3D</a:t>
            </a:r>
          </a:p>
        </p:txBody>
      </p:sp>
    </p:spTree>
    <p:extLst>
      <p:ext uri="{BB962C8B-B14F-4D97-AF65-F5344CB8AC3E}">
        <p14:creationId xmlns:p14="http://schemas.microsoft.com/office/powerpoint/2010/main" val="28264652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42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r>
              <a:rPr lang="en-US" sz="1600">
                <a:latin typeface="Helvetica" panose="020B0604020202020204" pitchFamily="34" charset="0"/>
                <a:cs typeface="Helvetica" panose="020B0604020202020204" pitchFamily="34" charset="0"/>
                <a:sym typeface="Helvetica" panose="020B0604020202020204" pitchFamily="34" charset="0"/>
              </a:rPr>
              <a:t>Noise reduction in 3D</a:t>
            </a:r>
          </a:p>
        </p:txBody>
      </p:sp>
    </p:spTree>
    <p:extLst>
      <p:ext uri="{BB962C8B-B14F-4D97-AF65-F5344CB8AC3E}">
        <p14:creationId xmlns:p14="http://schemas.microsoft.com/office/powerpoint/2010/main" val="3521484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73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r>
              <a:rPr lang="en-US" sz="1600">
                <a:latin typeface="Helvetica" panose="020B0604020202020204" pitchFamily="34" charset="0"/>
                <a:cs typeface="Helvetica" panose="020B0604020202020204" pitchFamily="34" charset="0"/>
                <a:sym typeface="Helvetica" panose="020B0604020202020204" pitchFamily="34" charset="0"/>
              </a:rPr>
              <a:t>Sobel example</a:t>
            </a:r>
          </a:p>
        </p:txBody>
      </p:sp>
    </p:spTree>
    <p:extLst>
      <p:ext uri="{BB962C8B-B14F-4D97-AF65-F5344CB8AC3E}">
        <p14:creationId xmlns:p14="http://schemas.microsoft.com/office/powerpoint/2010/main" val="3264742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8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r>
              <a:rPr lang="en-US" sz="1600">
                <a:latin typeface="Helvetica" panose="020B0604020202020204" pitchFamily="34" charset="0"/>
                <a:cs typeface="Helvetica" panose="020B0604020202020204" pitchFamily="34" charset="0"/>
                <a:sym typeface="Helvetica" panose="020B0604020202020204" pitchFamily="34" charset="0"/>
              </a:rPr>
              <a:t>With Gaussian pre-smoothing of increasing width</a:t>
            </a:r>
          </a:p>
        </p:txBody>
      </p:sp>
    </p:spTree>
    <p:extLst>
      <p:ext uri="{BB962C8B-B14F-4D97-AF65-F5344CB8AC3E}">
        <p14:creationId xmlns:p14="http://schemas.microsoft.com/office/powerpoint/2010/main" val="20670254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34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r>
              <a:rPr lang="en-US" sz="1600">
                <a:latin typeface="Helvetica" panose="020B0604020202020204" pitchFamily="34" charset="0"/>
                <a:cs typeface="Helvetica" panose="020B0604020202020204" pitchFamily="34" charset="0"/>
                <a:sym typeface="Helvetica" panose="020B0604020202020204" pitchFamily="34" charset="0"/>
              </a:rPr>
              <a:t>Detect zero crossings (maxima/minima of first derivative)</a:t>
            </a:r>
          </a:p>
        </p:txBody>
      </p:sp>
    </p:spTree>
    <p:extLst>
      <p:ext uri="{BB962C8B-B14F-4D97-AF65-F5344CB8AC3E}">
        <p14:creationId xmlns:p14="http://schemas.microsoft.com/office/powerpoint/2010/main" val="978305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4C448E-D0BB-4003-965B-941A363B0518}" type="slidenum">
              <a:rPr lang="en-US" smtClean="0"/>
              <a:pPr/>
              <a:t>44</a:t>
            </a:fld>
            <a:endParaRPr lang="en-US"/>
          </a:p>
        </p:txBody>
      </p:sp>
    </p:spTree>
    <p:extLst>
      <p:ext uri="{BB962C8B-B14F-4D97-AF65-F5344CB8AC3E}">
        <p14:creationId xmlns:p14="http://schemas.microsoft.com/office/powerpoint/2010/main" val="3200720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194">
              <a:defRPr sz="1800" i="1">
                <a:solidFill>
                  <a:schemeClr val="tx1"/>
                </a:solidFill>
                <a:latin typeface="Arial" charset="0"/>
              </a:defRPr>
            </a:lvl1pPr>
            <a:lvl2pPr marL="542948" indent="-208826" defTabSz="914194">
              <a:defRPr sz="1800" i="1">
                <a:solidFill>
                  <a:schemeClr val="tx1"/>
                </a:solidFill>
                <a:latin typeface="Arial" charset="0"/>
              </a:defRPr>
            </a:lvl2pPr>
            <a:lvl3pPr marL="835304" indent="-167061" defTabSz="914194">
              <a:defRPr sz="1800" i="1">
                <a:solidFill>
                  <a:schemeClr val="tx1"/>
                </a:solidFill>
                <a:latin typeface="Arial" charset="0"/>
              </a:defRPr>
            </a:lvl3pPr>
            <a:lvl4pPr marL="1169426" indent="-167061" defTabSz="914194">
              <a:defRPr sz="1800" i="1">
                <a:solidFill>
                  <a:schemeClr val="tx1"/>
                </a:solidFill>
                <a:latin typeface="Arial" charset="0"/>
              </a:defRPr>
            </a:lvl4pPr>
            <a:lvl5pPr marL="1503548" indent="-167061" defTabSz="914194">
              <a:defRPr sz="1800" i="1">
                <a:solidFill>
                  <a:schemeClr val="tx1"/>
                </a:solidFill>
                <a:latin typeface="Arial" charset="0"/>
              </a:defRPr>
            </a:lvl5pPr>
            <a:lvl6pPr marL="1837670" indent="-167061" defTabSz="914194" eaLnBrk="0" fontAlgn="base" hangingPunct="0">
              <a:spcBef>
                <a:spcPct val="30000"/>
              </a:spcBef>
              <a:spcAft>
                <a:spcPct val="0"/>
              </a:spcAft>
              <a:buSzPct val="100000"/>
              <a:defRPr sz="1800" i="1">
                <a:solidFill>
                  <a:schemeClr val="tx1"/>
                </a:solidFill>
                <a:latin typeface="Arial" charset="0"/>
              </a:defRPr>
            </a:lvl6pPr>
            <a:lvl7pPr marL="2171791" indent="-167061" defTabSz="914194" eaLnBrk="0" fontAlgn="base" hangingPunct="0">
              <a:spcBef>
                <a:spcPct val="30000"/>
              </a:spcBef>
              <a:spcAft>
                <a:spcPct val="0"/>
              </a:spcAft>
              <a:buSzPct val="100000"/>
              <a:defRPr sz="1800" i="1">
                <a:solidFill>
                  <a:schemeClr val="tx1"/>
                </a:solidFill>
                <a:latin typeface="Arial" charset="0"/>
              </a:defRPr>
            </a:lvl7pPr>
            <a:lvl8pPr marL="2505913" indent="-167061" defTabSz="914194" eaLnBrk="0" fontAlgn="base" hangingPunct="0">
              <a:spcBef>
                <a:spcPct val="30000"/>
              </a:spcBef>
              <a:spcAft>
                <a:spcPct val="0"/>
              </a:spcAft>
              <a:buSzPct val="100000"/>
              <a:defRPr sz="1800" i="1">
                <a:solidFill>
                  <a:schemeClr val="tx1"/>
                </a:solidFill>
                <a:latin typeface="Arial" charset="0"/>
              </a:defRPr>
            </a:lvl8pPr>
            <a:lvl9pPr marL="2840035" indent="-167061" defTabSz="914194" eaLnBrk="0" fontAlgn="base" hangingPunct="0">
              <a:spcBef>
                <a:spcPct val="30000"/>
              </a:spcBef>
              <a:spcAft>
                <a:spcPct val="0"/>
              </a:spcAft>
              <a:buSzPct val="100000"/>
              <a:defRPr sz="1800" i="1">
                <a:solidFill>
                  <a:schemeClr val="tx1"/>
                </a:solidFill>
                <a:latin typeface="Arial" charset="0"/>
              </a:defRPr>
            </a:lvl9pPr>
          </a:lstStyle>
          <a:p>
            <a:fld id="{8EB8CF84-B136-4B85-B9F7-3433A6F649F8}" type="slidenum">
              <a:rPr lang="de-DE" sz="1200" i="0">
                <a:latin typeface="Times New Roman" pitchFamily="18" charset="0"/>
              </a:rPr>
              <a:pPr/>
              <a:t>46</a:t>
            </a:fld>
            <a:endParaRPr lang="de-DE" sz="1200" i="0">
              <a:latin typeface="Times New Roman" pitchFamily="18" charset="0"/>
            </a:endParaRPr>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smtClean="0">
              <a:latin typeface="Arial" charset="0"/>
            </a:endParaRPr>
          </a:p>
        </p:txBody>
      </p:sp>
    </p:spTree>
    <p:extLst>
      <p:ext uri="{BB962C8B-B14F-4D97-AF65-F5344CB8AC3E}">
        <p14:creationId xmlns:p14="http://schemas.microsoft.com/office/powerpoint/2010/main" val="17907381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194">
              <a:defRPr sz="1800" i="1">
                <a:solidFill>
                  <a:schemeClr val="tx1"/>
                </a:solidFill>
                <a:latin typeface="Arial" charset="0"/>
              </a:defRPr>
            </a:lvl1pPr>
            <a:lvl2pPr marL="542948" indent="-208826" defTabSz="914194">
              <a:defRPr sz="1800" i="1">
                <a:solidFill>
                  <a:schemeClr val="tx1"/>
                </a:solidFill>
                <a:latin typeface="Arial" charset="0"/>
              </a:defRPr>
            </a:lvl2pPr>
            <a:lvl3pPr marL="835304" indent="-167061" defTabSz="914194">
              <a:defRPr sz="1800" i="1">
                <a:solidFill>
                  <a:schemeClr val="tx1"/>
                </a:solidFill>
                <a:latin typeface="Arial" charset="0"/>
              </a:defRPr>
            </a:lvl3pPr>
            <a:lvl4pPr marL="1169426" indent="-167061" defTabSz="914194">
              <a:defRPr sz="1800" i="1">
                <a:solidFill>
                  <a:schemeClr val="tx1"/>
                </a:solidFill>
                <a:latin typeface="Arial" charset="0"/>
              </a:defRPr>
            </a:lvl4pPr>
            <a:lvl5pPr marL="1503548" indent="-167061" defTabSz="914194">
              <a:defRPr sz="1800" i="1">
                <a:solidFill>
                  <a:schemeClr val="tx1"/>
                </a:solidFill>
                <a:latin typeface="Arial" charset="0"/>
              </a:defRPr>
            </a:lvl5pPr>
            <a:lvl6pPr marL="1837670" indent="-167061" defTabSz="914194" eaLnBrk="0" fontAlgn="base" hangingPunct="0">
              <a:spcBef>
                <a:spcPct val="30000"/>
              </a:spcBef>
              <a:spcAft>
                <a:spcPct val="0"/>
              </a:spcAft>
              <a:buSzPct val="100000"/>
              <a:defRPr sz="1800" i="1">
                <a:solidFill>
                  <a:schemeClr val="tx1"/>
                </a:solidFill>
                <a:latin typeface="Arial" charset="0"/>
              </a:defRPr>
            </a:lvl6pPr>
            <a:lvl7pPr marL="2171791" indent="-167061" defTabSz="914194" eaLnBrk="0" fontAlgn="base" hangingPunct="0">
              <a:spcBef>
                <a:spcPct val="30000"/>
              </a:spcBef>
              <a:spcAft>
                <a:spcPct val="0"/>
              </a:spcAft>
              <a:buSzPct val="100000"/>
              <a:defRPr sz="1800" i="1">
                <a:solidFill>
                  <a:schemeClr val="tx1"/>
                </a:solidFill>
                <a:latin typeface="Arial" charset="0"/>
              </a:defRPr>
            </a:lvl7pPr>
            <a:lvl8pPr marL="2505913" indent="-167061" defTabSz="914194" eaLnBrk="0" fontAlgn="base" hangingPunct="0">
              <a:spcBef>
                <a:spcPct val="30000"/>
              </a:spcBef>
              <a:spcAft>
                <a:spcPct val="0"/>
              </a:spcAft>
              <a:buSzPct val="100000"/>
              <a:defRPr sz="1800" i="1">
                <a:solidFill>
                  <a:schemeClr val="tx1"/>
                </a:solidFill>
                <a:latin typeface="Arial" charset="0"/>
              </a:defRPr>
            </a:lvl8pPr>
            <a:lvl9pPr marL="2840035" indent="-167061" defTabSz="914194" eaLnBrk="0" fontAlgn="base" hangingPunct="0">
              <a:spcBef>
                <a:spcPct val="30000"/>
              </a:spcBef>
              <a:spcAft>
                <a:spcPct val="0"/>
              </a:spcAft>
              <a:buSzPct val="100000"/>
              <a:defRPr sz="1800" i="1">
                <a:solidFill>
                  <a:schemeClr val="tx1"/>
                </a:solidFill>
                <a:latin typeface="Arial" charset="0"/>
              </a:defRPr>
            </a:lvl9pPr>
          </a:lstStyle>
          <a:p>
            <a:fld id="{45FDEF8E-187E-48F4-BEA8-540BBD57E1A9}" type="slidenum">
              <a:rPr lang="de-DE" sz="1200" i="0">
                <a:latin typeface="Times New Roman" pitchFamily="18" charset="0"/>
              </a:rPr>
              <a:pPr/>
              <a:t>47</a:t>
            </a:fld>
            <a:endParaRPr lang="de-DE" sz="1200" i="0">
              <a:latin typeface="Times New Roman" pitchFamily="18" charset="0"/>
            </a:endParaRPr>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smtClean="0">
              <a:latin typeface="Arial" charset="0"/>
            </a:endParaRPr>
          </a:p>
        </p:txBody>
      </p:sp>
    </p:spTree>
    <p:extLst>
      <p:ext uri="{BB962C8B-B14F-4D97-AF65-F5344CB8AC3E}">
        <p14:creationId xmlns:p14="http://schemas.microsoft.com/office/powerpoint/2010/main" val="3906612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194">
              <a:defRPr sz="1800" i="1">
                <a:solidFill>
                  <a:schemeClr val="tx1"/>
                </a:solidFill>
                <a:latin typeface="Arial" charset="0"/>
              </a:defRPr>
            </a:lvl1pPr>
            <a:lvl2pPr marL="542948" indent="-208826" defTabSz="914194">
              <a:defRPr sz="1800" i="1">
                <a:solidFill>
                  <a:schemeClr val="tx1"/>
                </a:solidFill>
                <a:latin typeface="Arial" charset="0"/>
              </a:defRPr>
            </a:lvl2pPr>
            <a:lvl3pPr marL="835304" indent="-167061" defTabSz="914194">
              <a:defRPr sz="1800" i="1">
                <a:solidFill>
                  <a:schemeClr val="tx1"/>
                </a:solidFill>
                <a:latin typeface="Arial" charset="0"/>
              </a:defRPr>
            </a:lvl3pPr>
            <a:lvl4pPr marL="1169426" indent="-167061" defTabSz="914194">
              <a:defRPr sz="1800" i="1">
                <a:solidFill>
                  <a:schemeClr val="tx1"/>
                </a:solidFill>
                <a:latin typeface="Arial" charset="0"/>
              </a:defRPr>
            </a:lvl4pPr>
            <a:lvl5pPr marL="1503548" indent="-167061" defTabSz="914194">
              <a:defRPr sz="1800" i="1">
                <a:solidFill>
                  <a:schemeClr val="tx1"/>
                </a:solidFill>
                <a:latin typeface="Arial" charset="0"/>
              </a:defRPr>
            </a:lvl5pPr>
            <a:lvl6pPr marL="1837670" indent="-167061" defTabSz="914194" eaLnBrk="0" fontAlgn="base" hangingPunct="0">
              <a:spcBef>
                <a:spcPct val="30000"/>
              </a:spcBef>
              <a:spcAft>
                <a:spcPct val="0"/>
              </a:spcAft>
              <a:buSzPct val="100000"/>
              <a:defRPr sz="1800" i="1">
                <a:solidFill>
                  <a:schemeClr val="tx1"/>
                </a:solidFill>
                <a:latin typeface="Arial" charset="0"/>
              </a:defRPr>
            </a:lvl6pPr>
            <a:lvl7pPr marL="2171791" indent="-167061" defTabSz="914194" eaLnBrk="0" fontAlgn="base" hangingPunct="0">
              <a:spcBef>
                <a:spcPct val="30000"/>
              </a:spcBef>
              <a:spcAft>
                <a:spcPct val="0"/>
              </a:spcAft>
              <a:buSzPct val="100000"/>
              <a:defRPr sz="1800" i="1">
                <a:solidFill>
                  <a:schemeClr val="tx1"/>
                </a:solidFill>
                <a:latin typeface="Arial" charset="0"/>
              </a:defRPr>
            </a:lvl7pPr>
            <a:lvl8pPr marL="2505913" indent="-167061" defTabSz="914194" eaLnBrk="0" fontAlgn="base" hangingPunct="0">
              <a:spcBef>
                <a:spcPct val="30000"/>
              </a:spcBef>
              <a:spcAft>
                <a:spcPct val="0"/>
              </a:spcAft>
              <a:buSzPct val="100000"/>
              <a:defRPr sz="1800" i="1">
                <a:solidFill>
                  <a:schemeClr val="tx1"/>
                </a:solidFill>
                <a:latin typeface="Arial" charset="0"/>
              </a:defRPr>
            </a:lvl8pPr>
            <a:lvl9pPr marL="2840035" indent="-167061" defTabSz="914194" eaLnBrk="0" fontAlgn="base" hangingPunct="0">
              <a:spcBef>
                <a:spcPct val="30000"/>
              </a:spcBef>
              <a:spcAft>
                <a:spcPct val="0"/>
              </a:spcAft>
              <a:buSzPct val="100000"/>
              <a:defRPr sz="1800" i="1">
                <a:solidFill>
                  <a:schemeClr val="tx1"/>
                </a:solidFill>
                <a:latin typeface="Arial" charset="0"/>
              </a:defRPr>
            </a:lvl9pPr>
          </a:lstStyle>
          <a:p>
            <a:fld id="{02F4D7E1-3661-42A6-A86B-85B4D37A065F}" type="slidenum">
              <a:rPr lang="de-DE" sz="1200" i="0">
                <a:latin typeface="Times New Roman" pitchFamily="18" charset="0"/>
              </a:rPr>
              <a:pPr/>
              <a:t>48</a:t>
            </a:fld>
            <a:endParaRPr lang="de-DE" sz="1200" i="0">
              <a:latin typeface="Times New Roman" pitchFamily="18" charset="0"/>
            </a:endParaRPr>
          </a:p>
        </p:txBody>
      </p:sp>
      <p:sp>
        <p:nvSpPr>
          <p:cNvPr id="163843" name="Rectangle 3074"/>
          <p:cNvSpPr>
            <a:spLocks noGrp="1" noRot="1" noChangeAspect="1" noChangeArrowheads="1" noTextEdit="1"/>
          </p:cNvSpPr>
          <p:nvPr>
            <p:ph type="sldImg"/>
          </p:nvPr>
        </p:nvSpPr>
        <p:spPr>
          <a:ln/>
        </p:spPr>
      </p:sp>
      <p:sp>
        <p:nvSpPr>
          <p:cNvPr id="163844" name="Rectangle 307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smtClean="0">
              <a:latin typeface="Arial" charset="0"/>
            </a:endParaRPr>
          </a:p>
        </p:txBody>
      </p:sp>
    </p:spTree>
    <p:extLst>
      <p:ext uri="{BB962C8B-B14F-4D97-AF65-F5344CB8AC3E}">
        <p14:creationId xmlns:p14="http://schemas.microsoft.com/office/powerpoint/2010/main" val="27375845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194">
              <a:defRPr sz="1800" i="1">
                <a:solidFill>
                  <a:schemeClr val="tx1"/>
                </a:solidFill>
                <a:latin typeface="Arial" charset="0"/>
              </a:defRPr>
            </a:lvl1pPr>
            <a:lvl2pPr marL="542948" indent="-208826" defTabSz="914194">
              <a:defRPr sz="1800" i="1">
                <a:solidFill>
                  <a:schemeClr val="tx1"/>
                </a:solidFill>
                <a:latin typeface="Arial" charset="0"/>
              </a:defRPr>
            </a:lvl2pPr>
            <a:lvl3pPr marL="835304" indent="-167061" defTabSz="914194">
              <a:defRPr sz="1800" i="1">
                <a:solidFill>
                  <a:schemeClr val="tx1"/>
                </a:solidFill>
                <a:latin typeface="Arial" charset="0"/>
              </a:defRPr>
            </a:lvl3pPr>
            <a:lvl4pPr marL="1169426" indent="-167061" defTabSz="914194">
              <a:defRPr sz="1800" i="1">
                <a:solidFill>
                  <a:schemeClr val="tx1"/>
                </a:solidFill>
                <a:latin typeface="Arial" charset="0"/>
              </a:defRPr>
            </a:lvl4pPr>
            <a:lvl5pPr marL="1503548" indent="-167061" defTabSz="914194">
              <a:defRPr sz="1800" i="1">
                <a:solidFill>
                  <a:schemeClr val="tx1"/>
                </a:solidFill>
                <a:latin typeface="Arial" charset="0"/>
              </a:defRPr>
            </a:lvl5pPr>
            <a:lvl6pPr marL="1837670" indent="-167061" defTabSz="914194" eaLnBrk="0" fontAlgn="base" hangingPunct="0">
              <a:spcBef>
                <a:spcPct val="30000"/>
              </a:spcBef>
              <a:spcAft>
                <a:spcPct val="0"/>
              </a:spcAft>
              <a:buSzPct val="100000"/>
              <a:defRPr sz="1800" i="1">
                <a:solidFill>
                  <a:schemeClr val="tx1"/>
                </a:solidFill>
                <a:latin typeface="Arial" charset="0"/>
              </a:defRPr>
            </a:lvl6pPr>
            <a:lvl7pPr marL="2171791" indent="-167061" defTabSz="914194" eaLnBrk="0" fontAlgn="base" hangingPunct="0">
              <a:spcBef>
                <a:spcPct val="30000"/>
              </a:spcBef>
              <a:spcAft>
                <a:spcPct val="0"/>
              </a:spcAft>
              <a:buSzPct val="100000"/>
              <a:defRPr sz="1800" i="1">
                <a:solidFill>
                  <a:schemeClr val="tx1"/>
                </a:solidFill>
                <a:latin typeface="Arial" charset="0"/>
              </a:defRPr>
            </a:lvl7pPr>
            <a:lvl8pPr marL="2505913" indent="-167061" defTabSz="914194" eaLnBrk="0" fontAlgn="base" hangingPunct="0">
              <a:spcBef>
                <a:spcPct val="30000"/>
              </a:spcBef>
              <a:spcAft>
                <a:spcPct val="0"/>
              </a:spcAft>
              <a:buSzPct val="100000"/>
              <a:defRPr sz="1800" i="1">
                <a:solidFill>
                  <a:schemeClr val="tx1"/>
                </a:solidFill>
                <a:latin typeface="Arial" charset="0"/>
              </a:defRPr>
            </a:lvl8pPr>
            <a:lvl9pPr marL="2840035" indent="-167061" defTabSz="914194" eaLnBrk="0" fontAlgn="base" hangingPunct="0">
              <a:spcBef>
                <a:spcPct val="30000"/>
              </a:spcBef>
              <a:spcAft>
                <a:spcPct val="0"/>
              </a:spcAft>
              <a:buSzPct val="100000"/>
              <a:defRPr sz="1800" i="1">
                <a:solidFill>
                  <a:schemeClr val="tx1"/>
                </a:solidFill>
                <a:latin typeface="Arial" charset="0"/>
              </a:defRPr>
            </a:lvl9pPr>
          </a:lstStyle>
          <a:p>
            <a:fld id="{75852785-AC32-44D6-ACC7-C85607F2CD24}" type="slidenum">
              <a:rPr lang="de-DE" sz="1200" i="0">
                <a:latin typeface="Times New Roman" pitchFamily="18" charset="0"/>
              </a:rPr>
              <a:pPr/>
              <a:t>49</a:t>
            </a:fld>
            <a:endParaRPr lang="de-DE" sz="1200" i="0">
              <a:latin typeface="Times New Roman" pitchFamily="18" charset="0"/>
            </a:endParaRPr>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smtClean="0">
              <a:latin typeface="Arial" charset="0"/>
            </a:endParaRPr>
          </a:p>
        </p:txBody>
      </p:sp>
    </p:spTree>
    <p:extLst>
      <p:ext uri="{BB962C8B-B14F-4D97-AF65-F5344CB8AC3E}">
        <p14:creationId xmlns:p14="http://schemas.microsoft.com/office/powerpoint/2010/main" val="2030796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94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r>
              <a:rPr lang="en-US" sz="2200">
                <a:latin typeface="Lucida Grande" charset="0"/>
                <a:ea typeface="Lucida Grande" charset="0"/>
                <a:cs typeface="Lucida Grande" charset="0"/>
                <a:sym typeface="Lucida Grande" charset="0"/>
              </a:rPr>
              <a:t>Motivation for ”Data filtering“</a:t>
            </a:r>
          </a:p>
        </p:txBody>
      </p:sp>
    </p:spTree>
    <p:extLst>
      <p:ext uri="{BB962C8B-B14F-4D97-AF65-F5344CB8AC3E}">
        <p14:creationId xmlns:p14="http://schemas.microsoft.com/office/powerpoint/2010/main" val="3920734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194">
              <a:defRPr sz="1800" i="1">
                <a:solidFill>
                  <a:schemeClr val="tx1"/>
                </a:solidFill>
                <a:latin typeface="Arial" charset="0"/>
              </a:defRPr>
            </a:lvl1pPr>
            <a:lvl2pPr marL="542948" indent="-208826" defTabSz="914194">
              <a:defRPr sz="1800" i="1">
                <a:solidFill>
                  <a:schemeClr val="tx1"/>
                </a:solidFill>
                <a:latin typeface="Arial" charset="0"/>
              </a:defRPr>
            </a:lvl2pPr>
            <a:lvl3pPr marL="835304" indent="-167061" defTabSz="914194">
              <a:defRPr sz="1800" i="1">
                <a:solidFill>
                  <a:schemeClr val="tx1"/>
                </a:solidFill>
                <a:latin typeface="Arial" charset="0"/>
              </a:defRPr>
            </a:lvl3pPr>
            <a:lvl4pPr marL="1169426" indent="-167061" defTabSz="914194">
              <a:defRPr sz="1800" i="1">
                <a:solidFill>
                  <a:schemeClr val="tx1"/>
                </a:solidFill>
                <a:latin typeface="Arial" charset="0"/>
              </a:defRPr>
            </a:lvl4pPr>
            <a:lvl5pPr marL="1503548" indent="-167061" defTabSz="914194">
              <a:defRPr sz="1800" i="1">
                <a:solidFill>
                  <a:schemeClr val="tx1"/>
                </a:solidFill>
                <a:latin typeface="Arial" charset="0"/>
              </a:defRPr>
            </a:lvl5pPr>
            <a:lvl6pPr marL="1837670" indent="-167061" defTabSz="914194" eaLnBrk="0" fontAlgn="base" hangingPunct="0">
              <a:spcBef>
                <a:spcPct val="30000"/>
              </a:spcBef>
              <a:spcAft>
                <a:spcPct val="0"/>
              </a:spcAft>
              <a:buSzPct val="100000"/>
              <a:defRPr sz="1800" i="1">
                <a:solidFill>
                  <a:schemeClr val="tx1"/>
                </a:solidFill>
                <a:latin typeface="Arial" charset="0"/>
              </a:defRPr>
            </a:lvl6pPr>
            <a:lvl7pPr marL="2171791" indent="-167061" defTabSz="914194" eaLnBrk="0" fontAlgn="base" hangingPunct="0">
              <a:spcBef>
                <a:spcPct val="30000"/>
              </a:spcBef>
              <a:spcAft>
                <a:spcPct val="0"/>
              </a:spcAft>
              <a:buSzPct val="100000"/>
              <a:defRPr sz="1800" i="1">
                <a:solidFill>
                  <a:schemeClr val="tx1"/>
                </a:solidFill>
                <a:latin typeface="Arial" charset="0"/>
              </a:defRPr>
            </a:lvl7pPr>
            <a:lvl8pPr marL="2505913" indent="-167061" defTabSz="914194" eaLnBrk="0" fontAlgn="base" hangingPunct="0">
              <a:spcBef>
                <a:spcPct val="30000"/>
              </a:spcBef>
              <a:spcAft>
                <a:spcPct val="0"/>
              </a:spcAft>
              <a:buSzPct val="100000"/>
              <a:defRPr sz="1800" i="1">
                <a:solidFill>
                  <a:schemeClr val="tx1"/>
                </a:solidFill>
                <a:latin typeface="Arial" charset="0"/>
              </a:defRPr>
            </a:lvl8pPr>
            <a:lvl9pPr marL="2840035" indent="-167061" defTabSz="914194" eaLnBrk="0" fontAlgn="base" hangingPunct="0">
              <a:spcBef>
                <a:spcPct val="30000"/>
              </a:spcBef>
              <a:spcAft>
                <a:spcPct val="0"/>
              </a:spcAft>
              <a:buSzPct val="100000"/>
              <a:defRPr sz="1800" i="1">
                <a:solidFill>
                  <a:schemeClr val="tx1"/>
                </a:solidFill>
                <a:latin typeface="Arial" charset="0"/>
              </a:defRPr>
            </a:lvl9pPr>
          </a:lstStyle>
          <a:p>
            <a:fld id="{72DECB7D-E153-45A3-A7B6-FD32263E2912}" type="slidenum">
              <a:rPr lang="de-DE" sz="1200" i="0">
                <a:latin typeface="Times New Roman" pitchFamily="18" charset="0"/>
              </a:rPr>
              <a:pPr/>
              <a:t>50</a:t>
            </a:fld>
            <a:endParaRPr lang="de-DE" sz="1200" i="0">
              <a:latin typeface="Times New Roman" pitchFamily="18" charset="0"/>
            </a:endParaRPr>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smtClean="0">
              <a:latin typeface="Arial" charset="0"/>
            </a:endParaRPr>
          </a:p>
        </p:txBody>
      </p:sp>
    </p:spTree>
    <p:extLst>
      <p:ext uri="{BB962C8B-B14F-4D97-AF65-F5344CB8AC3E}">
        <p14:creationId xmlns:p14="http://schemas.microsoft.com/office/powerpoint/2010/main" val="17223114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194">
              <a:defRPr sz="1800" i="1">
                <a:solidFill>
                  <a:schemeClr val="tx1"/>
                </a:solidFill>
                <a:latin typeface="Arial" charset="0"/>
              </a:defRPr>
            </a:lvl1pPr>
            <a:lvl2pPr marL="542948" indent="-208826" defTabSz="914194">
              <a:defRPr sz="1800" i="1">
                <a:solidFill>
                  <a:schemeClr val="tx1"/>
                </a:solidFill>
                <a:latin typeface="Arial" charset="0"/>
              </a:defRPr>
            </a:lvl2pPr>
            <a:lvl3pPr marL="835304" indent="-167061" defTabSz="914194">
              <a:defRPr sz="1800" i="1">
                <a:solidFill>
                  <a:schemeClr val="tx1"/>
                </a:solidFill>
                <a:latin typeface="Arial" charset="0"/>
              </a:defRPr>
            </a:lvl3pPr>
            <a:lvl4pPr marL="1169426" indent="-167061" defTabSz="914194">
              <a:defRPr sz="1800" i="1">
                <a:solidFill>
                  <a:schemeClr val="tx1"/>
                </a:solidFill>
                <a:latin typeface="Arial" charset="0"/>
              </a:defRPr>
            </a:lvl4pPr>
            <a:lvl5pPr marL="1503548" indent="-167061" defTabSz="914194">
              <a:defRPr sz="1800" i="1">
                <a:solidFill>
                  <a:schemeClr val="tx1"/>
                </a:solidFill>
                <a:latin typeface="Arial" charset="0"/>
              </a:defRPr>
            </a:lvl5pPr>
            <a:lvl6pPr marL="1837670" indent="-167061" defTabSz="914194" eaLnBrk="0" fontAlgn="base" hangingPunct="0">
              <a:spcBef>
                <a:spcPct val="30000"/>
              </a:spcBef>
              <a:spcAft>
                <a:spcPct val="0"/>
              </a:spcAft>
              <a:buSzPct val="100000"/>
              <a:defRPr sz="1800" i="1">
                <a:solidFill>
                  <a:schemeClr val="tx1"/>
                </a:solidFill>
                <a:latin typeface="Arial" charset="0"/>
              </a:defRPr>
            </a:lvl6pPr>
            <a:lvl7pPr marL="2171791" indent="-167061" defTabSz="914194" eaLnBrk="0" fontAlgn="base" hangingPunct="0">
              <a:spcBef>
                <a:spcPct val="30000"/>
              </a:spcBef>
              <a:spcAft>
                <a:spcPct val="0"/>
              </a:spcAft>
              <a:buSzPct val="100000"/>
              <a:defRPr sz="1800" i="1">
                <a:solidFill>
                  <a:schemeClr val="tx1"/>
                </a:solidFill>
                <a:latin typeface="Arial" charset="0"/>
              </a:defRPr>
            </a:lvl7pPr>
            <a:lvl8pPr marL="2505913" indent="-167061" defTabSz="914194" eaLnBrk="0" fontAlgn="base" hangingPunct="0">
              <a:spcBef>
                <a:spcPct val="30000"/>
              </a:spcBef>
              <a:spcAft>
                <a:spcPct val="0"/>
              </a:spcAft>
              <a:buSzPct val="100000"/>
              <a:defRPr sz="1800" i="1">
                <a:solidFill>
                  <a:schemeClr val="tx1"/>
                </a:solidFill>
                <a:latin typeface="Arial" charset="0"/>
              </a:defRPr>
            </a:lvl8pPr>
            <a:lvl9pPr marL="2840035" indent="-167061" defTabSz="914194" eaLnBrk="0" fontAlgn="base" hangingPunct="0">
              <a:spcBef>
                <a:spcPct val="30000"/>
              </a:spcBef>
              <a:spcAft>
                <a:spcPct val="0"/>
              </a:spcAft>
              <a:buSzPct val="100000"/>
              <a:defRPr sz="1800" i="1">
                <a:solidFill>
                  <a:schemeClr val="tx1"/>
                </a:solidFill>
                <a:latin typeface="Arial" charset="0"/>
              </a:defRPr>
            </a:lvl9pPr>
          </a:lstStyle>
          <a:p>
            <a:fld id="{C0487400-E80C-4513-9455-B4D22B4AB92D}" type="slidenum">
              <a:rPr lang="de-DE" sz="1200" i="0">
                <a:latin typeface="Times New Roman" pitchFamily="18" charset="0"/>
              </a:rPr>
              <a:pPr/>
              <a:t>51</a:t>
            </a:fld>
            <a:endParaRPr lang="de-DE" sz="1200" i="0">
              <a:latin typeface="Times New Roman" pitchFamily="18" charset="0"/>
            </a:endParaRPr>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smtClean="0">
              <a:latin typeface="Arial" charset="0"/>
            </a:endParaRPr>
          </a:p>
        </p:txBody>
      </p:sp>
    </p:spTree>
    <p:extLst>
      <p:ext uri="{BB962C8B-B14F-4D97-AF65-F5344CB8AC3E}">
        <p14:creationId xmlns:p14="http://schemas.microsoft.com/office/powerpoint/2010/main" val="2736717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Summarize the 4 cases of sign combinations on the black board:</a:t>
            </a:r>
          </a:p>
          <a:p>
            <a:endParaRPr lang="en-US" dirty="0" smtClean="0"/>
          </a:p>
          <a:p>
            <a:r>
              <a:rPr lang="en-US" dirty="0" smtClean="0"/>
              <a:t>all the same sign</a:t>
            </a:r>
          </a:p>
          <a:p>
            <a:r>
              <a:rPr lang="en-US" dirty="0" smtClean="0"/>
              <a:t>one sign different</a:t>
            </a:r>
          </a:p>
          <a:p>
            <a:r>
              <a:rPr lang="en-US" dirty="0" smtClean="0"/>
              <a:t>two signs different (on the same edge)</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two signs different (on different</a:t>
            </a:r>
            <a:r>
              <a:rPr lang="en-US" baseline="0" dirty="0" smtClean="0"/>
              <a:t> </a:t>
            </a:r>
            <a:r>
              <a:rPr lang="en-US" dirty="0" smtClean="0"/>
              <a:t>edges; diagonally)</a:t>
            </a:r>
          </a:p>
        </p:txBody>
      </p:sp>
      <p:sp>
        <p:nvSpPr>
          <p:cNvPr id="4" name="Slide Number Placeholder 3"/>
          <p:cNvSpPr>
            <a:spLocks noGrp="1"/>
          </p:cNvSpPr>
          <p:nvPr>
            <p:ph type="sldNum" sz="quarter" idx="10"/>
          </p:nvPr>
        </p:nvSpPr>
        <p:spPr/>
        <p:txBody>
          <a:bodyPr/>
          <a:lstStyle/>
          <a:p>
            <a:fld id="{634C448E-D0BB-4003-965B-941A363B0518}" type="slidenum">
              <a:rPr lang="en-US" smtClean="0"/>
              <a:pPr/>
              <a:t>59</a:t>
            </a:fld>
            <a:endParaRPr lang="en-US"/>
          </a:p>
        </p:txBody>
      </p:sp>
    </p:spTree>
    <p:extLst>
      <p:ext uri="{BB962C8B-B14F-4D97-AF65-F5344CB8AC3E}">
        <p14:creationId xmlns:p14="http://schemas.microsoft.com/office/powerpoint/2010/main" val="36852068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34C448E-D0BB-4003-965B-941A363B0518}" type="slidenum">
              <a:rPr lang="en-US" smtClean="0"/>
              <a:pPr/>
              <a:t>61</a:t>
            </a:fld>
            <a:endParaRPr lang="en-US"/>
          </a:p>
        </p:txBody>
      </p:sp>
    </p:spTree>
    <p:extLst>
      <p:ext uri="{BB962C8B-B14F-4D97-AF65-F5344CB8AC3E}">
        <p14:creationId xmlns:p14="http://schemas.microsoft.com/office/powerpoint/2010/main" val="36852068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the value at the center?</a:t>
            </a:r>
            <a:endParaRPr lang="en-US" dirty="0"/>
          </a:p>
        </p:txBody>
      </p:sp>
      <p:sp>
        <p:nvSpPr>
          <p:cNvPr id="4" name="Slide Number Placeholder 3"/>
          <p:cNvSpPr>
            <a:spLocks noGrp="1"/>
          </p:cNvSpPr>
          <p:nvPr>
            <p:ph type="sldNum" sz="quarter" idx="10"/>
          </p:nvPr>
        </p:nvSpPr>
        <p:spPr/>
        <p:txBody>
          <a:bodyPr/>
          <a:lstStyle/>
          <a:p>
            <a:fld id="{634C448E-D0BB-4003-965B-941A363B0518}" type="slidenum">
              <a:rPr lang="en-US" smtClean="0"/>
              <a:pPr/>
              <a:t>64</a:t>
            </a:fld>
            <a:endParaRPr lang="en-US"/>
          </a:p>
        </p:txBody>
      </p:sp>
    </p:spTree>
    <p:extLst>
      <p:ext uri="{BB962C8B-B14F-4D97-AF65-F5344CB8AC3E}">
        <p14:creationId xmlns:p14="http://schemas.microsoft.com/office/powerpoint/2010/main" val="3930987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1264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r>
              <a:rPr lang="en-US" sz="1600">
                <a:latin typeface="Helvetica" panose="020B0604020202020204" pitchFamily="34" charset="0"/>
                <a:cs typeface="Helvetica" panose="020B0604020202020204" pitchFamily="34" charset="0"/>
                <a:sym typeface="Helvetica" panose="020B0604020202020204" pitchFamily="34" charset="0"/>
              </a:rPr>
              <a:t>How to evaluate the asymptotic decider?</a:t>
            </a:r>
          </a:p>
        </p:txBody>
      </p:sp>
    </p:spTree>
    <p:extLst>
      <p:ext uri="{BB962C8B-B14F-4D97-AF65-F5344CB8AC3E}">
        <p14:creationId xmlns:p14="http://schemas.microsoft.com/office/powerpoint/2010/main" val="29570769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not</a:t>
            </a:r>
            <a:r>
              <a:rPr lang="en-US" baseline="0" dirty="0" smtClean="0"/>
              <a:t> possible for the </a:t>
            </a:r>
            <a:r>
              <a:rPr lang="en-US" baseline="0" dirty="0" err="1" smtClean="0"/>
              <a:t>isolines</a:t>
            </a:r>
            <a:r>
              <a:rPr lang="en-US" baseline="0" dirty="0" smtClean="0"/>
              <a:t> to cross the asymptotes.</a:t>
            </a:r>
            <a:endParaRPr lang="en-US" dirty="0"/>
          </a:p>
        </p:txBody>
      </p:sp>
      <p:sp>
        <p:nvSpPr>
          <p:cNvPr id="4" name="Slide Number Placeholder 3"/>
          <p:cNvSpPr>
            <a:spLocks noGrp="1"/>
          </p:cNvSpPr>
          <p:nvPr>
            <p:ph type="sldNum" sz="quarter" idx="10"/>
          </p:nvPr>
        </p:nvSpPr>
        <p:spPr/>
        <p:txBody>
          <a:bodyPr/>
          <a:lstStyle/>
          <a:p>
            <a:fld id="{634C448E-D0BB-4003-965B-941A363B0518}" type="slidenum">
              <a:rPr lang="en-US" smtClean="0"/>
              <a:pPr/>
              <a:t>72</a:t>
            </a:fld>
            <a:endParaRPr lang="en-US"/>
          </a:p>
        </p:txBody>
      </p:sp>
    </p:spTree>
    <p:extLst>
      <p:ext uri="{BB962C8B-B14F-4D97-AF65-F5344CB8AC3E}">
        <p14:creationId xmlns:p14="http://schemas.microsoft.com/office/powerpoint/2010/main" val="3042815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194">
              <a:defRPr sz="1800" i="1">
                <a:solidFill>
                  <a:schemeClr val="tx1"/>
                </a:solidFill>
                <a:latin typeface="Arial" charset="0"/>
              </a:defRPr>
            </a:lvl1pPr>
            <a:lvl2pPr marL="542948" indent="-208826" defTabSz="914194">
              <a:defRPr sz="1800" i="1">
                <a:solidFill>
                  <a:schemeClr val="tx1"/>
                </a:solidFill>
                <a:latin typeface="Arial" charset="0"/>
              </a:defRPr>
            </a:lvl2pPr>
            <a:lvl3pPr marL="835304" indent="-167061" defTabSz="914194">
              <a:defRPr sz="1800" i="1">
                <a:solidFill>
                  <a:schemeClr val="tx1"/>
                </a:solidFill>
                <a:latin typeface="Arial" charset="0"/>
              </a:defRPr>
            </a:lvl3pPr>
            <a:lvl4pPr marL="1169426" indent="-167061" defTabSz="914194">
              <a:defRPr sz="1800" i="1">
                <a:solidFill>
                  <a:schemeClr val="tx1"/>
                </a:solidFill>
                <a:latin typeface="Arial" charset="0"/>
              </a:defRPr>
            </a:lvl4pPr>
            <a:lvl5pPr marL="1503548" indent="-167061" defTabSz="914194">
              <a:defRPr sz="1800" i="1">
                <a:solidFill>
                  <a:schemeClr val="tx1"/>
                </a:solidFill>
                <a:latin typeface="Arial" charset="0"/>
              </a:defRPr>
            </a:lvl5pPr>
            <a:lvl6pPr marL="1837670" indent="-167061" defTabSz="914194" eaLnBrk="0" fontAlgn="base" hangingPunct="0">
              <a:spcBef>
                <a:spcPct val="30000"/>
              </a:spcBef>
              <a:spcAft>
                <a:spcPct val="0"/>
              </a:spcAft>
              <a:buSzPct val="100000"/>
              <a:defRPr sz="1800" i="1">
                <a:solidFill>
                  <a:schemeClr val="tx1"/>
                </a:solidFill>
                <a:latin typeface="Arial" charset="0"/>
              </a:defRPr>
            </a:lvl6pPr>
            <a:lvl7pPr marL="2171791" indent="-167061" defTabSz="914194" eaLnBrk="0" fontAlgn="base" hangingPunct="0">
              <a:spcBef>
                <a:spcPct val="30000"/>
              </a:spcBef>
              <a:spcAft>
                <a:spcPct val="0"/>
              </a:spcAft>
              <a:buSzPct val="100000"/>
              <a:defRPr sz="1800" i="1">
                <a:solidFill>
                  <a:schemeClr val="tx1"/>
                </a:solidFill>
                <a:latin typeface="Arial" charset="0"/>
              </a:defRPr>
            </a:lvl7pPr>
            <a:lvl8pPr marL="2505913" indent="-167061" defTabSz="914194" eaLnBrk="0" fontAlgn="base" hangingPunct="0">
              <a:spcBef>
                <a:spcPct val="30000"/>
              </a:spcBef>
              <a:spcAft>
                <a:spcPct val="0"/>
              </a:spcAft>
              <a:buSzPct val="100000"/>
              <a:defRPr sz="1800" i="1">
                <a:solidFill>
                  <a:schemeClr val="tx1"/>
                </a:solidFill>
                <a:latin typeface="Arial" charset="0"/>
              </a:defRPr>
            </a:lvl8pPr>
            <a:lvl9pPr marL="2840035" indent="-167061" defTabSz="914194" eaLnBrk="0" fontAlgn="base" hangingPunct="0">
              <a:spcBef>
                <a:spcPct val="30000"/>
              </a:spcBef>
              <a:spcAft>
                <a:spcPct val="0"/>
              </a:spcAft>
              <a:buSzPct val="100000"/>
              <a:defRPr sz="1800" i="1">
                <a:solidFill>
                  <a:schemeClr val="tx1"/>
                </a:solidFill>
                <a:latin typeface="Arial" charset="0"/>
              </a:defRPr>
            </a:lvl9pPr>
          </a:lstStyle>
          <a:p>
            <a:fld id="{8682E59B-C115-4C03-BB84-296751D2497B}" type="slidenum">
              <a:rPr lang="de-DE" sz="1200" i="0">
                <a:latin typeface="Times New Roman" pitchFamily="18" charset="0"/>
              </a:rPr>
              <a:pPr/>
              <a:t>76</a:t>
            </a:fld>
            <a:endParaRPr lang="de-DE" sz="1200" i="0">
              <a:latin typeface="Times New Roman" pitchFamily="18" charset="0"/>
            </a:endParaRPr>
          </a:p>
        </p:txBody>
      </p:sp>
      <p:sp>
        <p:nvSpPr>
          <p:cNvPr id="178179" name="Rectangle 2"/>
          <p:cNvSpPr>
            <a:spLocks noGrp="1" noRot="1" noChangeAspect="1" noChangeArrowheads="1" noTextEdit="1"/>
          </p:cNvSpPr>
          <p:nvPr>
            <p:ph type="sldImg"/>
          </p:nvPr>
        </p:nvSpPr>
        <p:spPr>
          <a:ln/>
        </p:spPr>
      </p:sp>
      <p:sp>
        <p:nvSpPr>
          <p:cNvPr id="178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smtClean="0">
              <a:latin typeface="Arial" charset="0"/>
            </a:endParaRPr>
          </a:p>
        </p:txBody>
      </p:sp>
    </p:spTree>
    <p:extLst>
      <p:ext uri="{BB962C8B-B14F-4D97-AF65-F5344CB8AC3E}">
        <p14:creationId xmlns:p14="http://schemas.microsoft.com/office/powerpoint/2010/main" val="24496064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194">
              <a:defRPr sz="1800" i="1">
                <a:solidFill>
                  <a:schemeClr val="tx1"/>
                </a:solidFill>
                <a:latin typeface="Arial" charset="0"/>
              </a:defRPr>
            </a:lvl1pPr>
            <a:lvl2pPr marL="542948" indent="-208826" defTabSz="914194">
              <a:defRPr sz="1800" i="1">
                <a:solidFill>
                  <a:schemeClr val="tx1"/>
                </a:solidFill>
                <a:latin typeface="Arial" charset="0"/>
              </a:defRPr>
            </a:lvl2pPr>
            <a:lvl3pPr marL="835304" indent="-167061" defTabSz="914194">
              <a:defRPr sz="1800" i="1">
                <a:solidFill>
                  <a:schemeClr val="tx1"/>
                </a:solidFill>
                <a:latin typeface="Arial" charset="0"/>
              </a:defRPr>
            </a:lvl3pPr>
            <a:lvl4pPr marL="1169426" indent="-167061" defTabSz="914194">
              <a:defRPr sz="1800" i="1">
                <a:solidFill>
                  <a:schemeClr val="tx1"/>
                </a:solidFill>
                <a:latin typeface="Arial" charset="0"/>
              </a:defRPr>
            </a:lvl4pPr>
            <a:lvl5pPr marL="1503548" indent="-167061" defTabSz="914194">
              <a:defRPr sz="1800" i="1">
                <a:solidFill>
                  <a:schemeClr val="tx1"/>
                </a:solidFill>
                <a:latin typeface="Arial" charset="0"/>
              </a:defRPr>
            </a:lvl5pPr>
            <a:lvl6pPr marL="1837670" indent="-167061" defTabSz="914194" eaLnBrk="0" fontAlgn="base" hangingPunct="0">
              <a:spcBef>
                <a:spcPct val="30000"/>
              </a:spcBef>
              <a:spcAft>
                <a:spcPct val="0"/>
              </a:spcAft>
              <a:buSzPct val="100000"/>
              <a:defRPr sz="1800" i="1">
                <a:solidFill>
                  <a:schemeClr val="tx1"/>
                </a:solidFill>
                <a:latin typeface="Arial" charset="0"/>
              </a:defRPr>
            </a:lvl6pPr>
            <a:lvl7pPr marL="2171791" indent="-167061" defTabSz="914194" eaLnBrk="0" fontAlgn="base" hangingPunct="0">
              <a:spcBef>
                <a:spcPct val="30000"/>
              </a:spcBef>
              <a:spcAft>
                <a:spcPct val="0"/>
              </a:spcAft>
              <a:buSzPct val="100000"/>
              <a:defRPr sz="1800" i="1">
                <a:solidFill>
                  <a:schemeClr val="tx1"/>
                </a:solidFill>
                <a:latin typeface="Arial" charset="0"/>
              </a:defRPr>
            </a:lvl7pPr>
            <a:lvl8pPr marL="2505913" indent="-167061" defTabSz="914194" eaLnBrk="0" fontAlgn="base" hangingPunct="0">
              <a:spcBef>
                <a:spcPct val="30000"/>
              </a:spcBef>
              <a:spcAft>
                <a:spcPct val="0"/>
              </a:spcAft>
              <a:buSzPct val="100000"/>
              <a:defRPr sz="1800" i="1">
                <a:solidFill>
                  <a:schemeClr val="tx1"/>
                </a:solidFill>
                <a:latin typeface="Arial" charset="0"/>
              </a:defRPr>
            </a:lvl8pPr>
            <a:lvl9pPr marL="2840035" indent="-167061" defTabSz="914194" eaLnBrk="0" fontAlgn="base" hangingPunct="0">
              <a:spcBef>
                <a:spcPct val="30000"/>
              </a:spcBef>
              <a:spcAft>
                <a:spcPct val="0"/>
              </a:spcAft>
              <a:buSzPct val="100000"/>
              <a:defRPr sz="1800" i="1">
                <a:solidFill>
                  <a:schemeClr val="tx1"/>
                </a:solidFill>
                <a:latin typeface="Arial" charset="0"/>
              </a:defRPr>
            </a:lvl9pPr>
          </a:lstStyle>
          <a:p>
            <a:fld id="{971060F1-4C60-4E5A-BB38-43C9A82357A7}" type="slidenum">
              <a:rPr lang="de-DE" sz="1200" i="0">
                <a:latin typeface="Times New Roman" pitchFamily="18" charset="0"/>
              </a:rPr>
              <a:pPr/>
              <a:t>77</a:t>
            </a:fld>
            <a:endParaRPr lang="de-DE" sz="1200" i="0">
              <a:latin typeface="Times New Roman" pitchFamily="18" charset="0"/>
            </a:endParaRPr>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smtClean="0">
              <a:latin typeface="Arial" charset="0"/>
            </a:endParaRPr>
          </a:p>
        </p:txBody>
      </p:sp>
    </p:spTree>
    <p:extLst>
      <p:ext uri="{BB962C8B-B14F-4D97-AF65-F5344CB8AC3E}">
        <p14:creationId xmlns:p14="http://schemas.microsoft.com/office/powerpoint/2010/main" val="333473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194">
              <a:defRPr sz="1800" i="1">
                <a:solidFill>
                  <a:schemeClr val="tx1"/>
                </a:solidFill>
                <a:latin typeface="Arial" charset="0"/>
              </a:defRPr>
            </a:lvl1pPr>
            <a:lvl2pPr marL="542948" indent="-208826" defTabSz="914194">
              <a:defRPr sz="1800" i="1">
                <a:solidFill>
                  <a:schemeClr val="tx1"/>
                </a:solidFill>
                <a:latin typeface="Arial" charset="0"/>
              </a:defRPr>
            </a:lvl2pPr>
            <a:lvl3pPr marL="835304" indent="-167061" defTabSz="914194">
              <a:defRPr sz="1800" i="1">
                <a:solidFill>
                  <a:schemeClr val="tx1"/>
                </a:solidFill>
                <a:latin typeface="Arial" charset="0"/>
              </a:defRPr>
            </a:lvl3pPr>
            <a:lvl4pPr marL="1169426" indent="-167061" defTabSz="914194">
              <a:defRPr sz="1800" i="1">
                <a:solidFill>
                  <a:schemeClr val="tx1"/>
                </a:solidFill>
                <a:latin typeface="Arial" charset="0"/>
              </a:defRPr>
            </a:lvl4pPr>
            <a:lvl5pPr marL="1503548" indent="-167061" defTabSz="914194">
              <a:defRPr sz="1800" i="1">
                <a:solidFill>
                  <a:schemeClr val="tx1"/>
                </a:solidFill>
                <a:latin typeface="Arial" charset="0"/>
              </a:defRPr>
            </a:lvl5pPr>
            <a:lvl6pPr marL="1837670" indent="-167061" defTabSz="914194" eaLnBrk="0" fontAlgn="base" hangingPunct="0">
              <a:spcBef>
                <a:spcPct val="30000"/>
              </a:spcBef>
              <a:spcAft>
                <a:spcPct val="0"/>
              </a:spcAft>
              <a:buSzPct val="100000"/>
              <a:defRPr sz="1800" i="1">
                <a:solidFill>
                  <a:schemeClr val="tx1"/>
                </a:solidFill>
                <a:latin typeface="Arial" charset="0"/>
              </a:defRPr>
            </a:lvl6pPr>
            <a:lvl7pPr marL="2171791" indent="-167061" defTabSz="914194" eaLnBrk="0" fontAlgn="base" hangingPunct="0">
              <a:spcBef>
                <a:spcPct val="30000"/>
              </a:spcBef>
              <a:spcAft>
                <a:spcPct val="0"/>
              </a:spcAft>
              <a:buSzPct val="100000"/>
              <a:defRPr sz="1800" i="1">
                <a:solidFill>
                  <a:schemeClr val="tx1"/>
                </a:solidFill>
                <a:latin typeface="Arial" charset="0"/>
              </a:defRPr>
            </a:lvl7pPr>
            <a:lvl8pPr marL="2505913" indent="-167061" defTabSz="914194" eaLnBrk="0" fontAlgn="base" hangingPunct="0">
              <a:spcBef>
                <a:spcPct val="30000"/>
              </a:spcBef>
              <a:spcAft>
                <a:spcPct val="0"/>
              </a:spcAft>
              <a:buSzPct val="100000"/>
              <a:defRPr sz="1800" i="1">
                <a:solidFill>
                  <a:schemeClr val="tx1"/>
                </a:solidFill>
                <a:latin typeface="Arial" charset="0"/>
              </a:defRPr>
            </a:lvl8pPr>
            <a:lvl9pPr marL="2840035" indent="-167061" defTabSz="914194" eaLnBrk="0" fontAlgn="base" hangingPunct="0">
              <a:spcBef>
                <a:spcPct val="30000"/>
              </a:spcBef>
              <a:spcAft>
                <a:spcPct val="0"/>
              </a:spcAft>
              <a:buSzPct val="100000"/>
              <a:defRPr sz="1800" i="1">
                <a:solidFill>
                  <a:schemeClr val="tx1"/>
                </a:solidFill>
                <a:latin typeface="Arial" charset="0"/>
              </a:defRPr>
            </a:lvl9pPr>
          </a:lstStyle>
          <a:p>
            <a:fld id="{C97A12A2-F3F6-415C-91D5-EFEE73A873B9}" type="slidenum">
              <a:rPr lang="de-DE" sz="1200" i="0">
                <a:latin typeface="Times New Roman" pitchFamily="18" charset="0"/>
              </a:rPr>
              <a:pPr/>
              <a:t>78</a:t>
            </a:fld>
            <a:endParaRPr lang="de-DE" sz="1200" i="0">
              <a:latin typeface="Times New Roman" pitchFamily="18" charset="0"/>
            </a:endParaRPr>
          </a:p>
        </p:txBody>
      </p:sp>
      <p:sp>
        <p:nvSpPr>
          <p:cNvPr id="180227" name="Rectangle 2"/>
          <p:cNvSpPr>
            <a:spLocks noGrp="1" noRot="1" noChangeAspect="1" noChangeArrowheads="1" noTextEdit="1"/>
          </p:cNvSpPr>
          <p:nvPr>
            <p:ph type="sldImg"/>
          </p:nvPr>
        </p:nvSpPr>
        <p:spPr>
          <a:ln/>
        </p:spPr>
      </p:sp>
      <p:sp>
        <p:nvSpPr>
          <p:cNvPr id="180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smtClean="0">
              <a:latin typeface="Arial" charset="0"/>
            </a:endParaRPr>
          </a:p>
        </p:txBody>
      </p:sp>
    </p:spTree>
    <p:extLst>
      <p:ext uri="{BB962C8B-B14F-4D97-AF65-F5344CB8AC3E}">
        <p14:creationId xmlns:p14="http://schemas.microsoft.com/office/powerpoint/2010/main" val="898429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15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endParaRPr lang="en-US" sz="2200">
              <a:latin typeface="Lucida Grande" charset="0"/>
              <a:ea typeface="Lucida Grande" charset="0"/>
              <a:cs typeface="Lucida Grande" charset="0"/>
              <a:sym typeface="Lucida Grande" charset="0"/>
            </a:endParaRPr>
          </a:p>
          <a:p>
            <a:endParaRPr lang="en-US" sz="2200">
              <a:latin typeface="Lucida Grande" charset="0"/>
              <a:ea typeface="Lucida Grande" charset="0"/>
              <a:cs typeface="Lucida Grande" charset="0"/>
              <a:sym typeface="Lucida Grande" charset="0"/>
            </a:endParaRPr>
          </a:p>
        </p:txBody>
      </p:sp>
    </p:spTree>
    <p:extLst>
      <p:ext uri="{BB962C8B-B14F-4D97-AF65-F5344CB8AC3E}">
        <p14:creationId xmlns:p14="http://schemas.microsoft.com/office/powerpoint/2010/main" val="332998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 the students explain</a:t>
            </a:r>
            <a:r>
              <a:rPr lang="en-US" baseline="0" dirty="0" smtClean="0"/>
              <a:t> this selection.</a:t>
            </a:r>
            <a:endParaRPr lang="en-US" dirty="0"/>
          </a:p>
        </p:txBody>
      </p:sp>
      <p:sp>
        <p:nvSpPr>
          <p:cNvPr id="4" name="Slide Number Placeholder 3"/>
          <p:cNvSpPr>
            <a:spLocks noGrp="1"/>
          </p:cNvSpPr>
          <p:nvPr>
            <p:ph type="sldNum" sz="quarter" idx="10"/>
          </p:nvPr>
        </p:nvSpPr>
        <p:spPr/>
        <p:txBody>
          <a:bodyPr/>
          <a:lstStyle/>
          <a:p>
            <a:fld id="{634C448E-D0BB-4003-965B-941A363B0518}" type="slidenum">
              <a:rPr lang="en-US" smtClean="0"/>
              <a:pPr/>
              <a:t>13</a:t>
            </a:fld>
            <a:endParaRPr lang="en-US"/>
          </a:p>
        </p:txBody>
      </p:sp>
    </p:spTree>
    <p:extLst>
      <p:ext uri="{BB962C8B-B14F-4D97-AF65-F5344CB8AC3E}">
        <p14:creationId xmlns:p14="http://schemas.microsoft.com/office/powerpoint/2010/main" val="3671650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45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r>
              <a:rPr lang="en-US" sz="1600">
                <a:latin typeface="Helvetica" panose="020B0604020202020204" pitchFamily="34" charset="0"/>
                <a:cs typeface="Helvetica" panose="020B0604020202020204" pitchFamily="34" charset="0"/>
                <a:sym typeface="Helvetica" panose="020B0604020202020204" pitchFamily="34" charset="0"/>
              </a:rPr>
              <a:t>Often a mapping to a subset of the original values is chosen</a:t>
            </a:r>
          </a:p>
        </p:txBody>
      </p:sp>
    </p:spTree>
    <p:extLst>
      <p:ext uri="{BB962C8B-B14F-4D97-AF65-F5344CB8AC3E}">
        <p14:creationId xmlns:p14="http://schemas.microsoft.com/office/powerpoint/2010/main" val="114008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27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r>
              <a:rPr lang="en-US" sz="2200" dirty="0">
                <a:latin typeface="Lucida Grande" charset="0"/>
                <a:ea typeface="Lucida Grande" charset="0"/>
                <a:cs typeface="Lucida Grande" charset="0"/>
                <a:sym typeface="Lucida Grande" charset="0"/>
              </a:rPr>
              <a:t>Signal f is averaged with a weight function g(x-x´) centers g around (x</a:t>
            </a:r>
            <a:r>
              <a:rPr lang="en-US" sz="2200" dirty="0" smtClean="0">
                <a:latin typeface="Lucida Grande" charset="0"/>
                <a:ea typeface="Lucida Grande" charset="0"/>
                <a:cs typeface="Lucida Grande" charset="0"/>
                <a:sym typeface="Lucida Grande" charset="0"/>
              </a:rPr>
              <a:t>)</a:t>
            </a:r>
          </a:p>
          <a:p>
            <a:endParaRPr lang="en-US" sz="2200" dirty="0" smtClean="0">
              <a:latin typeface="Lucida Grande" charset="0"/>
              <a:ea typeface="Lucida Grande" charset="0"/>
              <a:cs typeface="Lucida Grande" charset="0"/>
              <a:sym typeface="Lucida Grande" charset="0"/>
            </a:endParaRPr>
          </a:p>
          <a:p>
            <a:r>
              <a:rPr lang="en-US" sz="1200" b="0" i="0" kern="1200" dirty="0" smtClean="0">
                <a:solidFill>
                  <a:schemeClr val="tx1"/>
                </a:solidFill>
                <a:effectLst/>
                <a:latin typeface="Arial" charset="0"/>
                <a:ea typeface="+mn-ea"/>
                <a:cs typeface="Arial" charset="0"/>
              </a:rPr>
              <a:t>The animations above graphically illustrate the convolution of two </a:t>
            </a:r>
            <a:r>
              <a:rPr lang="en-US" sz="1200" b="0" i="0" u="none" strike="noStrike" kern="1200" dirty="0" smtClean="0">
                <a:solidFill>
                  <a:schemeClr val="tx1"/>
                </a:solidFill>
                <a:effectLst/>
                <a:latin typeface="Arial" charset="0"/>
                <a:ea typeface="+mn-ea"/>
                <a:cs typeface="Arial" charset="0"/>
                <a:hlinkClick r:id="rId3"/>
              </a:rPr>
              <a:t>boxcar functions</a:t>
            </a:r>
            <a:r>
              <a:rPr lang="en-US" sz="1200" b="0" i="0" kern="1200" dirty="0" smtClean="0">
                <a:solidFill>
                  <a:schemeClr val="tx1"/>
                </a:solidFill>
                <a:effectLst/>
                <a:latin typeface="Arial" charset="0"/>
                <a:ea typeface="+mn-ea"/>
                <a:cs typeface="Arial" charset="0"/>
              </a:rPr>
              <a:t> (left) and two </a:t>
            </a:r>
            <a:r>
              <a:rPr lang="en-US" sz="1200" b="0" i="0" u="none" strike="noStrike" kern="1200" dirty="0" smtClean="0">
                <a:solidFill>
                  <a:schemeClr val="tx1"/>
                </a:solidFill>
                <a:effectLst/>
                <a:latin typeface="Arial" charset="0"/>
                <a:ea typeface="+mn-ea"/>
                <a:cs typeface="Arial" charset="0"/>
                <a:hlinkClick r:id="rId4"/>
              </a:rPr>
              <a:t>Gaussians</a:t>
            </a:r>
            <a:r>
              <a:rPr lang="en-US" sz="1200" b="0" i="0" kern="1200" dirty="0" smtClean="0">
                <a:solidFill>
                  <a:schemeClr val="tx1"/>
                </a:solidFill>
                <a:effectLst/>
                <a:latin typeface="Arial" charset="0"/>
                <a:ea typeface="+mn-ea"/>
                <a:cs typeface="Arial" charset="0"/>
              </a:rPr>
              <a:t> (right). In the plots, the green curve shows the convolution of the blue and red curves as a function of , the position indicated by the vertical green line. The gray region indicates the product  as a function of , so its area as a function of  is precisely the convolution. One feature to emphasize and which is not conveyed by these illustrations (since they both exclusively involve symmetric functions) is that the function  must be mirrored before lagging it across  and integrating.</a:t>
            </a:r>
            <a:endParaRPr lang="en-US" sz="2200" dirty="0">
              <a:latin typeface="Lucida Grande" charset="0"/>
              <a:ea typeface="Lucida Grande" charset="0"/>
              <a:cs typeface="Lucida Grande" charset="0"/>
              <a:sym typeface="Lucida Grande" charset="0"/>
            </a:endParaRPr>
          </a:p>
        </p:txBody>
      </p:sp>
    </p:spTree>
    <p:extLst>
      <p:ext uri="{BB962C8B-B14F-4D97-AF65-F5344CB8AC3E}">
        <p14:creationId xmlns:p14="http://schemas.microsoft.com/office/powerpoint/2010/main" val="633629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09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r>
              <a:rPr lang="en-US" sz="1600">
                <a:latin typeface="Helvetica" panose="020B0604020202020204" pitchFamily="34" charset="0"/>
                <a:cs typeface="Helvetica" panose="020B0604020202020204" pitchFamily="34" charset="0"/>
                <a:sym typeface="Helvetica" panose="020B0604020202020204" pitchFamily="34" charset="0"/>
              </a:rPr>
              <a:t>Median Example: Effectively removes outliers</a:t>
            </a:r>
          </a:p>
        </p:txBody>
      </p:sp>
    </p:spTree>
    <p:extLst>
      <p:ext uri="{BB962C8B-B14F-4D97-AF65-F5344CB8AC3E}">
        <p14:creationId xmlns:p14="http://schemas.microsoft.com/office/powerpoint/2010/main" val="1501382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30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r>
              <a:rPr lang="en-US" sz="1600" b="1" dirty="0" smtClean="0">
                <a:latin typeface="Helvetica" panose="020B0604020202020204" pitchFamily="34" charset="0"/>
                <a:cs typeface="Helvetica" panose="020B0604020202020204" pitchFamily="34" charset="0"/>
                <a:sym typeface="Helvetica" panose="020B0604020202020204" pitchFamily="34" charset="0"/>
              </a:rPr>
              <a:t>Weighted</a:t>
            </a:r>
            <a:r>
              <a:rPr lang="en-US" sz="1600" dirty="0" smtClean="0">
                <a:latin typeface="Helvetica" panose="020B0604020202020204" pitchFamily="34" charset="0"/>
                <a:cs typeface="Helvetica" panose="020B0604020202020204" pitchFamily="34" charset="0"/>
                <a:sym typeface="Helvetica" panose="020B0604020202020204" pitchFamily="34" charset="0"/>
              </a:rPr>
              <a:t> </a:t>
            </a:r>
            <a:r>
              <a:rPr lang="en-US" sz="1600" dirty="0">
                <a:latin typeface="Helvetica" panose="020B0604020202020204" pitchFamily="34" charset="0"/>
                <a:cs typeface="Helvetica" panose="020B0604020202020204" pitchFamily="34" charset="0"/>
                <a:sym typeface="Helvetica" panose="020B0604020202020204" pitchFamily="34" charset="0"/>
              </a:rPr>
              <a:t>average of </a:t>
            </a:r>
            <a:r>
              <a:rPr lang="en-US" sz="1600" dirty="0" smtClean="0">
                <a:latin typeface="Helvetica" panose="020B0604020202020204" pitchFamily="34" charset="0"/>
                <a:cs typeface="Helvetica" panose="020B0604020202020204" pitchFamily="34" charset="0"/>
                <a:sym typeface="Helvetica" panose="020B0604020202020204" pitchFamily="34" charset="0"/>
              </a:rPr>
              <a:t>neighbors</a:t>
            </a:r>
            <a:endParaRPr lang="en-US" sz="1600" dirty="0">
              <a:latin typeface="Helvetica" panose="020B0604020202020204" pitchFamily="34" charset="0"/>
              <a:cs typeface="Helvetica" panose="020B0604020202020204" pitchFamily="34" charset="0"/>
              <a:sym typeface="Helvetica" panose="020B0604020202020204" pitchFamily="34" charset="0"/>
            </a:endParaRPr>
          </a:p>
        </p:txBody>
      </p:sp>
    </p:spTree>
    <p:extLst>
      <p:ext uri="{BB962C8B-B14F-4D97-AF65-F5344CB8AC3E}">
        <p14:creationId xmlns:p14="http://schemas.microsoft.com/office/powerpoint/2010/main" val="31259983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81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r>
              <a:rPr lang="en-US" sz="1600">
                <a:latin typeface="Helvetica" panose="020B0604020202020204" pitchFamily="34" charset="0"/>
                <a:cs typeface="Helvetica" panose="020B0604020202020204" pitchFamily="34" charset="0"/>
                <a:sym typeface="Helvetica" panose="020B0604020202020204" pitchFamily="34" charset="0"/>
              </a:rPr>
              <a:t>Now a couple of ”Filtering by convolution“ Examples</a:t>
            </a:r>
          </a:p>
        </p:txBody>
      </p:sp>
    </p:spTree>
    <p:extLst>
      <p:ext uri="{BB962C8B-B14F-4D97-AF65-F5344CB8AC3E}">
        <p14:creationId xmlns:p14="http://schemas.microsoft.com/office/powerpoint/2010/main" val="11181602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10" name="Text Box 8"/>
          <p:cNvSpPr txBox="1">
            <a:spLocks noChangeArrowheads="1"/>
          </p:cNvSpPr>
          <p:nvPr/>
        </p:nvSpPr>
        <p:spPr bwMode="auto">
          <a:xfrm>
            <a:off x="2362200" y="847270"/>
            <a:ext cx="641734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indent="0" algn="l" defTabSz="914400" rtl="0" eaLnBrk="1" fontAlgn="base" latinLnBrk="0" hangingPunct="1">
              <a:lnSpc>
                <a:spcPct val="100000"/>
              </a:lnSpc>
              <a:spcBef>
                <a:spcPct val="25000"/>
              </a:spcBef>
              <a:spcAft>
                <a:spcPct val="0"/>
              </a:spcAft>
              <a:buClrTx/>
              <a:buSzTx/>
              <a:buFontTx/>
              <a:buNone/>
              <a:tabLst/>
              <a:defRPr/>
            </a:pPr>
            <a:r>
              <a:rPr lang="en-US" sz="1600" i="1" dirty="0" smtClean="0">
                <a:solidFill>
                  <a:srgbClr val="7F7F7F"/>
                </a:solidFill>
              </a:rPr>
              <a:t>Visualization, DD2257</a:t>
            </a:r>
          </a:p>
          <a:p>
            <a:pPr marL="0" marR="0" indent="0" algn="l" defTabSz="914400" rtl="0" eaLnBrk="1" fontAlgn="base" latinLnBrk="0" hangingPunct="1">
              <a:lnSpc>
                <a:spcPct val="100000"/>
              </a:lnSpc>
              <a:spcBef>
                <a:spcPct val="25000"/>
              </a:spcBef>
              <a:spcAft>
                <a:spcPct val="0"/>
              </a:spcAft>
              <a:buClrTx/>
              <a:buSzTx/>
              <a:buFontTx/>
              <a:buNone/>
              <a:tabLst/>
              <a:defRPr/>
            </a:pPr>
            <a:r>
              <a:rPr lang="en-US" sz="1600" i="1" dirty="0" smtClean="0">
                <a:solidFill>
                  <a:srgbClr val="7F7F7F"/>
                </a:solidFill>
              </a:rPr>
              <a:t>Prof. Dr. Tino Weinkauf</a:t>
            </a:r>
          </a:p>
        </p:txBody>
      </p:sp>
      <p:sp>
        <p:nvSpPr>
          <p:cNvPr id="8194" name="Rectangle 2"/>
          <p:cNvSpPr>
            <a:spLocks noGrp="1" noChangeArrowheads="1"/>
          </p:cNvSpPr>
          <p:nvPr>
            <p:ph type="ctrTitle"/>
          </p:nvPr>
        </p:nvSpPr>
        <p:spPr>
          <a:xfrm>
            <a:off x="2362200" y="2362200"/>
            <a:ext cx="6400800" cy="762000"/>
          </a:xfrm>
          <a:noFill/>
        </p:spPr>
        <p:txBody>
          <a:bodyPr anchor="b"/>
          <a:lstStyle>
            <a:lvl1pPr>
              <a:defRPr sz="2400"/>
            </a:lvl1pPr>
          </a:lstStyle>
          <a:p>
            <a:pPr lvl="0"/>
            <a:r>
              <a:rPr lang="en-US" noProof="0" smtClean="0"/>
              <a:t>Click to edit Master title style</a:t>
            </a:r>
            <a:endParaRPr lang="de-DE" noProof="0" dirty="0" smtClean="0"/>
          </a:p>
        </p:txBody>
      </p:sp>
      <p:sp>
        <p:nvSpPr>
          <p:cNvPr id="8195" name="Rectangle 3"/>
          <p:cNvSpPr>
            <a:spLocks noGrp="1" noChangeArrowheads="1"/>
          </p:cNvSpPr>
          <p:nvPr>
            <p:ph type="subTitle" idx="1"/>
          </p:nvPr>
        </p:nvSpPr>
        <p:spPr>
          <a:xfrm>
            <a:off x="2362200" y="3581400"/>
            <a:ext cx="6400800" cy="3124199"/>
          </a:xfrm>
          <a:noFill/>
        </p:spPr>
        <p:txBody>
          <a:bodyPr/>
          <a:lstStyle>
            <a:lvl1pPr marL="0" indent="0" algn="r">
              <a:spcBef>
                <a:spcPct val="0"/>
              </a:spcBef>
              <a:buFont typeface="Wingdings" pitchFamily="2" charset="2"/>
              <a:buNone/>
              <a:defRPr sz="2000"/>
            </a:lvl1pPr>
          </a:lstStyle>
          <a:p>
            <a:pPr lvl="0"/>
            <a:r>
              <a:rPr lang="en-US" noProof="0" smtClean="0"/>
              <a:t>Click to edit Master subtitle style</a:t>
            </a:r>
            <a:endParaRPr lang="de-DE" noProof="0" dirty="0" smtClean="0"/>
          </a:p>
        </p:txBody>
      </p:sp>
      <p:sp>
        <p:nvSpPr>
          <p:cNvPr id="8196" name="Rectangle 4"/>
          <p:cNvSpPr>
            <a:spLocks noGrp="1" noChangeArrowheads="1"/>
          </p:cNvSpPr>
          <p:nvPr>
            <p:ph type="dt" sz="half" idx="2"/>
          </p:nvPr>
        </p:nvSpPr>
        <p:spPr>
          <a:xfrm>
            <a:off x="990600" y="6248400"/>
            <a:ext cx="1905000" cy="457200"/>
          </a:xfrm>
          <a:prstGeom prst="rect">
            <a:avLst/>
          </a:prstGeom>
        </p:spPr>
        <p:txBody>
          <a:bodyPr/>
          <a:lstStyle>
            <a:lvl1pPr algn="l">
              <a:defRPr sz="1400">
                <a:solidFill>
                  <a:schemeClr val="bg2"/>
                </a:solidFill>
                <a:latin typeface="Tahoma" pitchFamily="34" charset="0"/>
              </a:defRPr>
            </a:lvl1pPr>
          </a:lstStyle>
          <a:p>
            <a:endParaRPr lang="en-US">
              <a:solidFill>
                <a:srgbClr val="1C1C1C"/>
              </a:solidFill>
            </a:endParaRPr>
          </a:p>
        </p:txBody>
      </p:sp>
      <p:sp>
        <p:nvSpPr>
          <p:cNvPr id="8197" name="Rectangle 5"/>
          <p:cNvSpPr>
            <a:spLocks noGrp="1" noChangeArrowheads="1"/>
          </p:cNvSpPr>
          <p:nvPr>
            <p:ph type="ftr" sz="quarter" idx="3"/>
          </p:nvPr>
        </p:nvSpPr>
        <p:spPr>
          <a:xfrm>
            <a:off x="3429000" y="6248400"/>
            <a:ext cx="2895600" cy="457200"/>
          </a:xfrm>
          <a:prstGeom prst="rect">
            <a:avLst/>
          </a:prstGeom>
        </p:spPr>
        <p:txBody>
          <a:bodyPr/>
          <a:lstStyle>
            <a:lvl1pPr algn="ctr">
              <a:defRPr sz="1400">
                <a:solidFill>
                  <a:schemeClr val="bg2"/>
                </a:solidFill>
                <a:latin typeface="Tahoma" pitchFamily="34" charset="0"/>
              </a:defRPr>
            </a:lvl1pPr>
          </a:lstStyle>
          <a:p>
            <a:endParaRPr lang="en-US">
              <a:solidFill>
                <a:srgbClr val="1C1C1C"/>
              </a:solidFill>
            </a:endParaRPr>
          </a:p>
        </p:txBody>
      </p:sp>
      <p:sp>
        <p:nvSpPr>
          <p:cNvPr id="8198" name="Rectangle 6"/>
          <p:cNvSpPr>
            <a:spLocks noGrp="1" noChangeArrowheads="1"/>
          </p:cNvSpPr>
          <p:nvPr>
            <p:ph type="sldNum" sz="quarter" idx="4"/>
          </p:nvPr>
        </p:nvSpPr>
        <p:spPr bwMode="auto">
          <a:xfrm>
            <a:off x="68580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solidFill>
                  <a:schemeClr val="bg2"/>
                </a:solidFill>
                <a:latin typeface="Tahoma" pitchFamily="34" charset="0"/>
              </a:defRPr>
            </a:lvl1pPr>
          </a:lstStyle>
          <a:p>
            <a:fld id="{16705050-5E38-4365-B3B3-74C11EED352B}" type="slidenum">
              <a:rPr lang="en-US" smtClean="0">
                <a:solidFill>
                  <a:srgbClr val="1C1C1C"/>
                </a:solidFill>
              </a:rPr>
              <a:pPr/>
              <a:t>‹#›</a:t>
            </a:fld>
            <a:endParaRPr lang="en-US">
              <a:solidFill>
                <a:srgbClr val="1C1C1C"/>
              </a:solidFill>
            </a:endParaRPr>
          </a:p>
        </p:txBody>
      </p:sp>
      <p:pic>
        <p:nvPicPr>
          <p:cNvPr id="1026" name="Picture 2" descr="D:\Projekte\KTH\KTH Logo\RGB, Screen\KTH_Logotyp_RGB_201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294135"/>
            <a:ext cx="1752600"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50284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Mars">
    <p:bg>
      <p:bgRef idx="1001">
        <a:schemeClr val="bg2"/>
      </p:bgRef>
    </p:bg>
    <p:spTree>
      <p:nvGrpSpPr>
        <p:cNvPr id="1" name=""/>
        <p:cNvGrpSpPr/>
        <p:nvPr/>
      </p:nvGrpSpPr>
      <p:grpSpPr>
        <a:xfrm>
          <a:off x="0" y="0"/>
          <a:ext cx="0" cy="0"/>
          <a:chOff x="0" y="0"/>
          <a:chExt cx="0" cy="0"/>
        </a:xfrm>
      </p:grpSpPr>
      <p:pic>
        <p:nvPicPr>
          <p:cNvPr id="8194" name="Picture 2" descr="D:\Shot\Mars\AroundMars\AroundMarsBackgrou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662943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Vergleich">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250825" y="549275"/>
            <a:ext cx="4244975" cy="609600"/>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Inhaltsplatzhalter 3"/>
          <p:cNvSpPr>
            <a:spLocks noGrp="1"/>
          </p:cNvSpPr>
          <p:nvPr>
            <p:ph sz="half" idx="2"/>
          </p:nvPr>
        </p:nvSpPr>
        <p:spPr>
          <a:xfrm>
            <a:off x="250824" y="1219199"/>
            <a:ext cx="4244975" cy="510540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platzhalter 4"/>
          <p:cNvSpPr>
            <a:spLocks noGrp="1"/>
          </p:cNvSpPr>
          <p:nvPr>
            <p:ph type="body" sz="quarter" idx="3"/>
          </p:nvPr>
        </p:nvSpPr>
        <p:spPr>
          <a:xfrm>
            <a:off x="4648200" y="549275"/>
            <a:ext cx="4244975" cy="614045"/>
          </a:xfr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indent="0">
              <a:buNone/>
              <a:defRPr lang="de-DE" sz="2400" b="1"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rtl="0" eaLnBrk="1" fontAlgn="base" hangingPunct="1">
              <a:spcBef>
                <a:spcPct val="75000"/>
              </a:spcBef>
              <a:spcAft>
                <a:spcPct val="0"/>
              </a:spcAft>
              <a:buClrTx/>
              <a:buSzPct val="100000"/>
              <a:buFont typeface="Arial" pitchFamily="34" charset="0"/>
              <a:buNone/>
            </a:pPr>
            <a:r>
              <a:rPr lang="en-US" smtClean="0"/>
              <a:t>Click to edit Master text styles</a:t>
            </a:r>
          </a:p>
        </p:txBody>
      </p:sp>
      <p:sp>
        <p:nvSpPr>
          <p:cNvPr id="6" name="Inhaltsplatzhalter 5"/>
          <p:cNvSpPr>
            <a:spLocks noGrp="1"/>
          </p:cNvSpPr>
          <p:nvPr>
            <p:ph sz="quarter" idx="4"/>
          </p:nvPr>
        </p:nvSpPr>
        <p:spPr>
          <a:xfrm>
            <a:off x="4648200" y="1219200"/>
            <a:ext cx="4244975" cy="510539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el 10"/>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1981039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Inhalt mit Überschrift">
    <p:spTree>
      <p:nvGrpSpPr>
        <p:cNvPr id="1" name=""/>
        <p:cNvGrpSpPr/>
        <p:nvPr/>
      </p:nvGrpSpPr>
      <p:grpSpPr>
        <a:xfrm>
          <a:off x="0" y="0"/>
          <a:ext cx="0" cy="0"/>
          <a:chOff x="0" y="0"/>
          <a:chExt cx="0" cy="0"/>
        </a:xfrm>
      </p:grpSpPr>
      <p:sp>
        <p:nvSpPr>
          <p:cNvPr id="3" name="Inhaltsplatzhalter 2"/>
          <p:cNvSpPr>
            <a:spLocks noGrp="1"/>
          </p:cNvSpPr>
          <p:nvPr>
            <p:ph idx="1"/>
          </p:nvPr>
        </p:nvSpPr>
        <p:spPr>
          <a:xfrm>
            <a:off x="3505200" y="152400"/>
            <a:ext cx="5410200" cy="6172200"/>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el 1"/>
          <p:cNvSpPr>
            <a:spLocks noGrp="1"/>
          </p:cNvSpPr>
          <p:nvPr>
            <p:ph type="title"/>
          </p:nvPr>
        </p:nvSpPr>
        <p:spPr>
          <a:xfrm>
            <a:off x="228601" y="152400"/>
            <a:ext cx="3124200" cy="914400"/>
          </a:xfrm>
        </p:spPr>
        <p:txBody>
          <a:bodyPr anchor="t"/>
          <a:lstStyle>
            <a:lvl1pPr algn="l">
              <a:defRPr sz="2000" b="1"/>
            </a:lvl1pPr>
          </a:lstStyle>
          <a:p>
            <a:r>
              <a:rPr lang="en-US" smtClean="0"/>
              <a:t>Click to edit Master title style</a:t>
            </a:r>
            <a:endParaRPr lang="en-US" dirty="0"/>
          </a:p>
        </p:txBody>
      </p:sp>
      <p:sp>
        <p:nvSpPr>
          <p:cNvPr id="4" name="Textplatzhalter 3"/>
          <p:cNvSpPr>
            <a:spLocks noGrp="1"/>
          </p:cNvSpPr>
          <p:nvPr>
            <p:ph type="body" sz="half" idx="2"/>
          </p:nvPr>
        </p:nvSpPr>
        <p:spPr>
          <a:xfrm>
            <a:off x="228601" y="1143000"/>
            <a:ext cx="3124200" cy="5181600"/>
          </a:xfrm>
          <a:noFill/>
          <a:ln w="9525">
            <a:noFill/>
            <a:miter lim="800000"/>
            <a:headEnd/>
            <a:tailEnd/>
          </a:ln>
          <a:effectLst/>
        </p:spPr>
        <p:txBody>
          <a:bodyPr vert="horz" wrap="square" lIns="91440" tIns="45720" rIns="91440" bIns="45720" numCol="1" anchor="t" anchorCtr="0" compatLnSpc="1">
            <a:prstTxWarp prst="textNoShape">
              <a:avLst/>
            </a:prstTxWarp>
          </a:bodyPr>
          <a:lstStyle>
            <a:lvl1pPr marL="227013" indent="-227013" algn="l" rtl="0" eaLnBrk="1" fontAlgn="base" hangingPunct="1">
              <a:spcAft>
                <a:spcPct val="0"/>
              </a:spcAft>
              <a:buClrTx/>
              <a:buSzPct val="75000"/>
              <a:buFont typeface="Arial" pitchFamily="34" charset="0"/>
              <a:buChar char="●"/>
              <a:defRPr lang="de-DE" sz="2000" dirty="0" smtClean="0">
                <a:solidFill>
                  <a:schemeClr val="tx1"/>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28367024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9123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228600" y="304800"/>
            <a:ext cx="8686800" cy="1143000"/>
          </a:xfrm>
          <a:solidFill>
            <a:schemeClr val="bg1">
              <a:alpha val="50000"/>
            </a:schemeClr>
          </a:solidFill>
        </p:spPr>
        <p:txBody>
          <a:bodyPr anchor="t" anchorCtr="0"/>
          <a:lstStyle>
            <a:lvl1pPr algn="ctr">
              <a:defRPr sz="2800"/>
            </a:lvl1pPr>
          </a:lstStyle>
          <a:p>
            <a:r>
              <a:rPr lang="en-US" noProof="0" smtClean="0"/>
              <a:t>Click to edit Master title style</a:t>
            </a:r>
            <a:endParaRPr lang="en-US" noProof="0" dirty="0"/>
          </a:p>
        </p:txBody>
      </p:sp>
      <p:sp>
        <p:nvSpPr>
          <p:cNvPr id="6147" name="Rectangle 3"/>
          <p:cNvSpPr>
            <a:spLocks noGrp="1" noChangeArrowheads="1"/>
          </p:cNvSpPr>
          <p:nvPr>
            <p:ph type="subTitle" idx="1"/>
          </p:nvPr>
        </p:nvSpPr>
        <p:spPr>
          <a:xfrm>
            <a:off x="457200" y="1740569"/>
            <a:ext cx="8229600" cy="697832"/>
          </a:xfrm>
          <a:solidFill>
            <a:schemeClr val="bg1">
              <a:alpha val="50000"/>
            </a:schemeClr>
          </a:solidFill>
        </p:spPr>
        <p:txBody>
          <a:bodyPr/>
          <a:lstStyle>
            <a:lvl1pPr marL="0" marR="0" indent="0" algn="l" defTabSz="914400" rtl="0" eaLnBrk="1" fontAlgn="base" latinLnBrk="0" hangingPunct="1">
              <a:lnSpc>
                <a:spcPct val="100000"/>
              </a:lnSpc>
              <a:spcBef>
                <a:spcPct val="0"/>
              </a:spcBef>
              <a:spcAft>
                <a:spcPct val="0"/>
              </a:spcAft>
              <a:buClrTx/>
              <a:buSzPct val="100000"/>
              <a:buFont typeface="Wingdings" pitchFamily="2" charset="2"/>
              <a:buNone/>
              <a:tabLst>
                <a:tab pos="3886200" algn="r"/>
                <a:tab pos="4114800" algn="ctr"/>
                <a:tab pos="4343400" algn="l"/>
              </a:tabLst>
              <a:defRPr sz="2400" baseline="0"/>
            </a:lvl1pPr>
          </a:lstStyle>
          <a:p>
            <a:pPr algn="l">
              <a:tabLst>
                <a:tab pos="3886200" algn="r"/>
                <a:tab pos="4114800" algn="ctr"/>
                <a:tab pos="4343400" algn="l"/>
              </a:tabLst>
            </a:pPr>
            <a:r>
              <a:rPr lang="en-US" smtClean="0"/>
              <a:t>Click to edit Master subtitle style</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en-US"/>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lstStyle>
            <a:lvl1pPr algn="l">
              <a:defRPr sz="2800" b="1" cap="all"/>
            </a:lvl1pPr>
          </a:lstStyle>
          <a:p>
            <a:r>
              <a:rPr lang="en-US" smtClean="0"/>
              <a:t>Click to edit Master title style</a:t>
            </a:r>
            <a:endParaRPr lang="en-US" dirty="0"/>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en-US"/>
          </a:p>
        </p:txBody>
      </p:sp>
      <p:sp>
        <p:nvSpPr>
          <p:cNvPr id="3" name="Inhaltsplatzhalter 2"/>
          <p:cNvSpPr>
            <a:spLocks noGrp="1"/>
          </p:cNvSpPr>
          <p:nvPr>
            <p:ph sz="half" idx="1"/>
          </p:nvPr>
        </p:nvSpPr>
        <p:spPr>
          <a:xfrm>
            <a:off x="250825" y="549275"/>
            <a:ext cx="4244975" cy="575945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Inhaltsplatzhalter 3"/>
          <p:cNvSpPr>
            <a:spLocks noGrp="1"/>
          </p:cNvSpPr>
          <p:nvPr>
            <p:ph sz="half" idx="2"/>
          </p:nvPr>
        </p:nvSpPr>
        <p:spPr>
          <a:xfrm>
            <a:off x="4648200" y="549275"/>
            <a:ext cx="4244975" cy="575945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ergleich">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250825" y="549275"/>
            <a:ext cx="4244975" cy="609600"/>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Inhaltsplatzhalter 3"/>
          <p:cNvSpPr>
            <a:spLocks noGrp="1"/>
          </p:cNvSpPr>
          <p:nvPr>
            <p:ph sz="half" idx="2"/>
          </p:nvPr>
        </p:nvSpPr>
        <p:spPr>
          <a:xfrm>
            <a:off x="250824" y="1219199"/>
            <a:ext cx="4244975" cy="510540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platzhalter 4"/>
          <p:cNvSpPr>
            <a:spLocks noGrp="1"/>
          </p:cNvSpPr>
          <p:nvPr>
            <p:ph type="body" sz="quarter" idx="3"/>
          </p:nvPr>
        </p:nvSpPr>
        <p:spPr>
          <a:xfrm>
            <a:off x="4648200" y="549275"/>
            <a:ext cx="4244975" cy="614045"/>
          </a:xfr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indent="0">
              <a:buNone/>
              <a:defRPr lang="de-DE" sz="2400" b="1"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rtl="0" eaLnBrk="1" fontAlgn="base" hangingPunct="1">
              <a:spcBef>
                <a:spcPct val="75000"/>
              </a:spcBef>
              <a:spcAft>
                <a:spcPct val="0"/>
              </a:spcAft>
              <a:buClrTx/>
              <a:buSzPct val="100000"/>
              <a:buFont typeface="Arial" pitchFamily="34" charset="0"/>
              <a:buNone/>
            </a:pPr>
            <a:r>
              <a:rPr lang="en-US" smtClean="0"/>
              <a:t>Click to edit Master text styles</a:t>
            </a:r>
          </a:p>
        </p:txBody>
      </p:sp>
      <p:sp>
        <p:nvSpPr>
          <p:cNvPr id="6" name="Inhaltsplatzhalter 5"/>
          <p:cNvSpPr>
            <a:spLocks noGrp="1"/>
          </p:cNvSpPr>
          <p:nvPr>
            <p:ph sz="quarter" idx="4"/>
          </p:nvPr>
        </p:nvSpPr>
        <p:spPr>
          <a:xfrm>
            <a:off x="4648200" y="1219200"/>
            <a:ext cx="4244975" cy="510539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el 10"/>
          <p:cNvSpPr>
            <a:spLocks noGrp="1"/>
          </p:cNvSpPr>
          <p:nvPr>
            <p:ph type="title"/>
          </p:nvPr>
        </p:nvSpPr>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Inhalt mit Überschrift">
    <p:spTree>
      <p:nvGrpSpPr>
        <p:cNvPr id="1" name=""/>
        <p:cNvGrpSpPr/>
        <p:nvPr/>
      </p:nvGrpSpPr>
      <p:grpSpPr>
        <a:xfrm>
          <a:off x="0" y="0"/>
          <a:ext cx="0" cy="0"/>
          <a:chOff x="0" y="0"/>
          <a:chExt cx="0" cy="0"/>
        </a:xfrm>
      </p:grpSpPr>
      <p:sp>
        <p:nvSpPr>
          <p:cNvPr id="3" name="Inhaltsplatzhalter 2"/>
          <p:cNvSpPr>
            <a:spLocks noGrp="1"/>
          </p:cNvSpPr>
          <p:nvPr>
            <p:ph idx="1"/>
          </p:nvPr>
        </p:nvSpPr>
        <p:spPr>
          <a:xfrm>
            <a:off x="3505200" y="152400"/>
            <a:ext cx="5410200" cy="6172200"/>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el 1"/>
          <p:cNvSpPr>
            <a:spLocks noGrp="1"/>
          </p:cNvSpPr>
          <p:nvPr>
            <p:ph type="title"/>
          </p:nvPr>
        </p:nvSpPr>
        <p:spPr>
          <a:xfrm>
            <a:off x="228601" y="152400"/>
            <a:ext cx="3124200" cy="914400"/>
          </a:xfrm>
        </p:spPr>
        <p:txBody>
          <a:bodyPr anchor="t"/>
          <a:lstStyle>
            <a:lvl1pPr algn="l">
              <a:defRPr sz="2000" b="1"/>
            </a:lvl1pPr>
          </a:lstStyle>
          <a:p>
            <a:r>
              <a:rPr lang="en-US" smtClean="0"/>
              <a:t>Click to edit Master title style</a:t>
            </a:r>
            <a:endParaRPr lang="en-US" dirty="0"/>
          </a:p>
        </p:txBody>
      </p:sp>
      <p:sp>
        <p:nvSpPr>
          <p:cNvPr id="4" name="Textplatzhalter 3"/>
          <p:cNvSpPr>
            <a:spLocks noGrp="1"/>
          </p:cNvSpPr>
          <p:nvPr>
            <p:ph type="body" sz="half" idx="2"/>
          </p:nvPr>
        </p:nvSpPr>
        <p:spPr>
          <a:xfrm>
            <a:off x="228601" y="1143000"/>
            <a:ext cx="3124200" cy="5181600"/>
          </a:xfrm>
          <a:noFill/>
          <a:ln w="9525">
            <a:noFill/>
            <a:miter lim="800000"/>
            <a:headEnd/>
            <a:tailEnd/>
          </a:ln>
          <a:effectLst/>
        </p:spPr>
        <p:txBody>
          <a:bodyPr vert="horz" wrap="square" lIns="91440" tIns="45720" rIns="91440" bIns="45720" numCol="1" anchor="t" anchorCtr="0" compatLnSpc="1">
            <a:prstTxWarp prst="textNoShape">
              <a:avLst/>
            </a:prstTxWarp>
          </a:bodyPr>
          <a:lstStyle>
            <a:lvl1pPr marL="227013" indent="-227013" algn="l" rtl="0" eaLnBrk="1" fontAlgn="base" hangingPunct="1">
              <a:spcAft>
                <a:spcPct val="0"/>
              </a:spcAft>
              <a:buClrTx/>
              <a:buSzPct val="75000"/>
              <a:buFont typeface="Arial" pitchFamily="34" charset="0"/>
              <a:buChar char="●"/>
              <a:defRPr lang="de-DE" sz="2000" dirty="0" smtClean="0">
                <a:solidFill>
                  <a:schemeClr val="tx1"/>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447800" y="115888"/>
            <a:ext cx="7445375" cy="2873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err="1" smtClean="0"/>
              <a:t>Klicken</a:t>
            </a:r>
            <a:r>
              <a:rPr lang="en-US" noProof="0" dirty="0" smtClean="0"/>
              <a:t> </a:t>
            </a:r>
            <a:r>
              <a:rPr lang="en-US" noProof="0" dirty="0" err="1" smtClean="0"/>
              <a:t>Sie</a:t>
            </a:r>
            <a:r>
              <a:rPr lang="en-US" noProof="0" dirty="0" smtClean="0"/>
              <a:t>, um das </a:t>
            </a:r>
            <a:r>
              <a:rPr lang="en-US" noProof="0" dirty="0" err="1" smtClean="0"/>
              <a:t>Titelformat</a:t>
            </a:r>
            <a:r>
              <a:rPr lang="en-US" noProof="0" dirty="0" smtClean="0"/>
              <a:t> </a:t>
            </a:r>
            <a:r>
              <a:rPr lang="en-US" noProof="0" dirty="0" err="1" smtClean="0"/>
              <a:t>zu</a:t>
            </a:r>
            <a:r>
              <a:rPr lang="en-US" noProof="0" dirty="0" smtClean="0"/>
              <a:t> </a:t>
            </a:r>
            <a:r>
              <a:rPr lang="en-US" noProof="0" dirty="0" err="1" smtClean="0"/>
              <a:t>bearbeiten</a:t>
            </a:r>
            <a:endParaRPr lang="en-US" noProof="0" dirty="0" smtClean="0"/>
          </a:p>
        </p:txBody>
      </p:sp>
      <p:sp>
        <p:nvSpPr>
          <p:cNvPr id="5123" name="Rectangle 3"/>
          <p:cNvSpPr>
            <a:spLocks noGrp="1" noChangeArrowheads="1"/>
          </p:cNvSpPr>
          <p:nvPr>
            <p:ph type="body" idx="1"/>
          </p:nvPr>
        </p:nvSpPr>
        <p:spPr bwMode="auto">
          <a:xfrm>
            <a:off x="250825" y="549275"/>
            <a:ext cx="8642350" cy="57594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err="1" smtClean="0"/>
              <a:t>Klicken</a:t>
            </a:r>
            <a:r>
              <a:rPr lang="en-US" noProof="0" dirty="0" smtClean="0"/>
              <a:t> </a:t>
            </a:r>
            <a:r>
              <a:rPr lang="en-US" noProof="0" dirty="0" err="1" smtClean="0"/>
              <a:t>Sie</a:t>
            </a:r>
            <a:r>
              <a:rPr lang="en-US" noProof="0" dirty="0" smtClean="0"/>
              <a:t>, um die </a:t>
            </a:r>
            <a:r>
              <a:rPr lang="en-US" noProof="0" dirty="0" err="1" smtClean="0"/>
              <a:t>Formate</a:t>
            </a:r>
            <a:r>
              <a:rPr lang="en-US" noProof="0" dirty="0" smtClean="0"/>
              <a:t> des </a:t>
            </a:r>
            <a:r>
              <a:rPr lang="en-US" noProof="0" dirty="0" err="1" smtClean="0"/>
              <a:t>Vorlagentextes</a:t>
            </a:r>
            <a:r>
              <a:rPr lang="en-US" noProof="0" dirty="0" smtClean="0"/>
              <a:t> </a:t>
            </a:r>
            <a:r>
              <a:rPr lang="en-US" noProof="0" dirty="0" err="1" smtClean="0"/>
              <a:t>zu</a:t>
            </a:r>
            <a:r>
              <a:rPr lang="en-US" noProof="0" dirty="0" smtClean="0"/>
              <a:t> </a:t>
            </a:r>
            <a:r>
              <a:rPr lang="en-US" noProof="0" dirty="0" err="1" smtClean="0"/>
              <a:t>bearbeiten</a:t>
            </a:r>
            <a:endParaRPr lang="en-US" noProof="0" dirty="0" smtClean="0"/>
          </a:p>
          <a:p>
            <a:pPr lvl="1"/>
            <a:r>
              <a:rPr lang="en-US" noProof="0" dirty="0" err="1" smtClean="0"/>
              <a:t>Zweite</a:t>
            </a:r>
            <a:r>
              <a:rPr lang="en-US" noProof="0" dirty="0" smtClean="0"/>
              <a:t> </a:t>
            </a:r>
            <a:r>
              <a:rPr lang="en-US" noProof="0" dirty="0" err="1" smtClean="0"/>
              <a:t>Ebene</a:t>
            </a:r>
            <a:endParaRPr lang="en-US" noProof="0" dirty="0" smtClean="0"/>
          </a:p>
          <a:p>
            <a:pPr lvl="2"/>
            <a:r>
              <a:rPr lang="en-US" noProof="0" dirty="0" err="1" smtClean="0"/>
              <a:t>Dritte</a:t>
            </a:r>
            <a:r>
              <a:rPr lang="en-US" noProof="0" dirty="0" smtClean="0"/>
              <a:t> </a:t>
            </a:r>
            <a:r>
              <a:rPr lang="en-US" noProof="0" dirty="0" err="1" smtClean="0"/>
              <a:t>Ebene</a:t>
            </a:r>
            <a:endParaRPr lang="en-US" noProof="0" dirty="0" smtClean="0"/>
          </a:p>
          <a:p>
            <a:pPr lvl="3"/>
            <a:r>
              <a:rPr lang="en-US" noProof="0" dirty="0" err="1" smtClean="0"/>
              <a:t>Vierte</a:t>
            </a:r>
            <a:r>
              <a:rPr lang="en-US" noProof="0" dirty="0" smtClean="0"/>
              <a:t> </a:t>
            </a:r>
            <a:r>
              <a:rPr lang="en-US" noProof="0" dirty="0" err="1" smtClean="0"/>
              <a:t>Ebene</a:t>
            </a:r>
            <a:endParaRPr lang="en-US" noProof="0" dirty="0" smtClean="0"/>
          </a:p>
          <a:p>
            <a:pPr lvl="4"/>
            <a:r>
              <a:rPr lang="en-US" noProof="0" dirty="0" err="1" smtClean="0"/>
              <a:t>Fünfte</a:t>
            </a:r>
            <a:r>
              <a:rPr lang="en-US" noProof="0" dirty="0" smtClean="0"/>
              <a:t> </a:t>
            </a:r>
            <a:r>
              <a:rPr lang="en-US" noProof="0" dirty="0" err="1" smtClean="0"/>
              <a:t>Ebene</a:t>
            </a:r>
            <a:endParaRPr lang="en-US" noProof="0" dirty="0" smtClean="0"/>
          </a:p>
        </p:txBody>
      </p:sp>
      <p:sp>
        <p:nvSpPr>
          <p:cNvPr id="5126" name="Text Box 6"/>
          <p:cNvSpPr txBox="1">
            <a:spLocks noChangeArrowheads="1"/>
          </p:cNvSpPr>
          <p:nvPr/>
        </p:nvSpPr>
        <p:spPr bwMode="auto">
          <a:xfrm>
            <a:off x="250825" y="6453188"/>
            <a:ext cx="6759575" cy="246221"/>
          </a:xfrm>
          <a:prstGeom prst="rect">
            <a:avLst/>
          </a:prstGeom>
          <a:noFill/>
          <a:ln w="9525">
            <a:noFill/>
            <a:miter lim="800000"/>
            <a:headEnd/>
            <a:tailEnd/>
          </a:ln>
          <a:effectLst/>
        </p:spPr>
        <p:txBody>
          <a:bodyPr wrap="square">
            <a:spAutoFit/>
          </a:bodyPr>
          <a:lstStyle/>
          <a:p>
            <a:pPr algn="l">
              <a:spcBef>
                <a:spcPct val="50000"/>
              </a:spcBef>
            </a:pPr>
            <a:r>
              <a:rPr lang="en-US" sz="1000" i="1" dirty="0" smtClean="0">
                <a:solidFill>
                  <a:srgbClr val="7F7F7F"/>
                </a:solidFill>
              </a:rPr>
              <a:t>Visualization, Tino Weinkauf, KTH Stockholm</a:t>
            </a:r>
          </a:p>
        </p:txBody>
      </p:sp>
    </p:spTree>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Lst>
  <p:timing>
    <p:tnLst>
      <p:par>
        <p:cTn id="1" dur="indefinite" restart="never" nodeType="tmRoot"/>
      </p:par>
    </p:tnLst>
  </p:timing>
  <p:txStyles>
    <p:titleStyle>
      <a:lvl1pPr algn="r" rtl="0" eaLnBrk="1" fontAlgn="base" hangingPunct="1">
        <a:spcBef>
          <a:spcPct val="0"/>
        </a:spcBef>
        <a:spcAft>
          <a:spcPct val="0"/>
        </a:spcAft>
        <a:defRPr sz="1200" b="1" i="1">
          <a:solidFill>
            <a:schemeClr val="tx1"/>
          </a:solidFill>
          <a:latin typeface="+mj-lt"/>
          <a:ea typeface="+mj-ea"/>
          <a:cs typeface="+mj-cs"/>
        </a:defRPr>
      </a:lvl1pPr>
      <a:lvl2pPr algn="r" rtl="0" eaLnBrk="1" fontAlgn="base" hangingPunct="1">
        <a:spcBef>
          <a:spcPct val="0"/>
        </a:spcBef>
        <a:spcAft>
          <a:spcPct val="0"/>
        </a:spcAft>
        <a:defRPr sz="1200" b="1" i="1">
          <a:solidFill>
            <a:schemeClr val="tx1"/>
          </a:solidFill>
          <a:latin typeface="Arial" pitchFamily="34" charset="0"/>
        </a:defRPr>
      </a:lvl2pPr>
      <a:lvl3pPr algn="r" rtl="0" eaLnBrk="1" fontAlgn="base" hangingPunct="1">
        <a:spcBef>
          <a:spcPct val="0"/>
        </a:spcBef>
        <a:spcAft>
          <a:spcPct val="0"/>
        </a:spcAft>
        <a:defRPr sz="1200" b="1" i="1">
          <a:solidFill>
            <a:schemeClr val="tx1"/>
          </a:solidFill>
          <a:latin typeface="Arial" pitchFamily="34" charset="0"/>
        </a:defRPr>
      </a:lvl3pPr>
      <a:lvl4pPr algn="r" rtl="0" eaLnBrk="1" fontAlgn="base" hangingPunct="1">
        <a:spcBef>
          <a:spcPct val="0"/>
        </a:spcBef>
        <a:spcAft>
          <a:spcPct val="0"/>
        </a:spcAft>
        <a:defRPr sz="1200" b="1" i="1">
          <a:solidFill>
            <a:schemeClr val="tx1"/>
          </a:solidFill>
          <a:latin typeface="Arial" pitchFamily="34" charset="0"/>
        </a:defRPr>
      </a:lvl4pPr>
      <a:lvl5pPr algn="r" rtl="0" eaLnBrk="1" fontAlgn="base" hangingPunct="1">
        <a:spcBef>
          <a:spcPct val="0"/>
        </a:spcBef>
        <a:spcAft>
          <a:spcPct val="0"/>
        </a:spcAft>
        <a:defRPr sz="1200" b="1" i="1">
          <a:solidFill>
            <a:schemeClr val="tx1"/>
          </a:solidFill>
          <a:latin typeface="Arial" pitchFamily="34" charset="0"/>
        </a:defRPr>
      </a:lvl5pPr>
      <a:lvl6pPr marL="457200" algn="r" rtl="0" eaLnBrk="1" fontAlgn="base" hangingPunct="1">
        <a:spcBef>
          <a:spcPct val="0"/>
        </a:spcBef>
        <a:spcAft>
          <a:spcPct val="0"/>
        </a:spcAft>
        <a:defRPr sz="1200" b="1" i="1">
          <a:solidFill>
            <a:schemeClr val="tx1"/>
          </a:solidFill>
          <a:latin typeface="Arial" pitchFamily="34" charset="0"/>
        </a:defRPr>
      </a:lvl6pPr>
      <a:lvl7pPr marL="914400" algn="r" rtl="0" eaLnBrk="1" fontAlgn="base" hangingPunct="1">
        <a:spcBef>
          <a:spcPct val="0"/>
        </a:spcBef>
        <a:spcAft>
          <a:spcPct val="0"/>
        </a:spcAft>
        <a:defRPr sz="1200" b="1" i="1">
          <a:solidFill>
            <a:schemeClr val="tx1"/>
          </a:solidFill>
          <a:latin typeface="Arial" pitchFamily="34" charset="0"/>
        </a:defRPr>
      </a:lvl7pPr>
      <a:lvl8pPr marL="1371600" algn="r" rtl="0" eaLnBrk="1" fontAlgn="base" hangingPunct="1">
        <a:spcBef>
          <a:spcPct val="0"/>
        </a:spcBef>
        <a:spcAft>
          <a:spcPct val="0"/>
        </a:spcAft>
        <a:defRPr sz="1200" b="1" i="1">
          <a:solidFill>
            <a:schemeClr val="tx1"/>
          </a:solidFill>
          <a:latin typeface="Arial" pitchFamily="34" charset="0"/>
        </a:defRPr>
      </a:lvl8pPr>
      <a:lvl9pPr marL="1828800" algn="r" rtl="0" eaLnBrk="1" fontAlgn="base" hangingPunct="1">
        <a:spcBef>
          <a:spcPct val="0"/>
        </a:spcBef>
        <a:spcAft>
          <a:spcPct val="0"/>
        </a:spcAft>
        <a:defRPr sz="1200" b="1" i="1">
          <a:solidFill>
            <a:schemeClr val="tx1"/>
          </a:solidFill>
          <a:latin typeface="Arial" pitchFamily="34" charset="0"/>
        </a:defRPr>
      </a:lvl9pPr>
    </p:titleStyle>
    <p:bodyStyle>
      <a:lvl1pPr marL="342900" indent="-342900" algn="l" rtl="0" eaLnBrk="1" fontAlgn="base" hangingPunct="1">
        <a:spcBef>
          <a:spcPct val="75000"/>
        </a:spcBef>
        <a:spcAft>
          <a:spcPct val="0"/>
        </a:spcAft>
        <a:buClrTx/>
        <a:buSzPct val="100000"/>
        <a:buFont typeface="Arial" pitchFamily="34" charset="0"/>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lrTx/>
        <a:buSzPct val="100000"/>
        <a:buFont typeface="Arial" pitchFamily="34" charset="0"/>
        <a:buChar char="●"/>
        <a:defRPr sz="2000">
          <a:solidFill>
            <a:schemeClr val="tx1"/>
          </a:solidFill>
          <a:latin typeface="+mn-lt"/>
        </a:defRPr>
      </a:lvl2pPr>
      <a:lvl3pPr marL="1143000" indent="-228600" algn="l" rtl="0" eaLnBrk="1" fontAlgn="base" hangingPunct="1">
        <a:spcBef>
          <a:spcPct val="20000"/>
        </a:spcBef>
        <a:spcAft>
          <a:spcPct val="0"/>
        </a:spcAft>
        <a:buClrTx/>
        <a:buSzPct val="100000"/>
        <a:buFont typeface="Arial" pitchFamily="34" charset="0"/>
        <a:buChar char="●"/>
        <a:defRPr>
          <a:solidFill>
            <a:schemeClr val="tx1"/>
          </a:solidFill>
          <a:latin typeface="+mn-lt"/>
        </a:defRPr>
      </a:lvl3pPr>
      <a:lvl4pPr marL="1600200" indent="-228600" algn="l" rtl="0" eaLnBrk="1" fontAlgn="base" hangingPunct="1">
        <a:spcBef>
          <a:spcPct val="20000"/>
        </a:spcBef>
        <a:spcAft>
          <a:spcPct val="0"/>
        </a:spcAft>
        <a:buClrTx/>
        <a:buSzPct val="100000"/>
        <a:buFont typeface="Arial" pitchFamily="34" charset="0"/>
        <a:buChar char="●"/>
        <a:defRPr sz="1600">
          <a:solidFill>
            <a:schemeClr val="tx1"/>
          </a:solidFill>
          <a:latin typeface="+mn-lt"/>
        </a:defRPr>
      </a:lvl4pPr>
      <a:lvl5pPr marL="2057400" indent="-228600" algn="l" rtl="0" eaLnBrk="1" fontAlgn="base" hangingPunct="1">
        <a:spcBef>
          <a:spcPct val="20000"/>
        </a:spcBef>
        <a:spcAft>
          <a:spcPct val="0"/>
        </a:spcAft>
        <a:buClrTx/>
        <a:buSzPct val="100000"/>
        <a:buFont typeface="Arial" pitchFamily="34" charset="0"/>
        <a:buChar char="●"/>
        <a:defRPr sz="1400">
          <a:solidFill>
            <a:schemeClr val="tx1"/>
          </a:solidFill>
          <a:latin typeface="+mn-lt"/>
        </a:defRPr>
      </a:lvl5pPr>
      <a:lvl6pPr marL="2514600" indent="-228600" algn="l" rtl="0" eaLnBrk="1" fontAlgn="base" hangingPunct="1">
        <a:spcBef>
          <a:spcPct val="20000"/>
        </a:spcBef>
        <a:spcAft>
          <a:spcPct val="0"/>
        </a:spcAft>
        <a:buClr>
          <a:schemeClr val="accent1"/>
        </a:buClr>
        <a:buSzPct val="50000"/>
        <a:buFont typeface="Wingdings" pitchFamily="2" charset="2"/>
        <a:buChar char="n"/>
        <a:defRPr sz="1400">
          <a:solidFill>
            <a:schemeClr val="tx1"/>
          </a:solidFill>
          <a:latin typeface="+mn-lt"/>
        </a:defRPr>
      </a:lvl6pPr>
      <a:lvl7pPr marL="2971800" indent="-228600" algn="l" rtl="0" eaLnBrk="1" fontAlgn="base" hangingPunct="1">
        <a:spcBef>
          <a:spcPct val="20000"/>
        </a:spcBef>
        <a:spcAft>
          <a:spcPct val="0"/>
        </a:spcAft>
        <a:buClr>
          <a:schemeClr val="accent1"/>
        </a:buClr>
        <a:buSzPct val="50000"/>
        <a:buFont typeface="Wingdings" pitchFamily="2" charset="2"/>
        <a:buChar char="n"/>
        <a:defRPr sz="1400">
          <a:solidFill>
            <a:schemeClr val="tx1"/>
          </a:solidFill>
          <a:latin typeface="+mn-lt"/>
        </a:defRPr>
      </a:lvl7pPr>
      <a:lvl8pPr marL="3429000" indent="-228600" algn="l" rtl="0" eaLnBrk="1" fontAlgn="base" hangingPunct="1">
        <a:spcBef>
          <a:spcPct val="20000"/>
        </a:spcBef>
        <a:spcAft>
          <a:spcPct val="0"/>
        </a:spcAft>
        <a:buClr>
          <a:schemeClr val="accent1"/>
        </a:buClr>
        <a:buSzPct val="50000"/>
        <a:buFont typeface="Wingdings" pitchFamily="2" charset="2"/>
        <a:buChar char="n"/>
        <a:defRPr sz="1400">
          <a:solidFill>
            <a:schemeClr val="tx1"/>
          </a:solidFill>
          <a:latin typeface="+mn-lt"/>
        </a:defRPr>
      </a:lvl8pPr>
      <a:lvl9pPr marL="3886200" indent="-228600" algn="l" rtl="0" eaLnBrk="1" fontAlgn="base" hangingPunct="1">
        <a:spcBef>
          <a:spcPct val="20000"/>
        </a:spcBef>
        <a:spcAft>
          <a:spcPct val="0"/>
        </a:spcAft>
        <a:buClr>
          <a:schemeClr val="accent1"/>
        </a:buClr>
        <a:buSzPct val="50000"/>
        <a:buFont typeface="Wingdings" pitchFamily="2" charset="2"/>
        <a:buChar char="n"/>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30.gif"/><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image" Target="../media/image29.gif"/><Relationship Id="rId5" Type="http://schemas.openxmlformats.org/officeDocument/2006/relationships/image" Target="../media/image28.png"/><Relationship Id="rId4" Type="http://schemas.openxmlformats.org/officeDocument/2006/relationships/hyperlink" Target="http://mathworld.wolfram.com/Convolution.html" TargetMode="Externa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3.xml"/><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5.xml"/><Relationship Id="rId6" Type="http://schemas.openxmlformats.org/officeDocument/2006/relationships/image" Target="../media/image41.png"/><Relationship Id="rId5" Type="http://schemas.openxmlformats.org/officeDocument/2006/relationships/image" Target="../media/image40.jp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3.xml"/><Relationship Id="rId5" Type="http://schemas.openxmlformats.org/officeDocument/2006/relationships/image" Target="../media/image46.jpeg"/><Relationship Id="rId4" Type="http://schemas.openxmlformats.org/officeDocument/2006/relationships/image" Target="../media/image45.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59.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 Id="rId6" Type="http://schemas.openxmlformats.org/officeDocument/2006/relationships/image" Target="../media/image71.png"/><Relationship Id="rId5" Type="http://schemas.openxmlformats.org/officeDocument/2006/relationships/image" Target="../media/image62.png"/><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3" Type="http://schemas.openxmlformats.org/officeDocument/2006/relationships/tags" Target="../tags/tag10.xml"/><Relationship Id="rId7" Type="http://schemas.openxmlformats.org/officeDocument/2006/relationships/image" Target="../media/image76.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3.xml"/><Relationship Id="rId1" Type="http://schemas.openxmlformats.org/officeDocument/2006/relationships/tags" Target="../tags/tag11.xml"/><Relationship Id="rId5" Type="http://schemas.openxmlformats.org/officeDocument/2006/relationships/image" Target="../media/image80.gif"/><Relationship Id="rId4" Type="http://schemas.openxmlformats.org/officeDocument/2006/relationships/image" Target="../media/image79.gif"/></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86.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85.wmf"/><Relationship Id="rId4" Type="http://schemas.openxmlformats.org/officeDocument/2006/relationships/oleObject" Target="../embeddings/oleObject1.bin"/></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88.jpeg"/><Relationship Id="rId5" Type="http://schemas.openxmlformats.org/officeDocument/2006/relationships/image" Target="../media/image87.wmf"/><Relationship Id="rId4" Type="http://schemas.openxmlformats.org/officeDocument/2006/relationships/oleObject" Target="../embeddings/oleObject3.bin"/></Relationships>
</file>

<file path=ppt/slides/_rels/slide4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tags" Target="../tags/tag14.xml"/><Relationship Id="rId7" Type="http://schemas.openxmlformats.org/officeDocument/2006/relationships/image" Target="../media/image93.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92.jpeg"/><Relationship Id="rId5" Type="http://schemas.openxmlformats.org/officeDocument/2006/relationships/notesSlide" Target="../notesSlides/notesSlide21.xml"/><Relationship Id="rId4" Type="http://schemas.openxmlformats.org/officeDocument/2006/relationships/slideLayout" Target="../slideLayouts/slideLayout3.xml"/><Relationship Id="rId9" Type="http://schemas.openxmlformats.org/officeDocument/2006/relationships/image" Target="../media/image95.png"/></Relationships>
</file>

<file path=ppt/slides/_rels/slide52.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tags" Target="../tags/tag17.xml"/><Relationship Id="rId7" Type="http://schemas.openxmlformats.org/officeDocument/2006/relationships/image" Target="../media/image98.jpeg"/><Relationship Id="rId12" Type="http://schemas.openxmlformats.org/officeDocument/2006/relationships/image" Target="../media/image103.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slideLayout" Target="../slideLayouts/slideLayout3.xml"/><Relationship Id="rId11" Type="http://schemas.openxmlformats.org/officeDocument/2006/relationships/image" Target="../media/image102.png"/><Relationship Id="rId5" Type="http://schemas.openxmlformats.org/officeDocument/2006/relationships/tags" Target="../tags/tag19.xml"/><Relationship Id="rId10" Type="http://schemas.openxmlformats.org/officeDocument/2006/relationships/image" Target="../media/image101.png"/><Relationship Id="rId4" Type="http://schemas.openxmlformats.org/officeDocument/2006/relationships/tags" Target="../tags/tag18.xml"/><Relationship Id="rId9" Type="http://schemas.openxmlformats.org/officeDocument/2006/relationships/image" Target="../media/image10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image" Target="../media/image105.png"/><Relationship Id="rId4" Type="http://schemas.openxmlformats.org/officeDocument/2006/relationships/notesSlide" Target="../notesSlides/notesSlide24.xml"/></Relationships>
</file>

<file path=ppt/slides/_rels/slide6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slideLayout" Target="../slideLayouts/slideLayout3.xml"/><Relationship Id="rId1" Type="http://schemas.openxmlformats.org/officeDocument/2006/relationships/tags" Target="../tags/tag22.xml"/></Relationships>
</file>

<file path=ppt/slides/_rels/slide66.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tags" Target="../tags/tag25.xml"/><Relationship Id="rId7" Type="http://schemas.openxmlformats.org/officeDocument/2006/relationships/image" Target="../media/image107.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106.png"/><Relationship Id="rId5" Type="http://schemas.openxmlformats.org/officeDocument/2006/relationships/slideLayout" Target="../slideLayouts/slideLayout3.xml"/><Relationship Id="rId4" Type="http://schemas.openxmlformats.org/officeDocument/2006/relationships/tags" Target="../tags/tag26.xml"/><Relationship Id="rId9" Type="http://schemas.openxmlformats.org/officeDocument/2006/relationships/image" Target="../media/image109.png"/></Relationships>
</file>

<file path=ppt/slides/_rels/slide6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111.png"/><Relationship Id="rId5" Type="http://schemas.openxmlformats.org/officeDocument/2006/relationships/image" Target="../media/image106.png"/><Relationship Id="rId4" Type="http://schemas.openxmlformats.org/officeDocument/2006/relationships/notesSlide" Target="../notesSlides/notesSlide2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8" Type="http://schemas.openxmlformats.org/officeDocument/2006/relationships/slideLayout" Target="../slideLayouts/slideLayout3.xml"/><Relationship Id="rId13" Type="http://schemas.openxmlformats.org/officeDocument/2006/relationships/image" Target="../media/image116.png"/><Relationship Id="rId3" Type="http://schemas.openxmlformats.org/officeDocument/2006/relationships/tags" Target="../tags/tag31.xml"/><Relationship Id="rId7" Type="http://schemas.openxmlformats.org/officeDocument/2006/relationships/tags" Target="../tags/tag35.xml"/><Relationship Id="rId12" Type="http://schemas.openxmlformats.org/officeDocument/2006/relationships/image" Target="../media/image115.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image" Target="../media/image114.png"/><Relationship Id="rId5" Type="http://schemas.openxmlformats.org/officeDocument/2006/relationships/tags" Target="../tags/tag33.xml"/><Relationship Id="rId15" Type="http://schemas.openxmlformats.org/officeDocument/2006/relationships/image" Target="../media/image118.png"/><Relationship Id="rId10" Type="http://schemas.openxmlformats.org/officeDocument/2006/relationships/image" Target="../media/image113.png"/><Relationship Id="rId4" Type="http://schemas.openxmlformats.org/officeDocument/2006/relationships/tags" Target="../tags/tag32.xml"/><Relationship Id="rId9" Type="http://schemas.openxmlformats.org/officeDocument/2006/relationships/image" Target="../media/image112.png"/><Relationship Id="rId14" Type="http://schemas.openxmlformats.org/officeDocument/2006/relationships/image" Target="../media/image117.png"/></Relationships>
</file>

<file path=ppt/slides/_rels/slide71.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tags" Target="../tags/tag38.xml"/><Relationship Id="rId7" Type="http://schemas.openxmlformats.org/officeDocument/2006/relationships/image" Target="../media/image120.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119.png"/><Relationship Id="rId5" Type="http://schemas.openxmlformats.org/officeDocument/2006/relationships/slideLayout" Target="../slideLayouts/slideLayout3.xml"/><Relationship Id="rId4" Type="http://schemas.openxmlformats.org/officeDocument/2006/relationships/tags" Target="../tags/tag39.xml"/><Relationship Id="rId9" Type="http://schemas.openxmlformats.org/officeDocument/2006/relationships/image" Target="../media/image112.png"/></Relationships>
</file>

<file path=ppt/slides/_rels/slide7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2.pn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2.pn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128.wmf"/><Relationship Id="rId4" Type="http://schemas.openxmlformats.org/officeDocument/2006/relationships/oleObject" Target="../embeddings/oleObject4.bin"/></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8" Type="http://schemas.openxmlformats.org/officeDocument/2006/relationships/tags" Target="../tags/tag47.xml"/><Relationship Id="rId13" Type="http://schemas.openxmlformats.org/officeDocument/2006/relationships/image" Target="../media/image133.png"/><Relationship Id="rId18" Type="http://schemas.openxmlformats.org/officeDocument/2006/relationships/image" Target="../media/image138.png"/><Relationship Id="rId3" Type="http://schemas.openxmlformats.org/officeDocument/2006/relationships/tags" Target="../tags/tag42.xml"/><Relationship Id="rId7" Type="http://schemas.openxmlformats.org/officeDocument/2006/relationships/tags" Target="../tags/tag46.xml"/><Relationship Id="rId12" Type="http://schemas.openxmlformats.org/officeDocument/2006/relationships/image" Target="../media/image132.png"/><Relationship Id="rId17" Type="http://schemas.openxmlformats.org/officeDocument/2006/relationships/image" Target="../media/image137.png"/><Relationship Id="rId2" Type="http://schemas.openxmlformats.org/officeDocument/2006/relationships/tags" Target="../tags/tag41.xml"/><Relationship Id="rId16" Type="http://schemas.openxmlformats.org/officeDocument/2006/relationships/image" Target="../media/image136.png"/><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image" Target="../media/image131.png"/><Relationship Id="rId5" Type="http://schemas.openxmlformats.org/officeDocument/2006/relationships/tags" Target="../tags/tag44.xml"/><Relationship Id="rId15" Type="http://schemas.openxmlformats.org/officeDocument/2006/relationships/image" Target="../media/image135.png"/><Relationship Id="rId10" Type="http://schemas.openxmlformats.org/officeDocument/2006/relationships/image" Target="../media/image130.png"/><Relationship Id="rId4" Type="http://schemas.openxmlformats.org/officeDocument/2006/relationships/tags" Target="../tags/tag43.xml"/><Relationship Id="rId9" Type="http://schemas.openxmlformats.org/officeDocument/2006/relationships/slideLayout" Target="../slideLayouts/slideLayout3.xml"/><Relationship Id="rId14" Type="http://schemas.openxmlformats.org/officeDocument/2006/relationships/image" Target="../media/image134.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0.png"/></Relationships>
</file>

<file path=ppt/slides/_rels/slide9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3.xml"/><Relationship Id="rId5" Type="http://schemas.openxmlformats.org/officeDocument/2006/relationships/image" Target="../media/image145.png"/><Relationship Id="rId4" Type="http://schemas.openxmlformats.org/officeDocument/2006/relationships/image" Target="../media/image144.png"/></Relationships>
</file>

<file path=ppt/slides/_rels/slide9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3.xml"/><Relationship Id="rId5" Type="http://schemas.openxmlformats.org/officeDocument/2006/relationships/image" Target="../media/image149.png"/><Relationship Id="rId4" Type="http://schemas.openxmlformats.org/officeDocument/2006/relationships/image" Target="../media/image1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dirty="0" smtClean="0"/>
              <a:t>Filtering </a:t>
            </a:r>
            <a:br>
              <a:rPr lang="en-US" sz="3200" dirty="0" smtClean="0"/>
            </a:br>
            <a:r>
              <a:rPr lang="en-US" sz="3200" dirty="0" smtClean="0"/>
              <a:t>Scalar Field Contouring</a:t>
            </a:r>
            <a:endParaRPr lang="en-US" dirty="0"/>
          </a:p>
        </p:txBody>
      </p:sp>
    </p:spTree>
    <p:extLst>
      <p:ext uri="{BB962C8B-B14F-4D97-AF65-F5344CB8AC3E}">
        <p14:creationId xmlns:p14="http://schemas.microsoft.com/office/powerpoint/2010/main" val="7581000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5601" name="Picture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1886" y="551408"/>
            <a:ext cx="5384602" cy="5741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extLst>
      <p:ext uri="{BB962C8B-B14F-4D97-AF65-F5344CB8AC3E}">
        <p14:creationId xmlns:p14="http://schemas.microsoft.com/office/powerpoint/2010/main" val="324663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0" name="Rectangle 2"/>
          <p:cNvSpPr>
            <a:spLocks noGrp="1" noChangeArrowheads="1"/>
          </p:cNvSpPr>
          <p:nvPr>
            <p:ph type="title"/>
          </p:nvPr>
        </p:nvSpPr>
        <p:spPr/>
        <p:txBody>
          <a:bodyPr/>
          <a:lstStyle/>
          <a:p>
            <a:pPr defTabSz="914400"/>
            <a:r>
              <a:rPr lang="en-US" dirty="0" smtClean="0"/>
              <a:t>Marching </a:t>
            </a:r>
            <a:r>
              <a:rPr lang="en-US" dirty="0" err="1" smtClean="0"/>
              <a:t>Tetrahedra</a:t>
            </a:r>
            <a:endParaRPr lang="en-US" dirty="0" smtClean="0"/>
          </a:p>
        </p:txBody>
      </p:sp>
      <p:sp>
        <p:nvSpPr>
          <p:cNvPr id="65541" name="Rectangle 3"/>
          <p:cNvSpPr>
            <a:spLocks noGrp="1" noChangeArrowheads="1"/>
          </p:cNvSpPr>
          <p:nvPr>
            <p:ph idx="1"/>
          </p:nvPr>
        </p:nvSpPr>
        <p:spPr>
          <a:xfrm>
            <a:off x="381000" y="1143000"/>
            <a:ext cx="8229600" cy="4983163"/>
          </a:xfrm>
        </p:spPr>
        <p:txBody>
          <a:bodyPr>
            <a:normAutofit/>
          </a:bodyPr>
          <a:lstStyle/>
          <a:p>
            <a:r>
              <a:rPr lang="en-US" b="1" dirty="0" smtClean="0"/>
              <a:t>Marching </a:t>
            </a:r>
            <a:r>
              <a:rPr lang="en-US" b="1" dirty="0" err="1" smtClean="0"/>
              <a:t>Tetrahedra</a:t>
            </a:r>
            <a:r>
              <a:rPr lang="en-US" b="1" dirty="0" smtClean="0"/>
              <a:t> </a:t>
            </a:r>
            <a:r>
              <a:rPr lang="en-US" dirty="0" smtClean="0"/>
              <a:t>[Shirley et al. 1990]</a:t>
            </a:r>
          </a:p>
          <a:p>
            <a:r>
              <a:rPr lang="en-US" dirty="0" smtClean="0"/>
              <a:t>Primarily used for unstructured grids</a:t>
            </a:r>
          </a:p>
          <a:p>
            <a:pPr marL="742950" lvl="1" indent="-285750"/>
            <a:r>
              <a:rPr lang="en-US" dirty="0" smtClean="0"/>
              <a:t>Split cells into </a:t>
            </a:r>
            <a:r>
              <a:rPr lang="en-US" dirty="0" err="1" smtClean="0"/>
              <a:t>tetrahedra</a:t>
            </a:r>
            <a:endParaRPr lang="en-US" dirty="0" smtClean="0"/>
          </a:p>
          <a:p>
            <a:r>
              <a:rPr lang="en-US" dirty="0" smtClean="0"/>
              <a:t>Process each tetrahedron similarly to </a:t>
            </a:r>
            <a:br>
              <a:rPr lang="en-US" dirty="0" smtClean="0"/>
            </a:br>
            <a:r>
              <a:rPr lang="en-US" dirty="0" smtClean="0"/>
              <a:t>the MC-algorithm</a:t>
            </a:r>
          </a:p>
          <a:p>
            <a:endParaRPr lang="en-US" dirty="0" smtClean="0"/>
          </a:p>
        </p:txBody>
      </p:sp>
      <p:pic>
        <p:nvPicPr>
          <p:cNvPr id="6554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966457"/>
            <a:ext cx="2149475"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8875" y="3989035"/>
            <a:ext cx="2133600" cy="21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807666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p:cNvSpPr>
            <a:spLocks noGrp="1" noChangeArrowheads="1"/>
          </p:cNvSpPr>
          <p:nvPr>
            <p:ph type="title"/>
          </p:nvPr>
        </p:nvSpPr>
        <p:spPr>
          <a:ln/>
        </p:spPr>
        <p:txBody>
          <a:bodyPr/>
          <a:lstStyle/>
          <a:p>
            <a:r>
              <a:rPr lang="en-US"/>
              <a:t>Marching Tetrahedra</a:t>
            </a:r>
          </a:p>
        </p:txBody>
      </p:sp>
      <p:sp>
        <p:nvSpPr>
          <p:cNvPr id="47106" name="Rectangle 2"/>
          <p:cNvSpPr>
            <a:spLocks noGrp="1" noChangeArrowheads="1"/>
          </p:cNvSpPr>
          <p:nvPr>
            <p:ph idx="1"/>
          </p:nvPr>
        </p:nvSpPr>
        <p:spPr>
          <a:xfrm>
            <a:off x="-1" y="533400"/>
            <a:ext cx="9007673" cy="4027289"/>
          </a:xfrm>
          <a:ln/>
        </p:spPr>
        <p:txBody>
          <a:bodyPr/>
          <a:lstStyle/>
          <a:p>
            <a:pPr marL="625056"/>
            <a:r>
              <a:rPr lang="en-US" sz="2180" dirty="0"/>
              <a:t>Two different surface types:</a:t>
            </a:r>
          </a:p>
          <a:p>
            <a:pPr marL="937584" lvl="1">
              <a:spcBef>
                <a:spcPts val="1275"/>
              </a:spcBef>
            </a:pPr>
            <a:r>
              <a:rPr lang="en-US" sz="2180" dirty="0"/>
              <a:t>one „–“ and three „+“ (or vice versa)</a:t>
            </a:r>
            <a:br>
              <a:rPr lang="en-US" sz="2180" dirty="0"/>
            </a:br>
            <a:r>
              <a:rPr lang="en-US" sz="2180" dirty="0"/>
              <a:t>The surface is defined by one triangle</a:t>
            </a:r>
          </a:p>
          <a:p>
            <a:pPr marL="937584" lvl="1">
              <a:spcBef>
                <a:spcPts val="1275"/>
              </a:spcBef>
            </a:pPr>
            <a:r>
              <a:rPr lang="en-US" sz="2180" dirty="0"/>
              <a:t>two „–“ and two „+“</a:t>
            </a:r>
            <a:br>
              <a:rPr lang="en-US" sz="2180" dirty="0"/>
            </a:br>
            <a:r>
              <a:rPr lang="en-US" sz="2180" dirty="0"/>
              <a:t>Sectional surface given by a quadrilateral – </a:t>
            </a:r>
            <a:br>
              <a:rPr lang="en-US" sz="2180" dirty="0"/>
            </a:br>
            <a:r>
              <a:rPr lang="en-US" sz="2180" dirty="0"/>
              <a:t>split it into two triangles using the shorter </a:t>
            </a:r>
            <a:r>
              <a:rPr lang="en-US" sz="2180" dirty="0" smtClean="0"/>
              <a:t>diagonal </a:t>
            </a:r>
            <a:endParaRPr lang="en-US" sz="2180" dirty="0"/>
          </a:p>
        </p:txBody>
      </p:sp>
      <p:pic>
        <p:nvPicPr>
          <p:cNvPr id="471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3048000"/>
            <a:ext cx="3902273" cy="361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extLst>
      <p:ext uri="{BB962C8B-B14F-4D97-AF65-F5344CB8AC3E}">
        <p14:creationId xmlns:p14="http://schemas.microsoft.com/office/powerpoint/2010/main" val="37896909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3509" y="1676400"/>
            <a:ext cx="5043041" cy="3634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46082" name="Rectangle 2"/>
          <p:cNvSpPr>
            <a:spLocks noGrp="1" noChangeArrowheads="1"/>
          </p:cNvSpPr>
          <p:nvPr>
            <p:ph type="title"/>
          </p:nvPr>
        </p:nvSpPr>
        <p:spPr>
          <a:ln/>
        </p:spPr>
        <p:txBody>
          <a:bodyPr/>
          <a:lstStyle/>
          <a:p>
            <a:r>
              <a:rPr lang="en-US" dirty="0"/>
              <a:t>Cube to </a:t>
            </a:r>
            <a:r>
              <a:rPr lang="en-US" dirty="0" err="1"/>
              <a:t>Tetrahedra</a:t>
            </a:r>
            <a:r>
              <a:rPr lang="en-US" dirty="0"/>
              <a:t> </a:t>
            </a:r>
            <a:r>
              <a:rPr lang="en-US" dirty="0" err="1"/>
              <a:t>Howto</a:t>
            </a:r>
            <a:endParaRPr lang="en-US" dirty="0"/>
          </a:p>
        </p:txBody>
      </p:sp>
      <p:sp>
        <p:nvSpPr>
          <p:cNvPr id="46083" name="AutoShape 3"/>
          <p:cNvSpPr>
            <a:spLocks/>
          </p:cNvSpPr>
          <p:nvPr/>
        </p:nvSpPr>
        <p:spPr bwMode="auto">
          <a:xfrm>
            <a:off x="4422422" y="2332610"/>
            <a:ext cx="473273" cy="285750"/>
          </a:xfrm>
          <a:prstGeom prst="rightArrow">
            <a:avLst>
              <a:gd name="adj1" fmla="val 28574"/>
              <a:gd name="adj2" fmla="val 101668"/>
            </a:avLst>
          </a:prstGeom>
          <a:solidFill>
            <a:srgbClr val="FFFFFF"/>
          </a:solidFill>
          <a:ln>
            <a:noFill/>
          </a:ln>
          <a:extLst>
            <a:ext uri="{91240B29-F687-4F45-9708-019B960494DF}">
              <a14:hiddenLine xmlns:a14="http://schemas.microsoft.com/office/drawing/2010/main" w="25400" cap="flat">
                <a:solidFill>
                  <a:srgbClr val="000000"/>
                </a:solidFill>
                <a:miter lim="800000"/>
                <a:headEnd type="none" w="med" len="med"/>
                <a:tailEnd type="none" w="med" len="med"/>
              </a14:hiddenLine>
            </a:ext>
          </a:extLst>
        </p:spPr>
        <p:txBody>
          <a:bodyPr lIns="0" tIns="0" rIns="0" bIns="0"/>
          <a:lstStyle/>
          <a:p>
            <a:endParaRPr lang="en-US"/>
          </a:p>
        </p:txBody>
      </p:sp>
      <p:sp>
        <p:nvSpPr>
          <p:cNvPr id="46084" name="AutoShape 4"/>
          <p:cNvSpPr>
            <a:spLocks/>
          </p:cNvSpPr>
          <p:nvPr/>
        </p:nvSpPr>
        <p:spPr bwMode="auto">
          <a:xfrm>
            <a:off x="3455789" y="4822031"/>
            <a:ext cx="473273" cy="285750"/>
          </a:xfrm>
          <a:prstGeom prst="rightArrow">
            <a:avLst>
              <a:gd name="adj1" fmla="val 28574"/>
              <a:gd name="adj2" fmla="val 101668"/>
            </a:avLst>
          </a:prstGeom>
          <a:solidFill>
            <a:srgbClr val="FFFFFF"/>
          </a:solidFill>
          <a:ln>
            <a:noFill/>
          </a:ln>
          <a:extLst>
            <a:ext uri="{91240B29-F687-4F45-9708-019B960494DF}">
              <a14:hiddenLine xmlns:a14="http://schemas.microsoft.com/office/drawing/2010/main" w="25400" cap="flat">
                <a:solidFill>
                  <a:srgbClr val="000000"/>
                </a:solidFill>
                <a:miter lim="800000"/>
                <a:headEnd type="none" w="med" len="med"/>
                <a:tailEnd type="none" w="med" len="med"/>
              </a14:hiddenLine>
            </a:ext>
          </a:extLst>
        </p:spPr>
        <p:txBody>
          <a:bodyPr lIns="0" tIns="0" rIns="0" bIns="0"/>
          <a:lstStyle/>
          <a:p>
            <a:endParaRPr lang="en-US"/>
          </a:p>
        </p:txBody>
      </p:sp>
      <p:sp>
        <p:nvSpPr>
          <p:cNvPr id="46085" name="AutoShape 5"/>
          <p:cNvSpPr>
            <a:spLocks/>
          </p:cNvSpPr>
          <p:nvPr/>
        </p:nvSpPr>
        <p:spPr bwMode="auto">
          <a:xfrm>
            <a:off x="5339953" y="4822031"/>
            <a:ext cx="473273" cy="285750"/>
          </a:xfrm>
          <a:prstGeom prst="rightArrow">
            <a:avLst>
              <a:gd name="adj1" fmla="val 28574"/>
              <a:gd name="adj2" fmla="val 101668"/>
            </a:avLst>
          </a:prstGeom>
          <a:solidFill>
            <a:srgbClr val="FFFFFF"/>
          </a:solidFill>
          <a:ln>
            <a:noFill/>
          </a:ln>
          <a:extLst>
            <a:ext uri="{91240B29-F687-4F45-9708-019B960494DF}">
              <a14:hiddenLine xmlns:a14="http://schemas.microsoft.com/office/drawing/2010/main" w="25400" cap="flat">
                <a:solidFill>
                  <a:srgbClr val="000000"/>
                </a:solidFill>
                <a:miter lim="800000"/>
                <a:headEnd type="none" w="med" len="med"/>
                <a:tailEnd type="none" w="med" len="med"/>
              </a14:hiddenLine>
            </a:ext>
          </a:extLst>
        </p:spPr>
        <p:txBody>
          <a:bodyPr lIns="0" tIns="0" rIns="0" bIns="0"/>
          <a:lstStyle/>
          <a:p>
            <a:endParaRPr lang="en-US"/>
          </a:p>
        </p:txBody>
      </p:sp>
      <p:sp>
        <p:nvSpPr>
          <p:cNvPr id="46086" name="Rectangle 6"/>
          <p:cNvSpPr>
            <a:spLocks/>
          </p:cNvSpPr>
          <p:nvPr/>
        </p:nvSpPr>
        <p:spPr bwMode="auto">
          <a:xfrm>
            <a:off x="3153014" y="1272514"/>
            <a:ext cx="1078821" cy="259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87" dirty="0">
                <a:ea typeface="Gill Sans" charset="0"/>
                <a:cs typeface="Gill Sans" charset="0"/>
              </a:rPr>
              <a:t>Initial Cube</a:t>
            </a:r>
          </a:p>
        </p:txBody>
      </p:sp>
      <p:sp>
        <p:nvSpPr>
          <p:cNvPr id="46087" name="Rectangle 7"/>
          <p:cNvSpPr>
            <a:spLocks/>
          </p:cNvSpPr>
          <p:nvPr/>
        </p:nvSpPr>
        <p:spPr bwMode="auto">
          <a:xfrm>
            <a:off x="4864651" y="1272514"/>
            <a:ext cx="1543051" cy="259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87" dirty="0">
                <a:ea typeface="Gill Sans" charset="0"/>
                <a:cs typeface="Gill Sans" charset="0"/>
              </a:rPr>
              <a:t>Five Tetrahedral</a:t>
            </a:r>
          </a:p>
        </p:txBody>
      </p:sp>
      <p:sp>
        <p:nvSpPr>
          <p:cNvPr id="46088" name="Rectangle 8"/>
          <p:cNvSpPr>
            <a:spLocks/>
          </p:cNvSpPr>
          <p:nvPr/>
        </p:nvSpPr>
        <p:spPr bwMode="auto">
          <a:xfrm>
            <a:off x="4037633" y="5714669"/>
            <a:ext cx="1113383" cy="259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87">
                <a:ea typeface="Gill Sans" charset="0"/>
                <a:cs typeface="Gill Sans" charset="0"/>
              </a:rPr>
              <a:t>Two Prisms</a:t>
            </a:r>
          </a:p>
        </p:txBody>
      </p:sp>
      <p:sp>
        <p:nvSpPr>
          <p:cNvPr id="46089" name="Rectangle 9"/>
          <p:cNvSpPr>
            <a:spLocks/>
          </p:cNvSpPr>
          <p:nvPr/>
        </p:nvSpPr>
        <p:spPr bwMode="auto">
          <a:xfrm>
            <a:off x="2287394" y="5714669"/>
            <a:ext cx="1078821" cy="259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87">
                <a:ea typeface="Gill Sans" charset="0"/>
                <a:cs typeface="Gill Sans" charset="0"/>
              </a:rPr>
              <a:t>Initial Cube</a:t>
            </a:r>
          </a:p>
        </p:txBody>
      </p:sp>
      <p:sp>
        <p:nvSpPr>
          <p:cNvPr id="46090" name="Rectangle 10"/>
          <p:cNvSpPr>
            <a:spLocks/>
          </p:cNvSpPr>
          <p:nvPr/>
        </p:nvSpPr>
        <p:spPr bwMode="auto">
          <a:xfrm>
            <a:off x="5748990" y="5714669"/>
            <a:ext cx="1387560" cy="259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87">
                <a:ea typeface="Gill Sans" charset="0"/>
                <a:cs typeface="Gill Sans" charset="0"/>
              </a:rPr>
              <a:t>Six Tetrahedra</a:t>
            </a:r>
          </a:p>
        </p:txBody>
      </p:sp>
    </p:spTree>
    <p:extLst>
      <p:ext uri="{BB962C8B-B14F-4D97-AF65-F5344CB8AC3E}">
        <p14:creationId xmlns:p14="http://schemas.microsoft.com/office/powerpoint/2010/main" val="2886331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Rectangle 2"/>
          <p:cNvSpPr>
            <a:spLocks noGrp="1" noChangeArrowheads="1"/>
          </p:cNvSpPr>
          <p:nvPr>
            <p:ph type="title"/>
          </p:nvPr>
        </p:nvSpPr>
        <p:spPr/>
        <p:txBody>
          <a:bodyPr/>
          <a:lstStyle/>
          <a:p>
            <a:pPr defTabSz="914400"/>
            <a:r>
              <a:rPr lang="en-US" dirty="0" smtClean="0"/>
              <a:t>Properties of Marching </a:t>
            </a:r>
            <a:r>
              <a:rPr lang="en-US" dirty="0" err="1" smtClean="0"/>
              <a:t>Tetrahedra</a:t>
            </a:r>
            <a:endParaRPr lang="en-US" dirty="0" smtClean="0"/>
          </a:p>
        </p:txBody>
      </p:sp>
      <p:sp>
        <p:nvSpPr>
          <p:cNvPr id="66565" name="Rectangle 3"/>
          <p:cNvSpPr>
            <a:spLocks noGrp="1" noChangeArrowheads="1"/>
          </p:cNvSpPr>
          <p:nvPr>
            <p:ph idx="1"/>
          </p:nvPr>
        </p:nvSpPr>
        <p:spPr>
          <a:xfrm>
            <a:off x="457200" y="1143000"/>
            <a:ext cx="8229600" cy="5257800"/>
          </a:xfrm>
        </p:spPr>
        <p:txBody>
          <a:bodyPr>
            <a:normAutofit/>
          </a:bodyPr>
          <a:lstStyle/>
          <a:p>
            <a:pPr marL="342900" lvl="1">
              <a:spcBef>
                <a:spcPct val="75000"/>
              </a:spcBef>
              <a:buClr>
                <a:schemeClr val="tx1"/>
              </a:buClr>
              <a:buSzPct val="60000"/>
            </a:pPr>
            <a:r>
              <a:rPr lang="en-US" sz="2400" dirty="0">
                <a:ea typeface="+mn-ea"/>
                <a:cs typeface="+mn-cs"/>
              </a:rPr>
              <a:t>Fewer cases (3 instead of </a:t>
            </a:r>
            <a:r>
              <a:rPr lang="en-US" sz="2400" dirty="0" smtClean="0">
                <a:ea typeface="+mn-ea"/>
                <a:cs typeface="+mn-cs"/>
              </a:rPr>
              <a:t>15) </a:t>
            </a:r>
          </a:p>
          <a:p>
            <a:pPr marL="742950" lvl="2">
              <a:spcBef>
                <a:spcPct val="75000"/>
              </a:spcBef>
              <a:buClr>
                <a:schemeClr val="tx1"/>
              </a:buClr>
              <a:buSzPct val="60000"/>
            </a:pPr>
            <a:r>
              <a:rPr lang="en-US" sz="2200" dirty="0" smtClean="0">
                <a:ea typeface="+mn-ea"/>
                <a:cs typeface="+mn-cs"/>
              </a:rPr>
              <a:t>no </a:t>
            </a:r>
            <a:r>
              <a:rPr lang="en-US" sz="2200" dirty="0">
                <a:ea typeface="+mn-ea"/>
                <a:cs typeface="+mn-cs"/>
              </a:rPr>
              <a:t>problems with consistency between adjacent cells</a:t>
            </a:r>
          </a:p>
          <a:p>
            <a:pPr indent="-285750"/>
            <a:r>
              <a:rPr lang="en-US" dirty="0" smtClean="0"/>
              <a:t>Number of generated triangles might increase considerably compared to the MC-algorithm when splitting voxels into </a:t>
            </a:r>
            <a:r>
              <a:rPr lang="en-US" dirty="0" err="1" smtClean="0"/>
              <a:t>tetrahedra</a:t>
            </a:r>
            <a:r>
              <a:rPr lang="en-US" dirty="0" smtClean="0"/>
              <a:t> </a:t>
            </a:r>
          </a:p>
          <a:p>
            <a:pPr indent="-285750"/>
            <a:r>
              <a:rPr lang="en-US" dirty="0" smtClean="0"/>
              <a:t>Huge amount of geometric primitives</a:t>
            </a:r>
          </a:p>
        </p:txBody>
      </p:sp>
      <p:pic>
        <p:nvPicPr>
          <p:cNvPr id="6656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4419600"/>
            <a:ext cx="4745038"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Tree>
    <p:extLst>
      <p:ext uri="{BB962C8B-B14F-4D97-AF65-F5344CB8AC3E}">
        <p14:creationId xmlns:p14="http://schemas.microsoft.com/office/powerpoint/2010/main" val="241757782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1"/>
          <p:cNvSpPr>
            <a:spLocks noGrp="1" noChangeArrowheads="1"/>
          </p:cNvSpPr>
          <p:nvPr>
            <p:ph type="title"/>
          </p:nvPr>
        </p:nvSpPr>
        <p:spPr>
          <a:ln/>
        </p:spPr>
        <p:txBody>
          <a:bodyPr/>
          <a:lstStyle/>
          <a:p>
            <a:endParaRPr lang="en-US" dirty="0"/>
          </a:p>
        </p:txBody>
      </p:sp>
      <p:sp>
        <p:nvSpPr>
          <p:cNvPr id="49154" name="Rectangle 2"/>
          <p:cNvSpPr>
            <a:spLocks noGrp="1" noChangeArrowheads="1"/>
          </p:cNvSpPr>
          <p:nvPr>
            <p:ph idx="1"/>
          </p:nvPr>
        </p:nvSpPr>
        <p:spPr>
          <a:ln/>
        </p:spPr>
        <p:txBody>
          <a:bodyPr/>
          <a:lstStyle/>
          <a:p>
            <a:pPr marL="282156" indent="0">
              <a:buNone/>
            </a:pPr>
            <a:r>
              <a:rPr lang="en-US" b="1" dirty="0" err="1"/>
              <a:t>Octree</a:t>
            </a:r>
            <a:r>
              <a:rPr lang="en-US" b="1" dirty="0"/>
              <a:t>-Based </a:t>
            </a:r>
            <a:r>
              <a:rPr lang="en-US" b="1" dirty="0" err="1"/>
              <a:t>Isosurface</a:t>
            </a:r>
            <a:r>
              <a:rPr lang="en-US" b="1" dirty="0"/>
              <a:t> Extraction</a:t>
            </a:r>
            <a:endParaRPr lang="en-US" sz="2461" b="1" dirty="0" smtClean="0"/>
          </a:p>
          <a:p>
            <a:pPr marL="625056"/>
            <a:r>
              <a:rPr lang="en-US" sz="2461" dirty="0" smtClean="0"/>
              <a:t>Acceleration </a:t>
            </a:r>
            <a:r>
              <a:rPr lang="en-US" sz="2461" dirty="0"/>
              <a:t>of MC by domain search</a:t>
            </a:r>
          </a:p>
          <a:p>
            <a:pPr marL="625056">
              <a:spcBef>
                <a:spcPts val="1415"/>
              </a:spcBef>
            </a:pPr>
            <a:r>
              <a:rPr lang="en-US" sz="2461" dirty="0" err="1"/>
              <a:t>Octree</a:t>
            </a:r>
            <a:r>
              <a:rPr lang="en-US" sz="2461" dirty="0"/>
              <a:t>-based approach   [</a:t>
            </a:r>
            <a:r>
              <a:rPr lang="en-US" sz="2461" dirty="0" err="1"/>
              <a:t>Wilhelms</a:t>
            </a:r>
            <a:r>
              <a:rPr lang="en-US" sz="2461" dirty="0"/>
              <a:t>, van </a:t>
            </a:r>
            <a:r>
              <a:rPr lang="en-US" sz="2461" dirty="0" err="1"/>
              <a:t>Gelder</a:t>
            </a:r>
            <a:r>
              <a:rPr lang="en-US" sz="2461" dirty="0"/>
              <a:t> 1992]</a:t>
            </a:r>
          </a:p>
          <a:p>
            <a:pPr marL="937584" lvl="1">
              <a:spcBef>
                <a:spcPts val="1415"/>
              </a:spcBef>
            </a:pPr>
            <a:r>
              <a:rPr lang="en-US" sz="2461" dirty="0"/>
              <a:t>Spatial hierarchy on a grid (tree)</a:t>
            </a:r>
          </a:p>
          <a:p>
            <a:pPr marL="937584" lvl="1">
              <a:spcBef>
                <a:spcPts val="1415"/>
              </a:spcBef>
            </a:pPr>
            <a:r>
              <a:rPr lang="en-US" sz="2461" dirty="0"/>
              <a:t>Store </a:t>
            </a:r>
            <a:r>
              <a:rPr lang="en-US" sz="2461" b="1" dirty="0"/>
              <a:t>minimum</a:t>
            </a:r>
            <a:r>
              <a:rPr lang="en-US" sz="2461" dirty="0"/>
              <a:t> and </a:t>
            </a:r>
            <a:r>
              <a:rPr lang="en-US" sz="2461" b="1" dirty="0"/>
              <a:t>maximum</a:t>
            </a:r>
            <a:r>
              <a:rPr lang="en-US" sz="2461" dirty="0"/>
              <a:t> scalar</a:t>
            </a:r>
            <a:br>
              <a:rPr lang="en-US" sz="2461" dirty="0"/>
            </a:br>
            <a:r>
              <a:rPr lang="en-US" sz="2461" dirty="0"/>
              <a:t>values for all children with each node</a:t>
            </a:r>
          </a:p>
          <a:p>
            <a:pPr marL="937584" lvl="1">
              <a:spcBef>
                <a:spcPts val="1415"/>
              </a:spcBef>
            </a:pPr>
            <a:r>
              <a:rPr lang="en-US" sz="2461" dirty="0"/>
              <a:t>While traversing the </a:t>
            </a:r>
            <a:r>
              <a:rPr lang="en-US" sz="2461" dirty="0" err="1"/>
              <a:t>octree</a:t>
            </a:r>
            <a:r>
              <a:rPr lang="en-US" sz="2461" dirty="0"/>
              <a:t>, </a:t>
            </a:r>
            <a:r>
              <a:rPr lang="en-US" sz="2461" b="1" dirty="0"/>
              <a:t>skip</a:t>
            </a:r>
            <a:r>
              <a:rPr lang="en-US" sz="2461" dirty="0"/>
              <a:t> </a:t>
            </a:r>
            <a:br>
              <a:rPr lang="en-US" sz="2461" dirty="0"/>
            </a:br>
            <a:r>
              <a:rPr lang="en-US" sz="2461" dirty="0"/>
              <a:t>parts of the tree which cannot contain</a:t>
            </a:r>
            <a:br>
              <a:rPr lang="en-US" sz="2461" dirty="0"/>
            </a:br>
            <a:r>
              <a:rPr lang="en-US" sz="2461" dirty="0"/>
              <a:t>the specified </a:t>
            </a:r>
            <a:r>
              <a:rPr lang="en-US" sz="2461" dirty="0" err="1"/>
              <a:t>isovalue</a:t>
            </a:r>
            <a:endParaRPr lang="en-US" sz="2461" dirty="0"/>
          </a:p>
        </p:txBody>
      </p:sp>
      <p:sp>
        <p:nvSpPr>
          <p:cNvPr id="49155" name="Rectangle 3"/>
          <p:cNvSpPr>
            <a:spLocks/>
          </p:cNvSpPr>
          <p:nvPr/>
        </p:nvSpPr>
        <p:spPr bwMode="auto">
          <a:xfrm>
            <a:off x="6922740" y="3328541"/>
            <a:ext cx="1777008" cy="1768078"/>
          </a:xfrm>
          <a:prstGeom prst="rect">
            <a:avLst/>
          </a:prstGeom>
          <a:noFill/>
          <a:ln w="3175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9156" name="Line 4"/>
          <p:cNvSpPr>
            <a:spLocks noChangeShapeType="1"/>
          </p:cNvSpPr>
          <p:nvPr/>
        </p:nvSpPr>
        <p:spPr bwMode="auto">
          <a:xfrm>
            <a:off x="6922740" y="4212580"/>
            <a:ext cx="1714500" cy="0"/>
          </a:xfrm>
          <a:prstGeom prst="line">
            <a:avLst/>
          </a:prstGeom>
          <a:noFill/>
          <a:ln w="19050"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9157" name="Line 5"/>
          <p:cNvSpPr>
            <a:spLocks noChangeShapeType="1"/>
          </p:cNvSpPr>
          <p:nvPr/>
        </p:nvSpPr>
        <p:spPr bwMode="auto">
          <a:xfrm rot="10800000" flipH="1">
            <a:off x="7779990" y="3328541"/>
            <a:ext cx="0" cy="1768078"/>
          </a:xfrm>
          <a:prstGeom prst="line">
            <a:avLst/>
          </a:prstGeom>
          <a:noFill/>
          <a:ln w="19050"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9158" name="Line 6"/>
          <p:cNvSpPr>
            <a:spLocks noChangeShapeType="1"/>
          </p:cNvSpPr>
          <p:nvPr/>
        </p:nvSpPr>
        <p:spPr bwMode="auto">
          <a:xfrm>
            <a:off x="6922740" y="4633392"/>
            <a:ext cx="857250" cy="0"/>
          </a:xfrm>
          <a:prstGeom prst="line">
            <a:avLst/>
          </a:prstGeom>
          <a:noFill/>
          <a:ln w="19050"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9159" name="Line 7"/>
          <p:cNvSpPr>
            <a:spLocks noChangeShapeType="1"/>
          </p:cNvSpPr>
          <p:nvPr/>
        </p:nvSpPr>
        <p:spPr bwMode="auto">
          <a:xfrm>
            <a:off x="7351365" y="4212580"/>
            <a:ext cx="0" cy="884039"/>
          </a:xfrm>
          <a:prstGeom prst="line">
            <a:avLst/>
          </a:prstGeom>
          <a:noFill/>
          <a:ln w="19050"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9160" name="Line 8"/>
          <p:cNvSpPr>
            <a:spLocks noChangeShapeType="1"/>
          </p:cNvSpPr>
          <p:nvPr/>
        </p:nvSpPr>
        <p:spPr bwMode="auto">
          <a:xfrm>
            <a:off x="7351365" y="4423544"/>
            <a:ext cx="428625" cy="0"/>
          </a:xfrm>
          <a:prstGeom prst="line">
            <a:avLst/>
          </a:prstGeom>
          <a:noFill/>
          <a:ln w="19050"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9161" name="Line 9"/>
          <p:cNvSpPr>
            <a:spLocks noChangeShapeType="1"/>
          </p:cNvSpPr>
          <p:nvPr/>
        </p:nvSpPr>
        <p:spPr bwMode="auto">
          <a:xfrm rot="10800000" flipH="1">
            <a:off x="7565678" y="4207000"/>
            <a:ext cx="0" cy="420811"/>
          </a:xfrm>
          <a:prstGeom prst="line">
            <a:avLst/>
          </a:prstGeom>
          <a:noFill/>
          <a:ln w="19050"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3998548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76" name="Rectangle 12"/>
          <p:cNvSpPr>
            <a:spLocks noGrp="1" noChangeArrowheads="1"/>
          </p:cNvSpPr>
          <p:nvPr>
            <p:ph type="title"/>
          </p:nvPr>
        </p:nvSpPr>
        <p:spPr/>
        <p:txBody>
          <a:bodyPr/>
          <a:lstStyle/>
          <a:p>
            <a:r>
              <a:rPr lang="de-DE" dirty="0" smtClean="0"/>
              <a:t>Filtering and Mapping</a:t>
            </a:r>
            <a:endParaRPr lang="de-DE" dirty="0"/>
          </a:p>
        </p:txBody>
      </p:sp>
      <p:sp>
        <p:nvSpPr>
          <p:cNvPr id="369677" name="Rectangle 13"/>
          <p:cNvSpPr>
            <a:spLocks noGrp="1" noChangeArrowheads="1"/>
          </p:cNvSpPr>
          <p:nvPr>
            <p:ph idx="1"/>
          </p:nvPr>
        </p:nvSpPr>
        <p:spPr/>
        <p:txBody>
          <a:bodyPr/>
          <a:lstStyle/>
          <a:p>
            <a:r>
              <a:rPr lang="en-US" b="1" dirty="0" smtClean="0"/>
              <a:t>Summary</a:t>
            </a:r>
            <a:endParaRPr lang="en-US" b="1" dirty="0"/>
          </a:p>
          <a:p>
            <a:r>
              <a:rPr lang="de-DE" b="1" dirty="0" smtClean="0"/>
              <a:t>Data Filtering</a:t>
            </a:r>
          </a:p>
          <a:p>
            <a:pPr lvl="1"/>
            <a:r>
              <a:rPr lang="de-DE" dirty="0" smtClean="0"/>
              <a:t>Data reduction (selection)</a:t>
            </a:r>
          </a:p>
          <a:p>
            <a:pPr lvl="1"/>
            <a:r>
              <a:rPr lang="de-DE" dirty="0" smtClean="0"/>
              <a:t>Noise reduction, feature enhancement</a:t>
            </a:r>
          </a:p>
          <a:p>
            <a:r>
              <a:rPr lang="de-DE" b="1" dirty="0" smtClean="0"/>
              <a:t>Data Mapping: Indirect Volume Rendering</a:t>
            </a:r>
          </a:p>
          <a:p>
            <a:pPr lvl="1"/>
            <a:r>
              <a:rPr lang="de-DE" b="1" dirty="0" smtClean="0"/>
              <a:t>Marching Squares</a:t>
            </a:r>
            <a:r>
              <a:rPr lang="de-DE" dirty="0" smtClean="0"/>
              <a:t> 2D isoline extraction (ambiguity decider)</a:t>
            </a:r>
          </a:p>
          <a:p>
            <a:pPr lvl="1"/>
            <a:r>
              <a:rPr lang="de-DE" b="1" dirty="0" smtClean="0"/>
              <a:t>Marching Cubes</a:t>
            </a:r>
            <a:r>
              <a:rPr lang="de-DE" dirty="0" smtClean="0"/>
              <a:t> 3D isosurface extraction</a:t>
            </a:r>
          </a:p>
          <a:p>
            <a:pPr lvl="1"/>
            <a:r>
              <a:rPr lang="de-DE" b="1" dirty="0" smtClean="0"/>
              <a:t>Marching Tetrahedra</a:t>
            </a:r>
            <a:endParaRPr lang="de-DE" b="1" dirty="0"/>
          </a:p>
        </p:txBody>
      </p:sp>
    </p:spTree>
    <p:extLst>
      <p:ext uri="{BB962C8B-B14F-4D97-AF65-F5344CB8AC3E}">
        <p14:creationId xmlns:p14="http://schemas.microsoft.com/office/powerpoint/2010/main" val="26098671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Grp="1" noChangeArrowheads="1"/>
          </p:cNvSpPr>
          <p:nvPr>
            <p:ph type="title"/>
          </p:nvPr>
        </p:nvSpPr>
        <p:spPr/>
        <p:txBody>
          <a:bodyPr/>
          <a:lstStyle/>
          <a:p>
            <a:r>
              <a:rPr lang="en-US" smtClean="0"/>
              <a:t>Selection: Clipping</a:t>
            </a:r>
            <a:endParaRPr lang="en-US"/>
          </a:p>
        </p:txBody>
      </p:sp>
      <p:sp>
        <p:nvSpPr>
          <p:cNvPr id="3" name="Content Placeholder 2"/>
          <p:cNvSpPr>
            <a:spLocks noGrp="1"/>
          </p:cNvSpPr>
          <p:nvPr>
            <p:ph idx="1"/>
          </p:nvPr>
        </p:nvSpPr>
        <p:spPr/>
        <p:txBody>
          <a:bodyPr/>
          <a:lstStyle/>
          <a:p>
            <a:r>
              <a:rPr lang="en-US" b="1" dirty="0" smtClean="0"/>
              <a:t>Clipping</a:t>
            </a:r>
            <a:endParaRPr lang="en-US" b="1" dirty="0"/>
          </a:p>
        </p:txBody>
      </p:sp>
      <p:pic>
        <p:nvPicPr>
          <p:cNvPr id="296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0" y="3572539"/>
            <a:ext cx="3153569" cy="2181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296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0" y="1179112"/>
            <a:ext cx="3152170" cy="2181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29700" name="Picture 4"/>
          <p:cNvPicPr>
            <a:picLocks noChangeAspect="1" noChangeArrowheads="1"/>
          </p:cNvPicPr>
          <p:nvPr/>
        </p:nvPicPr>
        <p:blipFill>
          <a:blip r:embed="rId4">
            <a:extLst>
              <a:ext uri="{28A0092B-C50C-407E-A947-70E740481C1C}">
                <a14:useLocalDpi xmlns:a14="http://schemas.microsoft.com/office/drawing/2010/main" val="0"/>
              </a:ext>
            </a:extLst>
          </a:blip>
          <a:srcRect l="15497" r="3941"/>
          <a:stretch>
            <a:fillRect/>
          </a:stretch>
        </p:blipFill>
        <p:spPr bwMode="auto">
          <a:xfrm>
            <a:off x="1143000" y="1532279"/>
            <a:ext cx="4411266" cy="378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extLst>
      <p:ext uri="{BB962C8B-B14F-4D97-AF65-F5344CB8AC3E}">
        <p14:creationId xmlns:p14="http://schemas.microsoft.com/office/powerpoint/2010/main" val="34405015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6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7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6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62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453" y="1838400"/>
            <a:ext cx="8751094" cy="3180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extLst>
      <p:ext uri="{BB962C8B-B14F-4D97-AF65-F5344CB8AC3E}">
        <p14:creationId xmlns:p14="http://schemas.microsoft.com/office/powerpoint/2010/main" val="525477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p:txBody>
          <a:bodyPr/>
          <a:lstStyle/>
          <a:p>
            <a:r>
              <a:rPr lang="en-US" dirty="0" smtClean="0"/>
              <a:t>Selection σ</a:t>
            </a:r>
            <a:endParaRPr lang="en-US" dirty="0"/>
          </a:p>
        </p:txBody>
      </p:sp>
      <p:sp>
        <p:nvSpPr>
          <p:cNvPr id="27650" name="Rectangle 2"/>
          <p:cNvSpPr>
            <a:spLocks noGrp="1" noChangeArrowheads="1"/>
          </p:cNvSpPr>
          <p:nvPr>
            <p:ph idx="1"/>
          </p:nvPr>
        </p:nvSpPr>
        <p:spPr/>
        <p:txBody>
          <a:bodyPr/>
          <a:lstStyle/>
          <a:p>
            <a:r>
              <a:rPr lang="en-US" b="1" dirty="0" smtClean="0"/>
              <a:t>Selection</a:t>
            </a:r>
            <a:r>
              <a:rPr lang="en-US" dirty="0"/>
              <a:t> σ of </a:t>
            </a:r>
            <a:r>
              <a:rPr lang="en-US" dirty="0" smtClean="0"/>
              <a:t>data according to logical conditions (predicates)</a:t>
            </a:r>
          </a:p>
          <a:p>
            <a:r>
              <a:rPr lang="en-US" dirty="0" smtClean="0"/>
              <a:t>Example:</a:t>
            </a:r>
          </a:p>
          <a:p>
            <a:pPr lvl="1"/>
            <a:r>
              <a:rPr lang="en-US" dirty="0" smtClean="0"/>
              <a:t>2D height field: (</a:t>
            </a:r>
            <a:r>
              <a:rPr lang="en-US" dirty="0" err="1" smtClean="0"/>
              <a:t>x,y,h</a:t>
            </a:r>
            <a:r>
              <a:rPr lang="en-US" dirty="0" smtClean="0"/>
              <a:t>)</a:t>
            </a:r>
          </a:p>
          <a:p>
            <a:pPr lvl="1"/>
            <a:r>
              <a:rPr lang="en-US" dirty="0" smtClean="0">
                <a:sym typeface="Baskerville" charset="0"/>
              </a:rPr>
              <a:t>σ</a:t>
            </a:r>
            <a:r>
              <a:rPr lang="en-US" dirty="0" smtClean="0"/>
              <a:t> = { (</a:t>
            </a:r>
            <a:r>
              <a:rPr lang="en-US" dirty="0" err="1" smtClean="0"/>
              <a:t>x,y,h</a:t>
            </a:r>
            <a:r>
              <a:rPr lang="en-US" dirty="0" smtClean="0"/>
              <a:t>) | (x^2+y^2 &lt; 5km) ∧ (h &gt; 1km) }</a:t>
            </a:r>
            <a:endParaRPr lang="en-US" dirty="0"/>
          </a:p>
        </p:txBody>
      </p:sp>
    </p:spTree>
    <p:extLst>
      <p:ext uri="{BB962C8B-B14F-4D97-AF65-F5344CB8AC3E}">
        <p14:creationId xmlns:p14="http://schemas.microsoft.com/office/powerpoint/2010/main" val="24986626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84858" y="4302564"/>
            <a:ext cx="2911078" cy="1157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307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4297582"/>
            <a:ext cx="2912194" cy="1157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307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295400"/>
            <a:ext cx="3901157" cy="303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307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7200" y="1294284"/>
            <a:ext cx="3901157" cy="303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0725" name="Rectangle 5"/>
          <p:cNvSpPr>
            <a:spLocks noGrp="1" noChangeArrowheads="1"/>
          </p:cNvSpPr>
          <p:nvPr>
            <p:ph type="title"/>
          </p:nvPr>
        </p:nvSpPr>
        <p:spPr/>
        <p:txBody>
          <a:bodyPr/>
          <a:lstStyle/>
          <a:p>
            <a:r>
              <a:rPr lang="en-US" dirty="0" smtClean="0"/>
              <a:t>Selection: Transfer Function </a:t>
            </a:r>
            <a:endParaRPr lang="en-US" dirty="0"/>
          </a:p>
        </p:txBody>
      </p:sp>
      <p:sp>
        <p:nvSpPr>
          <p:cNvPr id="3" name="Content Placeholder 2"/>
          <p:cNvSpPr>
            <a:spLocks noGrp="1"/>
          </p:cNvSpPr>
          <p:nvPr>
            <p:ph idx="1"/>
          </p:nvPr>
        </p:nvSpPr>
        <p:spPr/>
        <p:txBody>
          <a:bodyPr/>
          <a:lstStyle/>
          <a:p>
            <a:r>
              <a:rPr lang="en-US" dirty="0" smtClean="0"/>
              <a:t>Selection by </a:t>
            </a:r>
            <a:r>
              <a:rPr lang="en-US" b="1" dirty="0" smtClean="0"/>
              <a:t>Transfer Function</a:t>
            </a:r>
            <a:endParaRPr lang="en-US" b="1" dirty="0"/>
          </a:p>
        </p:txBody>
      </p:sp>
      <p:sp>
        <p:nvSpPr>
          <p:cNvPr id="30726" name="Rectangle 6"/>
          <p:cNvSpPr>
            <a:spLocks/>
          </p:cNvSpPr>
          <p:nvPr/>
        </p:nvSpPr>
        <p:spPr bwMode="auto">
          <a:xfrm>
            <a:off x="1497169" y="5738997"/>
            <a:ext cx="61795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2800" dirty="0">
                <a:ea typeface="Gill Sans" charset="0"/>
                <a:cs typeface="Gill Sans" charset="0"/>
              </a:rPr>
              <a:t>Remove a certain range of data values</a:t>
            </a:r>
          </a:p>
        </p:txBody>
      </p:sp>
    </p:spTree>
    <p:extLst>
      <p:ext uri="{BB962C8B-B14F-4D97-AF65-F5344CB8AC3E}">
        <p14:creationId xmlns:p14="http://schemas.microsoft.com/office/powerpoint/2010/main" val="27341508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p:nvPr>
        </p:nvSpPr>
        <p:spPr/>
        <p:txBody>
          <a:bodyPr/>
          <a:lstStyle/>
          <a:p>
            <a:r>
              <a:rPr lang="en-US" dirty="0" smtClean="0"/>
              <a:t>Projection</a:t>
            </a:r>
            <a:endParaRPr lang="en-US" dirty="0"/>
          </a:p>
        </p:txBody>
      </p:sp>
      <p:sp>
        <p:nvSpPr>
          <p:cNvPr id="23554" name="Rectangle 2"/>
          <p:cNvSpPr>
            <a:spLocks noGrp="1" noChangeArrowheads="1"/>
          </p:cNvSpPr>
          <p:nvPr>
            <p:ph idx="1"/>
          </p:nvPr>
        </p:nvSpPr>
        <p:spPr/>
        <p:txBody>
          <a:bodyPr/>
          <a:lstStyle/>
          <a:p>
            <a:r>
              <a:rPr lang="en-US" dirty="0" smtClean="0"/>
              <a:t>Projection</a:t>
            </a:r>
          </a:p>
          <a:p>
            <a:r>
              <a:rPr lang="en-US" dirty="0" smtClean="0"/>
              <a:t>Functional description for both the </a:t>
            </a:r>
          </a:p>
          <a:p>
            <a:pPr lvl="1"/>
            <a:r>
              <a:rPr lang="en-US" dirty="0" smtClean="0"/>
              <a:t>Domain</a:t>
            </a:r>
          </a:p>
          <a:p>
            <a:pPr lvl="1"/>
            <a:r>
              <a:rPr lang="en-US" dirty="0" smtClean="0"/>
              <a:t>Data values</a:t>
            </a:r>
          </a:p>
          <a:p>
            <a:r>
              <a:rPr lang="en-US" dirty="0" smtClean="0"/>
              <a:t>Projection into subspaces or derived spaces</a:t>
            </a:r>
          </a:p>
          <a:p>
            <a:pPr lvl="1"/>
            <a:r>
              <a:rPr lang="en-US" dirty="0" smtClean="0"/>
              <a:t>Smoother Functions</a:t>
            </a:r>
          </a:p>
          <a:p>
            <a:pPr lvl="1"/>
            <a:r>
              <a:rPr lang="en-US" dirty="0" smtClean="0"/>
              <a:t>Function Derivatives</a:t>
            </a:r>
            <a:endParaRPr lang="en-US" dirty="0"/>
          </a:p>
        </p:txBody>
      </p:sp>
    </p:spTree>
    <p:extLst>
      <p:ext uri="{BB962C8B-B14F-4D97-AF65-F5344CB8AC3E}">
        <p14:creationId xmlns:p14="http://schemas.microsoft.com/office/powerpoint/2010/main" val="33189775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ChangeArrowheads="1"/>
          </p:cNvSpPr>
          <p:nvPr>
            <p:ph type="title"/>
          </p:nvPr>
        </p:nvSpPr>
        <p:spPr/>
        <p:txBody>
          <a:bodyPr/>
          <a:lstStyle/>
          <a:p>
            <a:r>
              <a:rPr lang="en-US" dirty="0" smtClean="0"/>
              <a:t>Filtering by convolution</a:t>
            </a:r>
            <a:endParaRPr lang="en-US" dirty="0"/>
          </a:p>
        </p:txBody>
      </p:sp>
      <p:sp>
        <p:nvSpPr>
          <p:cNvPr id="5" name="Content Placeholder 4"/>
          <p:cNvSpPr>
            <a:spLocks noGrp="1"/>
          </p:cNvSpPr>
          <p:nvPr>
            <p:ph idx="1"/>
          </p:nvPr>
        </p:nvSpPr>
        <p:spPr/>
        <p:txBody>
          <a:bodyPr/>
          <a:lstStyle/>
          <a:p>
            <a:r>
              <a:rPr lang="en-US" dirty="0"/>
              <a:t>Filtering by </a:t>
            </a:r>
            <a:r>
              <a:rPr lang="en-US" b="1" dirty="0" smtClean="0"/>
              <a:t>Convolution</a:t>
            </a:r>
            <a:endParaRPr lang="en-US" b="1" dirty="0"/>
          </a:p>
        </p:txBody>
      </p:sp>
      <p:sp>
        <p:nvSpPr>
          <p:cNvPr id="31748" name="Rectangle 4"/>
          <p:cNvSpPr>
            <a:spLocks/>
          </p:cNvSpPr>
          <p:nvPr/>
        </p:nvSpPr>
        <p:spPr bwMode="auto">
          <a:xfrm>
            <a:off x="5943600" y="6222163"/>
            <a:ext cx="2997615" cy="173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lvl="2">
              <a:spcBef>
                <a:spcPts val="1617"/>
              </a:spcBef>
            </a:pPr>
            <a:r>
              <a:rPr lang="en-US" sz="1125" dirty="0">
                <a:ea typeface="Gill Sans" charset="0"/>
                <a:cs typeface="Gill Sans" charset="0"/>
                <a:hlinkClick r:id="rId4"/>
              </a:rPr>
              <a:t>http://mathworld.wolfram.com/Convolution.html</a:t>
            </a:r>
            <a:endParaRPr lang="en-US" sz="1125" dirty="0">
              <a:ea typeface="Gill Sans" charset="0"/>
              <a:cs typeface="Gill Sans" charset="0"/>
            </a:endParaRPr>
          </a:p>
        </p:txBody>
      </p:sp>
      <p:sp>
        <p:nvSpPr>
          <p:cNvPr id="31750" name="Rectangle 6"/>
          <p:cNvSpPr>
            <a:spLocks/>
          </p:cNvSpPr>
          <p:nvPr/>
        </p:nvSpPr>
        <p:spPr bwMode="auto">
          <a:xfrm>
            <a:off x="911787" y="1308377"/>
            <a:ext cx="7319311" cy="454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2953" dirty="0">
                <a:ea typeface="Gill Sans" charset="0"/>
                <a:cs typeface="Gill Sans" charset="0"/>
              </a:rPr>
              <a:t>”Sliding a function g(x) along a function f(x)“</a:t>
            </a:r>
          </a:p>
        </p:txBody>
      </p:sp>
      <p:pic>
        <p:nvPicPr>
          <p:cNvPr id="10" name="Picture 9"/>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606153" y="2112458"/>
            <a:ext cx="5650706" cy="742950"/>
          </a:xfrm>
          <a:prstGeom prst="rect">
            <a:avLst/>
          </a:prstGeom>
        </p:spPr>
      </p:pic>
      <p:sp>
        <p:nvSpPr>
          <p:cNvPr id="17" name="Rectangle 6"/>
          <p:cNvSpPr>
            <a:spLocks/>
          </p:cNvSpPr>
          <p:nvPr/>
        </p:nvSpPr>
        <p:spPr bwMode="auto">
          <a:xfrm>
            <a:off x="2150288" y="5601084"/>
            <a:ext cx="652423" cy="454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2953" dirty="0" smtClean="0">
                <a:ea typeface="Gill Sans" charset="0"/>
                <a:cs typeface="Gill Sans" charset="0"/>
              </a:rPr>
              <a:t>Box</a:t>
            </a:r>
            <a:endParaRPr lang="en-US" sz="2953" dirty="0">
              <a:ea typeface="Gill Sans" charset="0"/>
              <a:cs typeface="Gill Sans" charset="0"/>
            </a:endParaRPr>
          </a:p>
        </p:txBody>
      </p:sp>
      <p:sp>
        <p:nvSpPr>
          <p:cNvPr id="18" name="Rectangle 6"/>
          <p:cNvSpPr>
            <a:spLocks/>
          </p:cNvSpPr>
          <p:nvPr/>
        </p:nvSpPr>
        <p:spPr bwMode="auto">
          <a:xfrm>
            <a:off x="6052179" y="5591198"/>
            <a:ext cx="945772" cy="454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2953" dirty="0" err="1">
                <a:ea typeface="Gill Sans" charset="0"/>
                <a:cs typeface="Gill Sans" charset="0"/>
              </a:rPr>
              <a:t>Gauß</a:t>
            </a:r>
            <a:endParaRPr lang="en-US" sz="2953" dirty="0">
              <a:ea typeface="Gill Sans" charset="0"/>
              <a:cs typeface="Gill Sans" charset="0"/>
            </a:endParaRPr>
          </a:p>
        </p:txBody>
      </p:sp>
      <p:pic>
        <p:nvPicPr>
          <p:cNvPr id="269314" name="Picture 2" descr="C:\Users\weinkauf\Desktop\convrect.gif"/>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761999" y="3276600"/>
            <a:ext cx="3429000" cy="2238375"/>
          </a:xfrm>
          <a:prstGeom prst="rect">
            <a:avLst/>
          </a:prstGeom>
          <a:noFill/>
          <a:extLst>
            <a:ext uri="{909E8E84-426E-40DD-AFC4-6F175D3DCCD1}">
              <a14:hiddenFill xmlns:a14="http://schemas.microsoft.com/office/drawing/2010/main">
                <a:solidFill>
                  <a:srgbClr val="FFFFFF"/>
                </a:solidFill>
              </a14:hiddenFill>
            </a:ext>
          </a:extLst>
        </p:spPr>
      </p:pic>
      <p:pic>
        <p:nvPicPr>
          <p:cNvPr id="269315" name="Picture 3" descr="C:\Users\weinkauf\Desktop\convgaus.gif"/>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4810565" y="3276600"/>
            <a:ext cx="3429000" cy="223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932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a:ln/>
        </p:spPr>
        <p:txBody>
          <a:bodyPr/>
          <a:lstStyle/>
          <a:p>
            <a:r>
              <a:rPr lang="en-US"/>
              <a:t>Filtering by convolution </a:t>
            </a:r>
          </a:p>
        </p:txBody>
      </p:sp>
      <p:sp>
        <p:nvSpPr>
          <p:cNvPr id="33794" name="Rectangle 2"/>
          <p:cNvSpPr>
            <a:spLocks noGrp="1" noChangeArrowheads="1"/>
          </p:cNvSpPr>
          <p:nvPr>
            <p:ph idx="1"/>
          </p:nvPr>
        </p:nvSpPr>
        <p:spPr>
          <a:ln/>
        </p:spPr>
        <p:txBody>
          <a:bodyPr anchor="t"/>
          <a:lstStyle/>
          <a:p>
            <a:pPr marL="568325" indent="-338138"/>
            <a:r>
              <a:rPr lang="en-US" dirty="0"/>
              <a:t>For 2D functions f and g,  their convolution is defined by:</a:t>
            </a:r>
          </a:p>
          <a:p>
            <a:pPr marL="625056"/>
            <a:endParaRPr lang="en-US" dirty="0"/>
          </a:p>
          <a:p>
            <a:pPr marL="937584" lvl="1"/>
            <a:endParaRPr lang="en-US" dirty="0"/>
          </a:p>
          <a:p>
            <a:pPr marL="937584" lvl="1"/>
            <a:endParaRPr lang="en-US" dirty="0" smtClean="0"/>
          </a:p>
          <a:p>
            <a:pPr marL="937584" lvl="1"/>
            <a:endParaRPr lang="en-US" dirty="0"/>
          </a:p>
          <a:p>
            <a:pPr marL="651834" lvl="1" indent="0">
              <a:buNone/>
            </a:pPr>
            <a:endParaRPr lang="en-US" dirty="0"/>
          </a:p>
          <a:p>
            <a:pPr marL="537534"/>
            <a:r>
              <a:rPr lang="en-US" dirty="0" smtClean="0"/>
              <a:t>Discrete </a:t>
            </a:r>
            <a:r>
              <a:rPr lang="en-US" dirty="0"/>
              <a:t>form:</a:t>
            </a:r>
          </a:p>
        </p:txBody>
      </p:sp>
      <p:pic>
        <p:nvPicPr>
          <p:cNvPr id="2" name="Picture 1"/>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09600" y="1524000"/>
            <a:ext cx="8201025" cy="742950"/>
          </a:xfrm>
          <a:prstGeom prst="rect">
            <a:avLst/>
          </a:prstGeom>
        </p:spPr>
      </p:pic>
      <p:pic>
        <p:nvPicPr>
          <p:cNvPr id="5" name="Picture 4"/>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586245" y="4191000"/>
            <a:ext cx="5117306" cy="719138"/>
          </a:xfrm>
          <a:prstGeom prst="rect">
            <a:avLst/>
          </a:prstGeom>
        </p:spPr>
      </p:pic>
    </p:spTree>
    <p:extLst>
      <p:ext uri="{BB962C8B-B14F-4D97-AF65-F5344CB8AC3E}">
        <p14:creationId xmlns:p14="http://schemas.microsoft.com/office/powerpoint/2010/main" val="30924412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p:txBody>
          <a:bodyPr/>
          <a:lstStyle/>
          <a:p>
            <a:r>
              <a:rPr lang="en-US" dirty="0" smtClean="0"/>
              <a:t>Convolution in image processing</a:t>
            </a:r>
            <a:endParaRPr lang="en-US" dirty="0"/>
          </a:p>
        </p:txBody>
      </p:sp>
      <p:sp>
        <p:nvSpPr>
          <p:cNvPr id="34818" name="Rectangle 2"/>
          <p:cNvSpPr>
            <a:spLocks noGrp="1" noChangeArrowheads="1"/>
          </p:cNvSpPr>
          <p:nvPr>
            <p:ph idx="1"/>
          </p:nvPr>
        </p:nvSpPr>
        <p:spPr/>
        <p:txBody>
          <a:bodyPr/>
          <a:lstStyle/>
          <a:p>
            <a:r>
              <a:rPr lang="en-US" dirty="0"/>
              <a:t>Convolution in </a:t>
            </a:r>
            <a:r>
              <a:rPr lang="en-US" b="1" dirty="0" smtClean="0"/>
              <a:t>Image Processing</a:t>
            </a:r>
          </a:p>
          <a:p>
            <a:r>
              <a:rPr lang="en-US" dirty="0" smtClean="0"/>
              <a:t>Filtering image  f  using the filter kernel g</a:t>
            </a:r>
          </a:p>
          <a:p>
            <a:pPr lvl="1"/>
            <a:r>
              <a:rPr lang="en-US" dirty="0" smtClean="0"/>
              <a:t>“Sliding the kernel g over the image  f“</a:t>
            </a:r>
          </a:p>
          <a:p>
            <a:r>
              <a:rPr lang="en-US" dirty="0" smtClean="0"/>
              <a:t>Mainly applied to remove or enhance features</a:t>
            </a:r>
          </a:p>
          <a:p>
            <a:pPr lvl="1"/>
            <a:r>
              <a:rPr lang="en-US" dirty="0" smtClean="0"/>
              <a:t>Smoothing, noise removal, edge detection ...</a:t>
            </a:r>
          </a:p>
          <a:p>
            <a:r>
              <a:rPr lang="en-US" dirty="0" smtClean="0"/>
              <a:t>Typically, filter kernel is smaller than image!</a:t>
            </a:r>
            <a:endParaRPr lang="en-US" dirty="0"/>
          </a:p>
        </p:txBody>
      </p:sp>
    </p:spTree>
    <p:extLst>
      <p:ext uri="{BB962C8B-B14F-4D97-AF65-F5344CB8AC3E}">
        <p14:creationId xmlns:p14="http://schemas.microsoft.com/office/powerpoint/2010/main" val="23799013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p:txBody>
          <a:bodyPr/>
          <a:lstStyle/>
          <a:p>
            <a:r>
              <a:rPr lang="en-US" smtClean="0"/>
              <a:t>Mean filter (averaging)</a:t>
            </a:r>
            <a:endParaRPr lang="en-US"/>
          </a:p>
        </p:txBody>
      </p:sp>
      <p:sp>
        <p:nvSpPr>
          <p:cNvPr id="35842" name="Rectangle 2"/>
          <p:cNvSpPr>
            <a:spLocks noGrp="1" noChangeArrowheads="1"/>
          </p:cNvSpPr>
          <p:nvPr>
            <p:ph idx="1"/>
          </p:nvPr>
        </p:nvSpPr>
        <p:spPr/>
        <p:txBody>
          <a:bodyPr/>
          <a:lstStyle/>
          <a:p>
            <a:r>
              <a:rPr lang="en-US" b="1" dirty="0" smtClean="0"/>
              <a:t>Mean Filter / Box Filter </a:t>
            </a:r>
            <a:r>
              <a:rPr lang="en-US" dirty="0" smtClean="0"/>
              <a:t>(averaging)</a:t>
            </a:r>
          </a:p>
          <a:p>
            <a:r>
              <a:rPr lang="en-US" dirty="0" smtClean="0"/>
              <a:t>Reducing the intensity variation in the data</a:t>
            </a:r>
          </a:p>
          <a:p>
            <a:r>
              <a:rPr lang="en-US" dirty="0" smtClean="0"/>
              <a:t>Replace each data value by the average of the neighbors</a:t>
            </a:r>
            <a:endParaRPr lang="en-US" dirty="0"/>
          </a:p>
        </p:txBody>
      </p:sp>
      <p:grpSp>
        <p:nvGrpSpPr>
          <p:cNvPr id="35852" name="Group 12"/>
          <p:cNvGrpSpPr>
            <a:grpSpLocks/>
          </p:cNvGrpSpPr>
          <p:nvPr/>
        </p:nvGrpSpPr>
        <p:grpSpPr bwMode="auto">
          <a:xfrm>
            <a:off x="3548955" y="3429000"/>
            <a:ext cx="1741289" cy="1741289"/>
            <a:chOff x="0" y="0"/>
            <a:chExt cx="1560" cy="1560"/>
          </a:xfrm>
        </p:grpSpPr>
        <p:sp>
          <p:nvSpPr>
            <p:cNvPr id="35843" name="Rectangle 3"/>
            <p:cNvSpPr>
              <a:spLocks/>
            </p:cNvSpPr>
            <p:nvPr/>
          </p:nvSpPr>
          <p:spPr bwMode="auto">
            <a:xfrm>
              <a:off x="0" y="0"/>
              <a:ext cx="520" cy="520"/>
            </a:xfrm>
            <a:prstGeom prst="rect">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2109">
                  <a:ea typeface="Gill Sans" charset="0"/>
                  <a:cs typeface="Gill Sans" charset="0"/>
                </a:rPr>
                <a:t>1/9</a:t>
              </a:r>
            </a:p>
          </p:txBody>
        </p:sp>
        <p:sp>
          <p:nvSpPr>
            <p:cNvPr id="35844" name="Rectangle 4"/>
            <p:cNvSpPr>
              <a:spLocks/>
            </p:cNvSpPr>
            <p:nvPr/>
          </p:nvSpPr>
          <p:spPr bwMode="auto">
            <a:xfrm>
              <a:off x="520" y="0"/>
              <a:ext cx="520" cy="520"/>
            </a:xfrm>
            <a:prstGeom prst="rect">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2109">
                  <a:ea typeface="Gill Sans" charset="0"/>
                  <a:cs typeface="Gill Sans" charset="0"/>
                </a:rPr>
                <a:t>1/9</a:t>
              </a:r>
            </a:p>
          </p:txBody>
        </p:sp>
        <p:sp>
          <p:nvSpPr>
            <p:cNvPr id="35845" name="Rectangle 5"/>
            <p:cNvSpPr>
              <a:spLocks/>
            </p:cNvSpPr>
            <p:nvPr/>
          </p:nvSpPr>
          <p:spPr bwMode="auto">
            <a:xfrm>
              <a:off x="1040" y="0"/>
              <a:ext cx="520" cy="520"/>
            </a:xfrm>
            <a:prstGeom prst="rect">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2109">
                  <a:ea typeface="Gill Sans" charset="0"/>
                  <a:cs typeface="Gill Sans" charset="0"/>
                </a:rPr>
                <a:t>1/9</a:t>
              </a:r>
            </a:p>
          </p:txBody>
        </p:sp>
        <p:sp>
          <p:nvSpPr>
            <p:cNvPr id="35846" name="Rectangle 6"/>
            <p:cNvSpPr>
              <a:spLocks/>
            </p:cNvSpPr>
            <p:nvPr/>
          </p:nvSpPr>
          <p:spPr bwMode="auto">
            <a:xfrm>
              <a:off x="0" y="520"/>
              <a:ext cx="520" cy="520"/>
            </a:xfrm>
            <a:prstGeom prst="rect">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2109">
                  <a:ea typeface="Gill Sans" charset="0"/>
                  <a:cs typeface="Gill Sans" charset="0"/>
                </a:rPr>
                <a:t>1/9</a:t>
              </a:r>
            </a:p>
          </p:txBody>
        </p:sp>
        <p:sp>
          <p:nvSpPr>
            <p:cNvPr id="35847" name="Rectangle 7"/>
            <p:cNvSpPr>
              <a:spLocks/>
            </p:cNvSpPr>
            <p:nvPr/>
          </p:nvSpPr>
          <p:spPr bwMode="auto">
            <a:xfrm>
              <a:off x="520" y="520"/>
              <a:ext cx="520" cy="520"/>
            </a:xfrm>
            <a:prstGeom prst="rect">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2109">
                  <a:ea typeface="Gill Sans" charset="0"/>
                  <a:cs typeface="Gill Sans" charset="0"/>
                </a:rPr>
                <a:t>1/9</a:t>
              </a:r>
            </a:p>
          </p:txBody>
        </p:sp>
        <p:sp>
          <p:nvSpPr>
            <p:cNvPr id="35848" name="Rectangle 8"/>
            <p:cNvSpPr>
              <a:spLocks/>
            </p:cNvSpPr>
            <p:nvPr/>
          </p:nvSpPr>
          <p:spPr bwMode="auto">
            <a:xfrm>
              <a:off x="1040" y="520"/>
              <a:ext cx="520" cy="520"/>
            </a:xfrm>
            <a:prstGeom prst="rect">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2109">
                  <a:ea typeface="Gill Sans" charset="0"/>
                  <a:cs typeface="Gill Sans" charset="0"/>
                </a:rPr>
                <a:t>1/9</a:t>
              </a:r>
            </a:p>
          </p:txBody>
        </p:sp>
        <p:sp>
          <p:nvSpPr>
            <p:cNvPr id="35849" name="Rectangle 9"/>
            <p:cNvSpPr>
              <a:spLocks/>
            </p:cNvSpPr>
            <p:nvPr/>
          </p:nvSpPr>
          <p:spPr bwMode="auto">
            <a:xfrm>
              <a:off x="0" y="1040"/>
              <a:ext cx="520" cy="520"/>
            </a:xfrm>
            <a:prstGeom prst="rect">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2109">
                  <a:ea typeface="Gill Sans" charset="0"/>
                  <a:cs typeface="Gill Sans" charset="0"/>
                </a:rPr>
                <a:t>1/9</a:t>
              </a:r>
            </a:p>
          </p:txBody>
        </p:sp>
        <p:sp>
          <p:nvSpPr>
            <p:cNvPr id="35850" name="Rectangle 10"/>
            <p:cNvSpPr>
              <a:spLocks/>
            </p:cNvSpPr>
            <p:nvPr/>
          </p:nvSpPr>
          <p:spPr bwMode="auto">
            <a:xfrm>
              <a:off x="520" y="1040"/>
              <a:ext cx="520" cy="520"/>
            </a:xfrm>
            <a:prstGeom prst="rect">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2109">
                  <a:ea typeface="Gill Sans" charset="0"/>
                  <a:cs typeface="Gill Sans" charset="0"/>
                </a:rPr>
                <a:t>1/9</a:t>
              </a:r>
            </a:p>
          </p:txBody>
        </p:sp>
        <p:sp>
          <p:nvSpPr>
            <p:cNvPr id="35851" name="Rectangle 11"/>
            <p:cNvSpPr>
              <a:spLocks/>
            </p:cNvSpPr>
            <p:nvPr/>
          </p:nvSpPr>
          <p:spPr bwMode="auto">
            <a:xfrm>
              <a:off x="1040" y="1040"/>
              <a:ext cx="520" cy="520"/>
            </a:xfrm>
            <a:prstGeom prst="rect">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2109">
                  <a:ea typeface="Gill Sans" charset="0"/>
                  <a:cs typeface="Gill Sans" charset="0"/>
                </a:rPr>
                <a:t>1/9</a:t>
              </a:r>
            </a:p>
          </p:txBody>
        </p:sp>
      </p:grpSp>
    </p:spTree>
    <p:extLst>
      <p:ext uri="{BB962C8B-B14F-4D97-AF65-F5344CB8AC3E}">
        <p14:creationId xmlns:p14="http://schemas.microsoft.com/office/powerpoint/2010/main" val="2437401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81000" y="180019"/>
            <a:ext cx="8382000" cy="514643"/>
          </a:xfrm>
          <a:prstGeom prst="rect">
            <a:avLst/>
          </a:prstGeom>
          <a:noFill/>
        </p:spPr>
        <p:txBody>
          <a:bodyPr wrap="square" lIns="82945" tIns="41473" rIns="82945" bIns="41473" rtlCol="0">
            <a:spAutoFit/>
          </a:bodyPr>
          <a:lstStyle/>
          <a:p>
            <a:pPr algn="ctr"/>
            <a:r>
              <a:rPr lang="en-US" sz="2800" b="1" dirty="0" smtClean="0"/>
              <a:t>Volumetric Data in Medical Imaging</a:t>
            </a:r>
            <a:endParaRPr lang="en-US" sz="2800" b="1" dirty="0"/>
          </a:p>
        </p:txBody>
      </p:sp>
      <p:sp>
        <p:nvSpPr>
          <p:cNvPr id="20" name="Content Placeholder 2"/>
          <p:cNvSpPr txBox="1">
            <a:spLocks/>
          </p:cNvSpPr>
          <p:nvPr/>
        </p:nvSpPr>
        <p:spPr>
          <a:xfrm>
            <a:off x="457200" y="817772"/>
            <a:ext cx="8229600" cy="588782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smtClean="0"/>
              <a:t>    Volumetric Data = Three-dimensional domain</a:t>
            </a:r>
          </a:p>
        </p:txBody>
      </p:sp>
      <p:sp>
        <p:nvSpPr>
          <p:cNvPr id="2" name="TextBox 1"/>
          <p:cNvSpPr txBox="1"/>
          <p:nvPr/>
        </p:nvSpPr>
        <p:spPr>
          <a:xfrm>
            <a:off x="1981199" y="1866546"/>
            <a:ext cx="2173287" cy="646331"/>
          </a:xfrm>
          <a:prstGeom prst="rect">
            <a:avLst/>
          </a:prstGeom>
          <a:noFill/>
        </p:spPr>
        <p:txBody>
          <a:bodyPr wrap="square" rtlCol="0">
            <a:spAutoFit/>
          </a:bodyPr>
          <a:lstStyle/>
          <a:p>
            <a:r>
              <a:rPr lang="en-US" dirty="0" smtClean="0"/>
              <a:t>Computed Tomography</a:t>
            </a:r>
            <a:endParaRPr lang="en-US" dirty="0"/>
          </a:p>
        </p:txBody>
      </p:sp>
      <p:sp>
        <p:nvSpPr>
          <p:cNvPr id="8" name="TextBox 7"/>
          <p:cNvSpPr txBox="1"/>
          <p:nvPr/>
        </p:nvSpPr>
        <p:spPr>
          <a:xfrm>
            <a:off x="1905000" y="4038600"/>
            <a:ext cx="2325687" cy="646331"/>
          </a:xfrm>
          <a:prstGeom prst="rect">
            <a:avLst/>
          </a:prstGeom>
          <a:noFill/>
        </p:spPr>
        <p:txBody>
          <a:bodyPr wrap="square" rtlCol="0">
            <a:spAutoFit/>
          </a:bodyPr>
          <a:lstStyle/>
          <a:p>
            <a:r>
              <a:rPr lang="en-US" dirty="0" smtClean="0"/>
              <a:t>Magnetic Resonance Angiography</a:t>
            </a:r>
            <a:endParaRPr lang="en-US" dirty="0"/>
          </a:p>
        </p:txBody>
      </p:sp>
      <p:pic>
        <p:nvPicPr>
          <p:cNvPr id="1026" name="Picture 2" descr="C:\Users\tschultz\Desktop\Vorlesung\mrt_angi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8807" y="4038600"/>
            <a:ext cx="1903073" cy="187991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tschultz\Desktop\Vorlesung\sku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880" y="186526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tschultz\Desktop\Vorlesung\220px-3dultrasound_20_week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8711" y="1863671"/>
            <a:ext cx="2423968" cy="322828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6347078" y="5168185"/>
            <a:ext cx="2325687" cy="369332"/>
          </a:xfrm>
          <a:prstGeom prst="rect">
            <a:avLst/>
          </a:prstGeom>
          <a:noFill/>
        </p:spPr>
        <p:txBody>
          <a:bodyPr wrap="square" rtlCol="0">
            <a:spAutoFit/>
          </a:bodyPr>
          <a:lstStyle/>
          <a:p>
            <a:pPr algn="ctr"/>
            <a:r>
              <a:rPr lang="en-US" dirty="0" smtClean="0"/>
              <a:t>3D Ultrasound</a:t>
            </a:r>
            <a:endParaRPr lang="en-US" dirty="0"/>
          </a:p>
        </p:txBody>
      </p:sp>
      <p:pic>
        <p:nvPicPr>
          <p:cNvPr id="1031" name="Picture 7" descr="C:\Users\tschultz\Desktop\Vorlesung\Viewer_medecine_nucleaire_keosy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479" y="1863671"/>
            <a:ext cx="1143000" cy="20383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753453" y="4038600"/>
            <a:ext cx="1444626" cy="923330"/>
          </a:xfrm>
          <a:prstGeom prst="rect">
            <a:avLst/>
          </a:prstGeom>
          <a:noFill/>
        </p:spPr>
        <p:txBody>
          <a:bodyPr wrap="square" rtlCol="0">
            <a:spAutoFit/>
          </a:bodyPr>
          <a:lstStyle/>
          <a:p>
            <a:r>
              <a:rPr lang="en-US" dirty="0" smtClean="0"/>
              <a:t>Positron Emission Tomography</a:t>
            </a:r>
            <a:endParaRPr lang="en-US" dirty="0"/>
          </a:p>
        </p:txBody>
      </p:sp>
    </p:spTree>
    <p:extLst>
      <p:ext uri="{BB962C8B-B14F-4D97-AF65-F5344CB8AC3E}">
        <p14:creationId xmlns:p14="http://schemas.microsoft.com/office/powerpoint/2010/main" val="21006689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3381450"/>
            <a:ext cx="5707186" cy="30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945" y="133946"/>
            <a:ext cx="5702722" cy="3018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6867" name="Rectangle 3"/>
          <p:cNvSpPr>
            <a:spLocks/>
          </p:cNvSpPr>
          <p:nvPr/>
        </p:nvSpPr>
        <p:spPr bwMode="auto">
          <a:xfrm>
            <a:off x="6104490" y="1411388"/>
            <a:ext cx="1301638" cy="454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2953" dirty="0">
                <a:ea typeface="Gill Sans" charset="0"/>
                <a:cs typeface="Gill Sans" charset="0"/>
              </a:rPr>
              <a:t>Original</a:t>
            </a:r>
          </a:p>
        </p:txBody>
      </p:sp>
      <p:sp>
        <p:nvSpPr>
          <p:cNvPr id="36868" name="Rectangle 4"/>
          <p:cNvSpPr>
            <a:spLocks/>
          </p:cNvSpPr>
          <p:nvPr/>
        </p:nvSpPr>
        <p:spPr bwMode="auto">
          <a:xfrm>
            <a:off x="1079784" y="4660008"/>
            <a:ext cx="2039020" cy="454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2953" dirty="0">
                <a:ea typeface="Gill Sans" charset="0"/>
                <a:cs typeface="Gill Sans" charset="0"/>
              </a:rPr>
              <a:t>Box-Filtered</a:t>
            </a:r>
          </a:p>
        </p:txBody>
      </p:sp>
    </p:spTree>
    <p:extLst>
      <p:ext uri="{BB962C8B-B14F-4D97-AF65-F5344CB8AC3E}">
        <p14:creationId xmlns:p14="http://schemas.microsoft.com/office/powerpoint/2010/main" val="1941242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ChangeArrowheads="1"/>
          </p:cNvSpPr>
          <p:nvPr>
            <p:ph type="title"/>
          </p:nvPr>
        </p:nvSpPr>
        <p:spPr/>
        <p:txBody>
          <a:bodyPr/>
          <a:lstStyle/>
          <a:p>
            <a:r>
              <a:rPr lang="en-US" dirty="0" smtClean="0"/>
              <a:t>Median Filter </a:t>
            </a:r>
            <a:endParaRPr lang="en-US" dirty="0"/>
          </a:p>
        </p:txBody>
      </p:sp>
      <p:sp>
        <p:nvSpPr>
          <p:cNvPr id="37890" name="Rectangle 2"/>
          <p:cNvSpPr>
            <a:spLocks noGrp="1" noChangeArrowheads="1"/>
          </p:cNvSpPr>
          <p:nvPr>
            <p:ph idx="1"/>
          </p:nvPr>
        </p:nvSpPr>
        <p:spPr/>
        <p:txBody>
          <a:bodyPr/>
          <a:lstStyle/>
          <a:p>
            <a:r>
              <a:rPr lang="en-US" b="1" dirty="0" smtClean="0"/>
              <a:t>Median Filter </a:t>
            </a:r>
            <a:r>
              <a:rPr lang="en-US" dirty="0" smtClean="0"/>
              <a:t>(not a convolution!)</a:t>
            </a:r>
            <a:endParaRPr lang="en-US" b="1" dirty="0" smtClean="0"/>
          </a:p>
          <a:p>
            <a:r>
              <a:rPr lang="en-US" dirty="0" smtClean="0"/>
              <a:t>Reducing the intensity variation in the data</a:t>
            </a:r>
          </a:p>
          <a:p>
            <a:r>
              <a:rPr lang="en-US" dirty="0" smtClean="0"/>
              <a:t>Replace each value by median of neighbors</a:t>
            </a:r>
          </a:p>
          <a:p>
            <a:pPr lvl="1"/>
            <a:r>
              <a:rPr lang="en-US" dirty="0" smtClean="0"/>
              <a:t>More robust than mean, does not create new values</a:t>
            </a:r>
            <a:endParaRPr lang="en-US" dirty="0"/>
          </a:p>
        </p:txBody>
      </p:sp>
      <p:sp>
        <p:nvSpPr>
          <p:cNvPr id="37891" name="Rectangle 3"/>
          <p:cNvSpPr>
            <a:spLocks/>
          </p:cNvSpPr>
          <p:nvPr/>
        </p:nvSpPr>
        <p:spPr bwMode="auto">
          <a:xfrm>
            <a:off x="3962400" y="3895164"/>
            <a:ext cx="3911203" cy="821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r>
              <a:rPr lang="en-US" sz="1687" dirty="0">
                <a:ea typeface="Gill Sans" charset="0"/>
                <a:cs typeface="Gill Sans" charset="0"/>
              </a:rPr>
              <a:t>Values: 95,100,100,105,</a:t>
            </a:r>
            <a:r>
              <a:rPr lang="en-US" sz="1687" dirty="0">
                <a:solidFill>
                  <a:srgbClr val="DE3800"/>
                </a:solidFill>
                <a:ea typeface="Gill Sans" charset="0"/>
                <a:cs typeface="Gill Sans" charset="0"/>
              </a:rPr>
              <a:t>105</a:t>
            </a:r>
            <a:r>
              <a:rPr lang="en-US" sz="1687" dirty="0">
                <a:ea typeface="Gill Sans" charset="0"/>
                <a:cs typeface="Gill Sans" charset="0"/>
              </a:rPr>
              <a:t>,110,110,115,140</a:t>
            </a:r>
          </a:p>
          <a:p>
            <a:endParaRPr lang="en-US" sz="1687" dirty="0">
              <a:ea typeface="Gill Sans" charset="0"/>
              <a:cs typeface="Gill Sans" charset="0"/>
            </a:endParaRPr>
          </a:p>
          <a:p>
            <a:r>
              <a:rPr lang="en-US" sz="1687" dirty="0">
                <a:ea typeface="Gill Sans" charset="0"/>
                <a:cs typeface="Gill Sans" charset="0"/>
              </a:rPr>
              <a:t>Median: 105</a:t>
            </a:r>
          </a:p>
        </p:txBody>
      </p:sp>
      <p:pic>
        <p:nvPicPr>
          <p:cNvPr id="3789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3296876"/>
            <a:ext cx="2018109" cy="2018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extLst>
      <p:ext uri="{BB962C8B-B14F-4D97-AF65-F5344CB8AC3E}">
        <p14:creationId xmlns:p14="http://schemas.microsoft.com/office/powerpoint/2010/main" val="3647403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5377" y="3429000"/>
            <a:ext cx="5707186" cy="3020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389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945" y="133946"/>
            <a:ext cx="5702722" cy="3018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8915" name="Rectangle 3"/>
          <p:cNvSpPr>
            <a:spLocks/>
          </p:cNvSpPr>
          <p:nvPr/>
        </p:nvSpPr>
        <p:spPr bwMode="auto">
          <a:xfrm>
            <a:off x="6104490" y="1411388"/>
            <a:ext cx="1301638" cy="454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2953">
                <a:ea typeface="Gill Sans" charset="0"/>
                <a:cs typeface="Gill Sans" charset="0"/>
              </a:rPr>
              <a:t>Original</a:t>
            </a:r>
          </a:p>
        </p:txBody>
      </p:sp>
      <p:sp>
        <p:nvSpPr>
          <p:cNvPr id="38916" name="Rectangle 4"/>
          <p:cNvSpPr>
            <a:spLocks/>
          </p:cNvSpPr>
          <p:nvPr/>
        </p:nvSpPr>
        <p:spPr bwMode="auto">
          <a:xfrm>
            <a:off x="609600" y="4712023"/>
            <a:ext cx="2625719" cy="454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2953" dirty="0">
                <a:ea typeface="Gill Sans" charset="0"/>
                <a:cs typeface="Gill Sans" charset="0"/>
              </a:rPr>
              <a:t>Median-Filtered</a:t>
            </a:r>
          </a:p>
        </p:txBody>
      </p:sp>
    </p:spTree>
    <p:extLst>
      <p:ext uri="{BB962C8B-B14F-4D97-AF65-F5344CB8AC3E}">
        <p14:creationId xmlns:p14="http://schemas.microsoft.com/office/powerpoint/2010/main" val="1692159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Picture 1"/>
          <p:cNvPicPr>
            <a:picLocks noChangeAspect="1" noChangeArrowheads="1"/>
          </p:cNvPicPr>
          <p:nvPr/>
        </p:nvPicPr>
        <p:blipFill>
          <a:blip r:embed="rId3">
            <a:extLst>
              <a:ext uri="{28A0092B-C50C-407E-A947-70E740481C1C}">
                <a14:useLocalDpi xmlns:a14="http://schemas.microsoft.com/office/drawing/2010/main" val="0"/>
              </a:ext>
            </a:extLst>
          </a:blip>
          <a:srcRect t="816" b="854"/>
          <a:stretch>
            <a:fillRect/>
          </a:stretch>
        </p:blipFill>
        <p:spPr bwMode="auto">
          <a:xfrm>
            <a:off x="800324" y="1574974"/>
            <a:ext cx="3570758" cy="3705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39938" name="Picture 2"/>
          <p:cNvPicPr>
            <a:picLocks noChangeAspect="1" noChangeArrowheads="1"/>
          </p:cNvPicPr>
          <p:nvPr/>
        </p:nvPicPr>
        <p:blipFill>
          <a:blip r:embed="rId4">
            <a:extLst>
              <a:ext uri="{28A0092B-C50C-407E-A947-70E740481C1C}">
                <a14:useLocalDpi xmlns:a14="http://schemas.microsoft.com/office/drawing/2010/main" val="0"/>
              </a:ext>
            </a:extLst>
          </a:blip>
          <a:srcRect l="2411" t="461" r="778"/>
          <a:stretch>
            <a:fillRect/>
          </a:stretch>
        </p:blipFill>
        <p:spPr bwMode="auto">
          <a:xfrm>
            <a:off x="4870029" y="1567161"/>
            <a:ext cx="3463602" cy="3713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4" name="Rectangle 3"/>
          <p:cNvSpPr>
            <a:spLocks/>
          </p:cNvSpPr>
          <p:nvPr/>
        </p:nvSpPr>
        <p:spPr bwMode="auto">
          <a:xfrm>
            <a:off x="630101" y="5280794"/>
            <a:ext cx="3911203" cy="821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87" dirty="0" smtClean="0">
                <a:ea typeface="Gill Sans" charset="0"/>
                <a:cs typeface="Gill Sans" charset="0"/>
              </a:rPr>
              <a:t>“Salt-and-Pepper Noise”</a:t>
            </a:r>
            <a:endParaRPr lang="en-US" sz="1687" dirty="0">
              <a:ea typeface="Gill Sans" charset="0"/>
              <a:cs typeface="Gill Sans" charset="0"/>
            </a:endParaRPr>
          </a:p>
        </p:txBody>
      </p:sp>
      <p:sp>
        <p:nvSpPr>
          <p:cNvPr id="5" name="Rectangle 4"/>
          <p:cNvSpPr>
            <a:spLocks/>
          </p:cNvSpPr>
          <p:nvPr/>
        </p:nvSpPr>
        <p:spPr bwMode="auto">
          <a:xfrm>
            <a:off x="4693704" y="5280794"/>
            <a:ext cx="3911203" cy="821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87" dirty="0" smtClean="0">
                <a:ea typeface="Gill Sans" charset="0"/>
                <a:cs typeface="Gill Sans" charset="0"/>
              </a:rPr>
              <a:t>median-filtered</a:t>
            </a:r>
            <a:endParaRPr lang="en-US" sz="1687" dirty="0">
              <a:ea typeface="Gill Sans" charset="0"/>
              <a:cs typeface="Gill Sans" charset="0"/>
            </a:endParaRPr>
          </a:p>
        </p:txBody>
      </p:sp>
    </p:spTree>
    <p:extLst>
      <p:ext uri="{BB962C8B-B14F-4D97-AF65-F5344CB8AC3E}">
        <p14:creationId xmlns:p14="http://schemas.microsoft.com/office/powerpoint/2010/main" val="2634095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Grp="1" noChangeArrowheads="1"/>
          </p:cNvSpPr>
          <p:nvPr>
            <p:ph type="title"/>
          </p:nvPr>
        </p:nvSpPr>
        <p:spPr/>
        <p:txBody>
          <a:bodyPr/>
          <a:lstStyle/>
          <a:p>
            <a:r>
              <a:rPr lang="en-US" dirty="0" smtClean="0"/>
              <a:t>Gaussian Smoothing</a:t>
            </a:r>
            <a:endParaRPr lang="en-US" dirty="0"/>
          </a:p>
        </p:txBody>
      </p:sp>
      <p:sp>
        <p:nvSpPr>
          <p:cNvPr id="5" name="Content Placeholder 4"/>
          <p:cNvSpPr>
            <a:spLocks noGrp="1"/>
          </p:cNvSpPr>
          <p:nvPr>
            <p:ph idx="1"/>
          </p:nvPr>
        </p:nvSpPr>
        <p:spPr/>
        <p:txBody>
          <a:bodyPr/>
          <a:lstStyle/>
          <a:p>
            <a:r>
              <a:rPr lang="en-US" dirty="0" smtClean="0"/>
              <a:t>Gaussian Smoothing</a:t>
            </a:r>
            <a:endParaRPr lang="en-US" dirty="0"/>
          </a:p>
        </p:txBody>
      </p:sp>
      <p:sp>
        <p:nvSpPr>
          <p:cNvPr id="41988" name="Rectangle 4"/>
          <p:cNvSpPr>
            <a:spLocks/>
          </p:cNvSpPr>
          <p:nvPr/>
        </p:nvSpPr>
        <p:spPr bwMode="auto">
          <a:xfrm>
            <a:off x="1796277" y="5414247"/>
            <a:ext cx="5871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2400" dirty="0" err="1" smtClean="0">
                <a:ea typeface="Gill Sans" charset="0"/>
                <a:cs typeface="Gill Sans" charset="0"/>
              </a:rPr>
              <a:t>Gauß</a:t>
            </a:r>
            <a:r>
              <a:rPr lang="en-US" sz="2400" dirty="0" smtClean="0">
                <a:ea typeface="Gill Sans" charset="0"/>
                <a:cs typeface="Gill Sans" charset="0"/>
              </a:rPr>
              <a:t> kernel and </a:t>
            </a:r>
            <a:r>
              <a:rPr lang="en-US" sz="2400" dirty="0">
                <a:ea typeface="Gill Sans" charset="0"/>
                <a:cs typeface="Gill Sans" charset="0"/>
              </a:rPr>
              <a:t>its discrete approximation</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9352" y="2470538"/>
            <a:ext cx="2828789" cy="2383743"/>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2424018"/>
            <a:ext cx="3219674" cy="2414756"/>
          </a:xfrm>
          <a:prstGeom prst="rect">
            <a:avLst/>
          </a:prstGeom>
        </p:spPr>
      </p:pic>
      <p:pic>
        <p:nvPicPr>
          <p:cNvPr id="6" name="Picture 5"/>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662239" y="1413315"/>
            <a:ext cx="3205163" cy="645319"/>
          </a:xfrm>
          <a:prstGeom prst="rect">
            <a:avLst/>
          </a:prstGeom>
        </p:spPr>
      </p:pic>
    </p:spTree>
    <p:extLst>
      <p:ext uri="{BB962C8B-B14F-4D97-AF65-F5344CB8AC3E}">
        <p14:creationId xmlns:p14="http://schemas.microsoft.com/office/powerpoint/2010/main" val="1316383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5377" y="3429000"/>
            <a:ext cx="5707186" cy="30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440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945" y="133946"/>
            <a:ext cx="5702722" cy="3018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44035" name="Rectangle 3"/>
          <p:cNvSpPr>
            <a:spLocks/>
          </p:cNvSpPr>
          <p:nvPr/>
        </p:nvSpPr>
        <p:spPr bwMode="auto">
          <a:xfrm>
            <a:off x="6104490" y="1411388"/>
            <a:ext cx="1301638" cy="454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2953">
                <a:ea typeface="Gill Sans" charset="0"/>
                <a:cs typeface="Gill Sans" charset="0"/>
              </a:rPr>
              <a:t>Original</a:t>
            </a:r>
          </a:p>
        </p:txBody>
      </p:sp>
      <p:sp>
        <p:nvSpPr>
          <p:cNvPr id="44036" name="Rectangle 4"/>
          <p:cNvSpPr>
            <a:spLocks/>
          </p:cNvSpPr>
          <p:nvPr/>
        </p:nvSpPr>
        <p:spPr bwMode="auto">
          <a:xfrm>
            <a:off x="946245" y="4707558"/>
            <a:ext cx="2332370" cy="454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2953">
                <a:ea typeface="Gill Sans" charset="0"/>
                <a:cs typeface="Gill Sans" charset="0"/>
              </a:rPr>
              <a:t>Gauß-Filtered</a:t>
            </a:r>
          </a:p>
        </p:txBody>
      </p:sp>
    </p:spTree>
    <p:extLst>
      <p:ext uri="{BB962C8B-B14F-4D97-AF65-F5344CB8AC3E}">
        <p14:creationId xmlns:p14="http://schemas.microsoft.com/office/powerpoint/2010/main" val="24459534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77383" y="301377"/>
            <a:ext cx="4205883" cy="22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4505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775" y="303609"/>
            <a:ext cx="4206999" cy="2224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4505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6775" y="4139306"/>
            <a:ext cx="4202534" cy="2223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45060" name="Rectangle 4"/>
          <p:cNvSpPr>
            <a:spLocks/>
          </p:cNvSpPr>
          <p:nvPr/>
        </p:nvSpPr>
        <p:spPr bwMode="auto">
          <a:xfrm>
            <a:off x="1720013" y="2563317"/>
            <a:ext cx="1301638" cy="454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2953">
                <a:ea typeface="Gill Sans" charset="0"/>
                <a:cs typeface="Gill Sans" charset="0"/>
              </a:rPr>
              <a:t>Original</a:t>
            </a:r>
          </a:p>
        </p:txBody>
      </p:sp>
      <p:sp>
        <p:nvSpPr>
          <p:cNvPr id="45061" name="Rectangle 5"/>
          <p:cNvSpPr>
            <a:spLocks/>
          </p:cNvSpPr>
          <p:nvPr/>
        </p:nvSpPr>
        <p:spPr bwMode="auto">
          <a:xfrm>
            <a:off x="1897946" y="3657600"/>
            <a:ext cx="945772" cy="454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2953">
                <a:ea typeface="Gill Sans" charset="0"/>
                <a:cs typeface="Gill Sans" charset="0"/>
              </a:rPr>
              <a:t>Gauß</a:t>
            </a:r>
          </a:p>
        </p:txBody>
      </p:sp>
      <p:sp>
        <p:nvSpPr>
          <p:cNvPr id="45062" name="Rectangle 6"/>
          <p:cNvSpPr>
            <a:spLocks/>
          </p:cNvSpPr>
          <p:nvPr/>
        </p:nvSpPr>
        <p:spPr bwMode="auto">
          <a:xfrm>
            <a:off x="6429098" y="2563317"/>
            <a:ext cx="652423" cy="454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2953">
                <a:ea typeface="Gill Sans" charset="0"/>
                <a:cs typeface="Gill Sans" charset="0"/>
              </a:rPr>
              <a:t>Box</a:t>
            </a:r>
          </a:p>
        </p:txBody>
      </p:sp>
      <p:pic>
        <p:nvPicPr>
          <p:cNvPr id="45063"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52367" y="4137074"/>
            <a:ext cx="4205883" cy="22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45064" name="Rectangle 8"/>
          <p:cNvSpPr>
            <a:spLocks/>
          </p:cNvSpPr>
          <p:nvPr/>
        </p:nvSpPr>
        <p:spPr bwMode="auto">
          <a:xfrm>
            <a:off x="6135748" y="3657600"/>
            <a:ext cx="1239122" cy="454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2953">
                <a:ea typeface="Gill Sans" charset="0"/>
                <a:cs typeface="Gill Sans" charset="0"/>
              </a:rPr>
              <a:t>Median</a:t>
            </a:r>
          </a:p>
        </p:txBody>
      </p:sp>
    </p:spTree>
    <p:extLst>
      <p:ext uri="{BB962C8B-B14F-4D97-AF65-F5344CB8AC3E}">
        <p14:creationId xmlns:p14="http://schemas.microsoft.com/office/powerpoint/2010/main" val="21184445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
          <p:cNvSpPr>
            <a:spLocks noGrp="1" noChangeArrowheads="1"/>
          </p:cNvSpPr>
          <p:nvPr>
            <p:ph type="title"/>
          </p:nvPr>
        </p:nvSpPr>
        <p:spPr/>
        <p:txBody>
          <a:bodyPr/>
          <a:lstStyle/>
          <a:p>
            <a:r>
              <a:rPr lang="en-US" smtClean="0"/>
              <a:t>Performance Consideration</a:t>
            </a:r>
            <a:endParaRPr lang="en-US"/>
          </a:p>
        </p:txBody>
      </p:sp>
      <p:sp>
        <p:nvSpPr>
          <p:cNvPr id="46082" name="Rectangle 2"/>
          <p:cNvSpPr>
            <a:spLocks noGrp="1" noChangeArrowheads="1"/>
          </p:cNvSpPr>
          <p:nvPr>
            <p:ph idx="1"/>
          </p:nvPr>
        </p:nvSpPr>
        <p:spPr/>
        <p:txBody>
          <a:bodyPr/>
          <a:lstStyle/>
          <a:p>
            <a:r>
              <a:rPr lang="en-US" dirty="0" smtClean="0"/>
              <a:t>2D Box &amp; </a:t>
            </a:r>
            <a:r>
              <a:rPr lang="en-US" dirty="0" err="1" smtClean="0"/>
              <a:t>Gauß</a:t>
            </a:r>
            <a:r>
              <a:rPr lang="en-US" dirty="0" smtClean="0"/>
              <a:t> filters can be separated into two 1D filters</a:t>
            </a:r>
          </a:p>
          <a:p>
            <a:pPr lvl="1"/>
            <a:r>
              <a:rPr lang="en-US" dirty="0" smtClean="0"/>
              <a:t>First: perform 1D convolution along the x-axis</a:t>
            </a:r>
          </a:p>
          <a:p>
            <a:pPr lvl="1"/>
            <a:r>
              <a:rPr lang="en-US" dirty="0" smtClean="0"/>
              <a:t>Second: perform 1D convolution of intermediate result</a:t>
            </a:r>
            <a:br>
              <a:rPr lang="en-US" dirty="0" smtClean="0"/>
            </a:br>
            <a:r>
              <a:rPr lang="en-US" dirty="0" smtClean="0"/>
              <a:t>along the y-axis</a:t>
            </a:r>
          </a:p>
          <a:p>
            <a:pPr lvl="1"/>
            <a:r>
              <a:rPr lang="en-US" dirty="0" smtClean="0"/>
              <a:t>Faster: </a:t>
            </a:r>
            <a:br>
              <a:rPr lang="en-US" dirty="0" smtClean="0"/>
            </a:br>
            <a:r>
              <a:rPr lang="en-US" dirty="0" smtClean="0"/>
              <a:t>Two times a 1D kernel of size 5 </a:t>
            </a:r>
            <a:br>
              <a:rPr lang="en-US" dirty="0" smtClean="0"/>
            </a:br>
            <a:r>
              <a:rPr lang="en-US" dirty="0" smtClean="0"/>
              <a:t>instead of a 2D kernel of size 25 </a:t>
            </a:r>
            <a:endParaRPr lang="en-US" dirty="0"/>
          </a:p>
        </p:txBody>
      </p:sp>
    </p:spTree>
    <p:extLst>
      <p:ext uri="{BB962C8B-B14F-4D97-AF65-F5344CB8AC3E}">
        <p14:creationId xmlns:p14="http://schemas.microsoft.com/office/powerpoint/2010/main" val="3161431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p:cNvSpPr>
            <a:spLocks noGrp="1" noChangeArrowheads="1"/>
          </p:cNvSpPr>
          <p:nvPr>
            <p:ph type="title"/>
          </p:nvPr>
        </p:nvSpPr>
        <p:spPr>
          <a:ln/>
        </p:spPr>
        <p:txBody>
          <a:bodyPr/>
          <a:lstStyle/>
          <a:p>
            <a:r>
              <a:rPr lang="en-US"/>
              <a:t>Gaussian smoothing </a:t>
            </a:r>
          </a:p>
        </p:txBody>
      </p:sp>
      <p:pic>
        <p:nvPicPr>
          <p:cNvPr id="47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075259"/>
            <a:ext cx="2044120" cy="3098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471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9758" y="2074143"/>
            <a:ext cx="2045236" cy="3097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4710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8653" y="2057400"/>
            <a:ext cx="2044120" cy="3097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47110" name="Rectangle 6"/>
          <p:cNvSpPr>
            <a:spLocks/>
          </p:cNvSpPr>
          <p:nvPr/>
        </p:nvSpPr>
        <p:spPr bwMode="auto">
          <a:xfrm>
            <a:off x="1731105" y="1663666"/>
            <a:ext cx="872035" cy="303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969">
                <a:ea typeface="Gill Sans" charset="0"/>
                <a:cs typeface="Gill Sans" charset="0"/>
              </a:rPr>
              <a:t>Original</a:t>
            </a:r>
          </a:p>
        </p:txBody>
      </p:sp>
      <p:sp>
        <p:nvSpPr>
          <p:cNvPr id="47111" name="Rectangle 7"/>
          <p:cNvSpPr>
            <a:spLocks/>
          </p:cNvSpPr>
          <p:nvPr/>
        </p:nvSpPr>
        <p:spPr bwMode="auto">
          <a:xfrm>
            <a:off x="4293616" y="1654737"/>
            <a:ext cx="444032" cy="303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969">
                <a:ea typeface="Lucida Grande" charset="0"/>
                <a:cs typeface="Lucida Grande" charset="0"/>
              </a:rPr>
              <a:t>σ=1</a:t>
            </a:r>
          </a:p>
        </p:txBody>
      </p:sp>
      <p:sp>
        <p:nvSpPr>
          <p:cNvPr id="47112" name="Rectangle 8"/>
          <p:cNvSpPr>
            <a:spLocks/>
          </p:cNvSpPr>
          <p:nvPr/>
        </p:nvSpPr>
        <p:spPr bwMode="auto">
          <a:xfrm>
            <a:off x="6758210" y="1654737"/>
            <a:ext cx="444032" cy="303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969">
                <a:ea typeface="Lucida Grande" charset="0"/>
                <a:cs typeface="Lucida Grande" charset="0"/>
              </a:rPr>
              <a:t>σ=4</a:t>
            </a:r>
          </a:p>
        </p:txBody>
      </p:sp>
    </p:spTree>
    <p:extLst>
      <p:ext uri="{BB962C8B-B14F-4D97-AF65-F5344CB8AC3E}">
        <p14:creationId xmlns:p14="http://schemas.microsoft.com/office/powerpoint/2010/main" val="4502050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1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10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1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7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11" grpId="0"/>
      <p:bldP spid="471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1"/>
          <p:cNvSpPr>
            <a:spLocks noGrp="1" noChangeArrowheads="1"/>
          </p:cNvSpPr>
          <p:nvPr>
            <p:ph type="title"/>
          </p:nvPr>
        </p:nvSpPr>
        <p:spPr>
          <a:ln/>
        </p:spPr>
        <p:txBody>
          <a:bodyPr/>
          <a:lstStyle/>
          <a:p>
            <a:r>
              <a:rPr lang="en-US"/>
              <a:t>Denoising</a:t>
            </a:r>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142738"/>
            <a:ext cx="2425898" cy="3548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491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7211" y="2141413"/>
            <a:ext cx="2427223" cy="3548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4915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8413" y="2141413"/>
            <a:ext cx="2425898" cy="3550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49158" name="Rectangle 6"/>
          <p:cNvSpPr>
            <a:spLocks/>
          </p:cNvSpPr>
          <p:nvPr/>
        </p:nvSpPr>
        <p:spPr bwMode="auto">
          <a:xfrm>
            <a:off x="1250963" y="1706489"/>
            <a:ext cx="838371" cy="29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98" dirty="0">
                <a:ea typeface="Gill Sans" charset="0"/>
                <a:cs typeface="Gill Sans" charset="0"/>
              </a:rPr>
              <a:t>Original</a:t>
            </a:r>
          </a:p>
        </p:txBody>
      </p:sp>
      <p:sp>
        <p:nvSpPr>
          <p:cNvPr id="49159" name="Rectangle 7"/>
          <p:cNvSpPr>
            <a:spLocks/>
          </p:cNvSpPr>
          <p:nvPr/>
        </p:nvSpPr>
        <p:spPr bwMode="auto">
          <a:xfrm>
            <a:off x="4135868" y="1706489"/>
            <a:ext cx="567464" cy="29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98" dirty="0">
                <a:ea typeface="Gill Sans" charset="0"/>
                <a:cs typeface="Gill Sans" charset="0"/>
              </a:rPr>
              <a:t>noisy</a:t>
            </a:r>
          </a:p>
        </p:txBody>
      </p:sp>
      <p:sp>
        <p:nvSpPr>
          <p:cNvPr id="49160" name="Rectangle 8"/>
          <p:cNvSpPr>
            <a:spLocks/>
          </p:cNvSpPr>
          <p:nvPr/>
        </p:nvSpPr>
        <p:spPr bwMode="auto">
          <a:xfrm>
            <a:off x="5944750" y="1711861"/>
            <a:ext cx="2212144" cy="29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98" dirty="0">
                <a:ea typeface="Gill Sans" charset="0"/>
                <a:cs typeface="Gill Sans" charset="0"/>
              </a:rPr>
              <a:t>Gaussian smoothing</a:t>
            </a:r>
          </a:p>
        </p:txBody>
      </p:sp>
    </p:spTree>
    <p:extLst>
      <p:ext uri="{BB962C8B-B14F-4D97-AF65-F5344CB8AC3E}">
        <p14:creationId xmlns:p14="http://schemas.microsoft.com/office/powerpoint/2010/main" val="13977797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1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1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91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9" grpId="0"/>
      <p:bldP spid="4916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81000" y="180019"/>
            <a:ext cx="8382000" cy="514643"/>
          </a:xfrm>
          <a:prstGeom prst="rect">
            <a:avLst/>
          </a:prstGeom>
          <a:noFill/>
        </p:spPr>
        <p:txBody>
          <a:bodyPr wrap="square" lIns="82945" tIns="41473" rIns="82945" bIns="41473" rtlCol="0">
            <a:spAutoFit/>
          </a:bodyPr>
          <a:lstStyle/>
          <a:p>
            <a:pPr algn="ctr"/>
            <a:r>
              <a:rPr lang="en-US" sz="2800" b="1" dirty="0" smtClean="0"/>
              <a:t>Volumetric Data in Science/Engineering</a:t>
            </a:r>
            <a:endParaRPr lang="en-US" sz="2800" b="1" dirty="0"/>
          </a:p>
        </p:txBody>
      </p:sp>
      <p:sp>
        <p:nvSpPr>
          <p:cNvPr id="20" name="Content Placeholder 2"/>
          <p:cNvSpPr txBox="1">
            <a:spLocks/>
          </p:cNvSpPr>
          <p:nvPr/>
        </p:nvSpPr>
        <p:spPr>
          <a:xfrm>
            <a:off x="457200" y="817772"/>
            <a:ext cx="8229600" cy="588782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smtClean="0"/>
          </a:p>
        </p:txBody>
      </p:sp>
      <p:sp>
        <p:nvSpPr>
          <p:cNvPr id="4" name="TextBox 3"/>
          <p:cNvSpPr txBox="1"/>
          <p:nvPr/>
        </p:nvSpPr>
        <p:spPr>
          <a:xfrm>
            <a:off x="8382000" y="6479756"/>
            <a:ext cx="685800" cy="369332"/>
          </a:xfrm>
          <a:prstGeom prst="rect">
            <a:avLst/>
          </a:prstGeom>
          <a:noFill/>
        </p:spPr>
        <p:txBody>
          <a:bodyPr wrap="square" rtlCol="0">
            <a:spAutoFit/>
          </a:bodyPr>
          <a:lstStyle/>
          <a:p>
            <a:pPr algn="r"/>
            <a:fld id="{F4C4A255-190B-4093-900F-A23B7905048B}" type="slidenum">
              <a:rPr lang="en-US" smtClean="0"/>
              <a:pPr algn="r"/>
              <a:t>3</a:t>
            </a:fld>
            <a:endParaRPr lang="en-US" dirty="0"/>
          </a:p>
        </p:txBody>
      </p:sp>
      <p:sp>
        <p:nvSpPr>
          <p:cNvPr id="3" name="TextBox 2"/>
          <p:cNvSpPr txBox="1"/>
          <p:nvPr/>
        </p:nvSpPr>
        <p:spPr>
          <a:xfrm>
            <a:off x="457200" y="3438944"/>
            <a:ext cx="2438401" cy="371056"/>
          </a:xfrm>
          <a:prstGeom prst="rect">
            <a:avLst/>
          </a:prstGeom>
          <a:noFill/>
        </p:spPr>
        <p:txBody>
          <a:bodyPr wrap="square" rtlCol="0">
            <a:spAutoFit/>
          </a:bodyPr>
          <a:lstStyle/>
          <a:p>
            <a:pPr algn="ctr"/>
            <a:r>
              <a:rPr lang="en-US" dirty="0" smtClean="0"/>
              <a:t>Industrial CT</a:t>
            </a:r>
            <a:endParaRPr lang="en-US" dirty="0"/>
          </a:p>
        </p:txBody>
      </p:sp>
      <p:pic>
        <p:nvPicPr>
          <p:cNvPr id="2050" name="Picture 2" descr="C:\Users\tschultz\Desktop\Vorlesung\engin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14400"/>
            <a:ext cx="2438401" cy="24384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6096000" y="5638800"/>
            <a:ext cx="2819400" cy="646331"/>
          </a:xfrm>
          <a:prstGeom prst="rect">
            <a:avLst/>
          </a:prstGeom>
          <a:noFill/>
        </p:spPr>
        <p:txBody>
          <a:bodyPr wrap="square" rtlCol="0">
            <a:spAutoFit/>
          </a:bodyPr>
          <a:lstStyle/>
          <a:p>
            <a:pPr algn="ctr"/>
            <a:r>
              <a:rPr lang="en-US" dirty="0" smtClean="0"/>
              <a:t>Numerical Simulation:</a:t>
            </a:r>
            <a:br>
              <a:rPr lang="en-US" dirty="0" smtClean="0"/>
            </a:br>
            <a:r>
              <a:rPr lang="en-US" dirty="0" smtClean="0"/>
              <a:t>Fuel injection</a:t>
            </a:r>
            <a:endParaRPr lang="en-US" dirty="0"/>
          </a:p>
        </p:txBody>
      </p:sp>
      <p:pic>
        <p:nvPicPr>
          <p:cNvPr id="2052" name="Picture 4" descr="C:\Users\tschultz\Desktop\Vorlesung\hydrogenAto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914400"/>
            <a:ext cx="2438400" cy="243840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7"/>
          <p:cNvGrpSpPr>
            <a:grpSpLocks/>
          </p:cNvGrpSpPr>
          <p:nvPr/>
        </p:nvGrpSpPr>
        <p:grpSpPr bwMode="auto">
          <a:xfrm>
            <a:off x="5867400" y="1219200"/>
            <a:ext cx="2951163" cy="4267200"/>
            <a:chOff x="3720" y="768"/>
            <a:chExt cx="1835" cy="2518"/>
          </a:xfrm>
        </p:grpSpPr>
        <p:pic>
          <p:nvPicPr>
            <p:cNvPr id="16" name="Picture 8" descr="di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4" y="768"/>
              <a:ext cx="846" cy="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9" descr="di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8" y="1304"/>
              <a:ext cx="1347" cy="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0" descr="di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20" y="2121"/>
              <a:ext cx="1835" cy="1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TextBox 18"/>
          <p:cNvSpPr txBox="1"/>
          <p:nvPr/>
        </p:nvSpPr>
        <p:spPr>
          <a:xfrm>
            <a:off x="3276599" y="3371606"/>
            <a:ext cx="2438401" cy="646331"/>
          </a:xfrm>
          <a:prstGeom prst="rect">
            <a:avLst/>
          </a:prstGeom>
          <a:noFill/>
        </p:spPr>
        <p:txBody>
          <a:bodyPr wrap="square" rtlCol="0">
            <a:spAutoFit/>
          </a:bodyPr>
          <a:lstStyle/>
          <a:p>
            <a:pPr algn="ctr"/>
            <a:r>
              <a:rPr lang="en-US" dirty="0" smtClean="0"/>
              <a:t>Numerical Simulation:</a:t>
            </a:r>
            <a:br>
              <a:rPr lang="en-US" dirty="0" smtClean="0"/>
            </a:br>
            <a:r>
              <a:rPr lang="en-US" dirty="0" smtClean="0"/>
              <a:t>Hydrogen Atom</a:t>
            </a:r>
            <a:endParaRPr lang="en-US" dirty="0"/>
          </a:p>
        </p:txBody>
      </p:sp>
      <p:pic>
        <p:nvPicPr>
          <p:cNvPr id="2053" name="Picture 5" descr="C:\Users\tschultz\Desktop\Vorlesung\statueLeg.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 y="3974068"/>
            <a:ext cx="2438401" cy="24384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2971799" y="6029744"/>
            <a:ext cx="2438401" cy="371056"/>
          </a:xfrm>
          <a:prstGeom prst="rect">
            <a:avLst/>
          </a:prstGeom>
          <a:noFill/>
        </p:spPr>
        <p:txBody>
          <a:bodyPr wrap="square" rtlCol="0">
            <a:spAutoFit/>
          </a:bodyPr>
          <a:lstStyle/>
          <a:p>
            <a:r>
              <a:rPr lang="en-US" dirty="0" smtClean="0"/>
              <a:t>Scientific CT</a:t>
            </a:r>
            <a:endParaRPr lang="en-US" dirty="0"/>
          </a:p>
        </p:txBody>
      </p:sp>
    </p:spTree>
    <p:extLst>
      <p:ext uri="{BB962C8B-B14F-4D97-AF65-F5344CB8AC3E}">
        <p14:creationId xmlns:p14="http://schemas.microsoft.com/office/powerpoint/2010/main" val="25894432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572" y="1284759"/>
            <a:ext cx="8840391"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extLst>
      <p:ext uri="{BB962C8B-B14F-4D97-AF65-F5344CB8AC3E}">
        <p14:creationId xmlns:p14="http://schemas.microsoft.com/office/powerpoint/2010/main" val="3588044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5" name="Picture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038" y="1465585"/>
            <a:ext cx="8099227" cy="3937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extLst>
      <p:ext uri="{BB962C8B-B14F-4D97-AF65-F5344CB8AC3E}">
        <p14:creationId xmlns:p14="http://schemas.microsoft.com/office/powerpoint/2010/main" val="2068201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132" y="1281410"/>
            <a:ext cx="8885039"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extLst>
      <p:ext uri="{BB962C8B-B14F-4D97-AF65-F5344CB8AC3E}">
        <p14:creationId xmlns:p14="http://schemas.microsoft.com/office/powerpoint/2010/main" val="9921638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1"/>
          <p:cNvSpPr>
            <a:spLocks noGrp="1" noChangeArrowheads="1"/>
          </p:cNvSpPr>
          <p:nvPr>
            <p:ph type="title"/>
          </p:nvPr>
        </p:nvSpPr>
        <p:spPr/>
        <p:txBody>
          <a:bodyPr/>
          <a:lstStyle/>
          <a:p>
            <a:r>
              <a:rPr lang="en-US" smtClean="0"/>
              <a:t>Sobel operator</a:t>
            </a:r>
            <a:endParaRPr lang="en-US"/>
          </a:p>
        </p:txBody>
      </p:sp>
      <mc:AlternateContent xmlns:mc="http://schemas.openxmlformats.org/markup-compatibility/2006" xmlns:a14="http://schemas.microsoft.com/office/drawing/2010/main">
        <mc:Choice Requires="a14">
          <p:sp>
            <p:nvSpPr>
              <p:cNvPr id="55298" name="Rectangle 2"/>
              <p:cNvSpPr>
                <a:spLocks noGrp="1" noChangeArrowheads="1"/>
              </p:cNvSpPr>
              <p:nvPr>
                <p:ph idx="1"/>
              </p:nvPr>
            </p:nvSpPr>
            <p:spPr/>
            <p:txBody>
              <a:bodyPr/>
              <a:lstStyle/>
              <a:p>
                <a:r>
                  <a:rPr lang="en-US" b="1" dirty="0" smtClean="0"/>
                  <a:t>Sobel Filter</a:t>
                </a:r>
              </a:p>
              <a:p>
                <a:r>
                  <a:rPr lang="en-US" dirty="0" smtClean="0"/>
                  <a:t>Edge detector, derivative filter:</a:t>
                </a:r>
              </a:p>
              <a:p>
                <a:pPr lvl="1"/>
                <a:r>
                  <a:rPr lang="en-US" dirty="0" smtClean="0"/>
                  <a:t>Measures the gradient thus enhancing regions of high spatial gradients like edges.</a:t>
                </a:r>
              </a:p>
              <a:p>
                <a:pPr lvl="1"/>
                <a:r>
                  <a:rPr lang="en-US" dirty="0" smtClean="0"/>
                  <a:t>Consists of two pairs of filter kernels to be applied to the original image: </a:t>
                </a:r>
                <a14:m>
                  <m:oMath xmlns:m="http://schemas.openxmlformats.org/officeDocument/2006/math">
                    <m:sSub>
                      <m:sSubPr>
                        <m:ctrlPr>
                          <a:rPr lang="en-US" b="0" i="1" smtClean="0">
                            <a:latin typeface="Cambria Math"/>
                          </a:rPr>
                        </m:ctrlPr>
                      </m:sSubPr>
                      <m:e>
                        <m:r>
                          <a:rPr lang="en-US" b="0" i="1" smtClean="0">
                            <a:latin typeface="Cambria Math"/>
                          </a:rPr>
                          <m:t>𝐺</m:t>
                        </m:r>
                      </m:e>
                      <m:sub>
                        <m:r>
                          <a:rPr lang="en-US" b="0" i="1" smtClean="0">
                            <a:latin typeface="Cambria Math"/>
                          </a:rPr>
                          <m:t>𝑥</m:t>
                        </m:r>
                      </m:sub>
                    </m:sSub>
                    <m:r>
                      <a:rPr lang="en-US" b="0" i="1" smtClean="0">
                        <a:latin typeface="Cambria Math"/>
                      </a:rPr>
                      <m:t>=</m:t>
                    </m:r>
                    <m:r>
                      <a:rPr lang="en-US" b="0" i="1" smtClean="0">
                        <a:latin typeface="Cambria Math"/>
                      </a:rPr>
                      <m:t>𝐼</m:t>
                    </m:r>
                    <m:r>
                      <a:rPr lang="en-US" b="0" i="1" smtClean="0">
                        <a:latin typeface="Cambria Math"/>
                        <a:ea typeface="Cambria Math"/>
                      </a:rPr>
                      <m:t>∗</m:t>
                    </m:r>
                    <m:sSub>
                      <m:sSubPr>
                        <m:ctrlPr>
                          <a:rPr lang="en-US" b="0" i="1" smtClean="0">
                            <a:latin typeface="Cambria Math"/>
                            <a:ea typeface="Cambria Math"/>
                          </a:rPr>
                        </m:ctrlPr>
                      </m:sSubPr>
                      <m:e>
                        <m:r>
                          <a:rPr lang="en-US" b="0" i="1" smtClean="0">
                            <a:latin typeface="Cambria Math"/>
                            <a:ea typeface="Cambria Math"/>
                          </a:rPr>
                          <m:t>𝑔</m:t>
                        </m:r>
                      </m:e>
                      <m:sub>
                        <m:r>
                          <a:rPr lang="en-US" b="0" i="1" smtClean="0">
                            <a:latin typeface="Cambria Math"/>
                            <a:ea typeface="Cambria Math"/>
                          </a:rPr>
                          <m:t>𝑥</m:t>
                        </m:r>
                      </m:sub>
                    </m:sSub>
                  </m:oMath>
                </a14:m>
                <a:r>
                  <a:rPr lang="en-US" dirty="0" smtClean="0"/>
                  <a:t>  and  </a:t>
                </a:r>
                <a14:m>
                  <m:oMath xmlns:m="http://schemas.openxmlformats.org/officeDocument/2006/math">
                    <m:sSub>
                      <m:sSubPr>
                        <m:ctrlPr>
                          <a:rPr lang="en-US" b="0" i="1" smtClean="0">
                            <a:latin typeface="Cambria Math"/>
                          </a:rPr>
                        </m:ctrlPr>
                      </m:sSubPr>
                      <m:e>
                        <m:r>
                          <a:rPr lang="en-US" b="0" i="1" smtClean="0">
                            <a:latin typeface="Cambria Math"/>
                          </a:rPr>
                          <m:t>𝐺</m:t>
                        </m:r>
                      </m:e>
                      <m:sub>
                        <m:r>
                          <a:rPr lang="en-US" b="0" i="1" smtClean="0">
                            <a:latin typeface="Cambria Math"/>
                          </a:rPr>
                          <m:t>𝑦</m:t>
                        </m:r>
                      </m:sub>
                    </m:sSub>
                    <m:r>
                      <a:rPr lang="en-US" b="0" i="1" smtClean="0">
                        <a:latin typeface="Cambria Math"/>
                      </a:rPr>
                      <m:t>=</m:t>
                    </m:r>
                    <m:r>
                      <a:rPr lang="en-US" b="0" i="1" smtClean="0">
                        <a:latin typeface="Cambria Math"/>
                      </a:rPr>
                      <m:t>𝐼</m:t>
                    </m:r>
                    <m:r>
                      <a:rPr lang="en-US" b="0" i="1" smtClean="0">
                        <a:latin typeface="Cambria Math"/>
                      </a:rPr>
                      <m:t>∗</m:t>
                    </m:r>
                    <m:sSub>
                      <m:sSubPr>
                        <m:ctrlPr>
                          <a:rPr lang="en-US" b="0" i="1" smtClean="0">
                            <a:latin typeface="Cambria Math"/>
                          </a:rPr>
                        </m:ctrlPr>
                      </m:sSubPr>
                      <m:e>
                        <m:r>
                          <a:rPr lang="en-US" b="0" i="1" smtClean="0">
                            <a:latin typeface="Cambria Math"/>
                          </a:rPr>
                          <m:t>𝑔</m:t>
                        </m:r>
                      </m:e>
                      <m:sub>
                        <m:r>
                          <a:rPr lang="en-US" b="0" i="1" smtClean="0">
                            <a:latin typeface="Cambria Math"/>
                          </a:rPr>
                          <m:t>𝑦</m:t>
                        </m:r>
                      </m:sub>
                    </m:sSub>
                  </m:oMath>
                </a14:m>
                <a:endParaRPr lang="en-US" dirty="0" smtClean="0"/>
              </a:p>
              <a:p>
                <a:pPr lvl="1"/>
                <a:r>
                  <a:rPr lang="en-US" dirty="0" smtClean="0"/>
                  <a:t>The final result could be the gradient magnitude: </a:t>
                </a:r>
                <a14:m>
                  <m:oMath xmlns:m="http://schemas.openxmlformats.org/officeDocument/2006/math">
                    <m:r>
                      <a:rPr lang="en-US" b="0" i="1" smtClean="0">
                        <a:latin typeface="Cambria Math"/>
                      </a:rPr>
                      <m:t>𝐺</m:t>
                    </m:r>
                    <m:r>
                      <a:rPr lang="en-US" b="0" i="1" smtClean="0">
                        <a:latin typeface="Cambria Math"/>
                      </a:rPr>
                      <m:t>=</m:t>
                    </m:r>
                    <m:rad>
                      <m:radPr>
                        <m:degHide m:val="on"/>
                        <m:ctrlPr>
                          <a:rPr lang="en-US" b="0" i="1" smtClean="0">
                            <a:latin typeface="Cambria Math"/>
                          </a:rPr>
                        </m:ctrlPr>
                      </m:radPr>
                      <m:deg/>
                      <m:e>
                        <m:sSup>
                          <m:sSupPr>
                            <m:ctrlPr>
                              <a:rPr lang="en-US" b="0" i="1" smtClean="0">
                                <a:latin typeface="Cambria Math"/>
                              </a:rPr>
                            </m:ctrlPr>
                          </m:sSupPr>
                          <m:e>
                            <m:sSub>
                              <m:sSubPr>
                                <m:ctrlPr>
                                  <a:rPr lang="en-US" i="1">
                                    <a:latin typeface="Cambria Math"/>
                                  </a:rPr>
                                </m:ctrlPr>
                              </m:sSubPr>
                              <m:e>
                                <m:r>
                                  <a:rPr lang="en-US" i="1">
                                    <a:latin typeface="Cambria Math"/>
                                  </a:rPr>
                                  <m:t>𝐺</m:t>
                                </m:r>
                              </m:e>
                              <m:sub>
                                <m:r>
                                  <a:rPr lang="en-US" i="1">
                                    <a:latin typeface="Cambria Math"/>
                                  </a:rPr>
                                  <m:t>𝑥</m:t>
                                </m:r>
                              </m:sub>
                            </m:sSub>
                          </m:e>
                          <m:sup>
                            <m:r>
                              <a:rPr lang="en-US" b="0" i="1" smtClean="0">
                                <a:latin typeface="Cambria Math"/>
                              </a:rPr>
                              <m:t>2</m:t>
                            </m:r>
                          </m:sup>
                        </m:sSup>
                        <m:r>
                          <a:rPr lang="en-US" b="0" i="1" smtClean="0">
                            <a:latin typeface="Cambria Math"/>
                          </a:rPr>
                          <m:t>+</m:t>
                        </m:r>
                        <m:sSup>
                          <m:sSupPr>
                            <m:ctrlPr>
                              <a:rPr lang="en-US" b="0" i="1" smtClean="0">
                                <a:latin typeface="Cambria Math"/>
                              </a:rPr>
                            </m:ctrlPr>
                          </m:sSupPr>
                          <m:e>
                            <m:sSub>
                              <m:sSubPr>
                                <m:ctrlPr>
                                  <a:rPr lang="en-US" i="1">
                                    <a:latin typeface="Cambria Math"/>
                                  </a:rPr>
                                </m:ctrlPr>
                              </m:sSubPr>
                              <m:e>
                                <m:r>
                                  <a:rPr lang="en-US" i="1">
                                    <a:latin typeface="Cambria Math"/>
                                  </a:rPr>
                                  <m:t>𝐺</m:t>
                                </m:r>
                              </m:e>
                              <m:sub>
                                <m:r>
                                  <a:rPr lang="en-US" i="1">
                                    <a:latin typeface="Cambria Math"/>
                                  </a:rPr>
                                  <m:t>𝑦</m:t>
                                </m:r>
                              </m:sub>
                            </m:sSub>
                          </m:e>
                          <m:sup>
                            <m:r>
                              <a:rPr lang="en-US" b="0" i="1" smtClean="0">
                                <a:latin typeface="Cambria Math"/>
                              </a:rPr>
                              <m:t>2</m:t>
                            </m:r>
                          </m:sup>
                        </m:sSup>
                      </m:e>
                    </m:rad>
                  </m:oMath>
                </a14:m>
                <a:endParaRPr lang="en-US" dirty="0"/>
              </a:p>
            </p:txBody>
          </p:sp>
        </mc:Choice>
        <mc:Fallback xmlns="">
          <p:sp>
            <p:nvSpPr>
              <p:cNvPr id="55298" name="Rectangle 2"/>
              <p:cNvSpPr>
                <a:spLocks noGrp="1" noRot="1" noChangeAspect="1" noMove="1" noResize="1" noEditPoints="1" noAdjustHandles="1" noChangeArrowheads="1" noChangeShapeType="1" noTextEdit="1"/>
              </p:cNvSpPr>
              <p:nvPr>
                <p:ph idx="1"/>
              </p:nvPr>
            </p:nvSpPr>
            <p:spPr>
              <a:blipFill rotWithShape="1">
                <a:blip r:embed="rId4"/>
                <a:stretch>
                  <a:fillRect l="-917" t="-741"/>
                </a:stretch>
              </a:blipFill>
            </p:spPr>
            <p:txBody>
              <a:bodyPr/>
              <a:lstStyle/>
              <a:p>
                <a:r>
                  <a:rPr lang="en-US">
                    <a:noFill/>
                  </a:rPr>
                  <a:t> </a:t>
                </a:r>
              </a:p>
            </p:txBody>
          </p:sp>
        </mc:Fallback>
      </mc:AlternateContent>
      <p:pic>
        <p:nvPicPr>
          <p:cNvPr id="55301" name="Picture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4074" y="4038600"/>
            <a:ext cx="3955852" cy="1696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4" name="Picture 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281863" y="6099335"/>
            <a:ext cx="278606" cy="204788"/>
          </a:xfrm>
          <a:prstGeom prst="rect">
            <a:avLst/>
          </a:prstGeom>
        </p:spPr>
      </p:pic>
      <p:pic>
        <p:nvPicPr>
          <p:cNvPr id="5" name="Picture 4"/>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574323" y="6099335"/>
            <a:ext cx="273844" cy="233363"/>
          </a:xfrm>
          <a:prstGeom prst="rect">
            <a:avLst/>
          </a:prstGeom>
        </p:spPr>
      </p:pic>
    </p:spTree>
    <p:extLst>
      <p:ext uri="{BB962C8B-B14F-4D97-AF65-F5344CB8AC3E}">
        <p14:creationId xmlns:p14="http://schemas.microsoft.com/office/powerpoint/2010/main" val="22904811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0524" y="1953369"/>
            <a:ext cx="2925589" cy="2925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563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1236" y="1971229"/>
            <a:ext cx="2925589" cy="2925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extLst>
      <p:ext uri="{BB962C8B-B14F-4D97-AF65-F5344CB8AC3E}">
        <p14:creationId xmlns:p14="http://schemas.microsoft.com/office/powerpoint/2010/main" val="12384191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ChangeArrowheads="1"/>
          </p:cNvSpPr>
          <p:nvPr>
            <p:ph type="title"/>
          </p:nvPr>
        </p:nvSpPr>
        <p:spPr/>
        <p:txBody>
          <a:bodyPr/>
          <a:lstStyle/>
          <a:p>
            <a:r>
              <a:rPr lang="en-US" smtClean="0"/>
              <a:t>Canny edge detector</a:t>
            </a:r>
            <a:endParaRPr lang="en-US"/>
          </a:p>
        </p:txBody>
      </p:sp>
      <p:sp>
        <p:nvSpPr>
          <p:cNvPr id="58370" name="Rectangle 2"/>
          <p:cNvSpPr>
            <a:spLocks noGrp="1" noChangeArrowheads="1"/>
          </p:cNvSpPr>
          <p:nvPr>
            <p:ph idx="1"/>
          </p:nvPr>
        </p:nvSpPr>
        <p:spPr/>
        <p:txBody>
          <a:bodyPr/>
          <a:lstStyle/>
          <a:p>
            <a:r>
              <a:rPr lang="en-US" dirty="0" smtClean="0"/>
              <a:t>Canny Edge Detector</a:t>
            </a:r>
          </a:p>
          <a:p>
            <a:pPr marL="457200" indent="-457200">
              <a:buFont typeface="+mj-lt"/>
              <a:buAutoNum type="arabicPeriod"/>
            </a:pPr>
            <a:r>
              <a:rPr lang="en-US" dirty="0" smtClean="0"/>
              <a:t>Smooth the image using a Gauss filter</a:t>
            </a:r>
          </a:p>
          <a:p>
            <a:pPr lvl="1"/>
            <a:r>
              <a:rPr lang="en-US" dirty="0" smtClean="0"/>
              <a:t>Suppresses noise</a:t>
            </a:r>
          </a:p>
          <a:p>
            <a:pPr marL="457200" indent="-457200">
              <a:buFont typeface="+mj-lt"/>
              <a:buAutoNum type="arabicPeriod"/>
            </a:pPr>
            <a:r>
              <a:rPr lang="en-US" dirty="0" smtClean="0"/>
              <a:t>Filter the image using a derivative filter</a:t>
            </a:r>
          </a:p>
          <a:p>
            <a:pPr lvl="1"/>
            <a:r>
              <a:rPr lang="en-US" dirty="0" err="1" smtClean="0"/>
              <a:t>Sobel</a:t>
            </a:r>
            <a:r>
              <a:rPr lang="en-US" dirty="0" smtClean="0"/>
              <a:t> Operator</a:t>
            </a:r>
          </a:p>
          <a:p>
            <a:pPr marL="457200" indent="-457200">
              <a:buFont typeface="+mj-lt"/>
              <a:buAutoNum type="arabicPeriod"/>
            </a:pPr>
            <a:r>
              <a:rPr lang="en-US" dirty="0" smtClean="0"/>
              <a:t>Determine gradient vector</a:t>
            </a:r>
            <a:br>
              <a:rPr lang="en-US" dirty="0" smtClean="0"/>
            </a:br>
            <a:r>
              <a:rPr lang="en-US" dirty="0" smtClean="0">
                <a:sym typeface="Wingdings" panose="05000000000000000000" pitchFamily="2" charset="2"/>
              </a:rPr>
              <a:t> partial </a:t>
            </a:r>
            <a:r>
              <a:rPr lang="en-US" dirty="0" smtClean="0"/>
              <a:t>derivatives in x and y direction</a:t>
            </a:r>
          </a:p>
          <a:p>
            <a:pPr marL="457200" indent="-457200">
              <a:buFont typeface="+mj-lt"/>
              <a:buAutoNum type="arabicPeriod"/>
            </a:pPr>
            <a:r>
              <a:rPr lang="en-US" dirty="0" smtClean="0"/>
              <a:t>Find „important“ edges by </a:t>
            </a:r>
            <a:r>
              <a:rPr lang="en-US" dirty="0" err="1" smtClean="0"/>
              <a:t>thresholding</a:t>
            </a:r>
            <a:r>
              <a:rPr lang="en-US" dirty="0" smtClean="0"/>
              <a:t> the gradient magnitudes (keep all above threshold)</a:t>
            </a:r>
          </a:p>
          <a:p>
            <a:pPr marL="457200" indent="-457200">
              <a:buFont typeface="+mj-lt"/>
              <a:buAutoNum type="arabicPeriod"/>
            </a:pPr>
            <a:r>
              <a:rPr lang="en-US" dirty="0" smtClean="0"/>
              <a:t>Trace along edges (orthogonal to the gradient)</a:t>
            </a:r>
            <a:br>
              <a:rPr lang="en-US" dirty="0" smtClean="0"/>
            </a:br>
            <a:r>
              <a:rPr lang="en-US" dirty="0" smtClean="0"/>
              <a:t>and suppress non-edge pixels</a:t>
            </a:r>
            <a:endParaRPr lang="en-US" dirty="0"/>
          </a:p>
        </p:txBody>
      </p:sp>
    </p:spTree>
    <p:extLst>
      <p:ext uri="{BB962C8B-B14F-4D97-AF65-F5344CB8AC3E}">
        <p14:creationId xmlns:p14="http://schemas.microsoft.com/office/powerpoint/2010/main" val="1484911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691" y="826168"/>
            <a:ext cx="2205633" cy="2205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593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0340" y="826168"/>
            <a:ext cx="2205633" cy="2205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593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1174" y="3516227"/>
            <a:ext cx="2205633" cy="2205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5939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5033" y="3516227"/>
            <a:ext cx="2205633" cy="2205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59397" name="Rectangle 5"/>
          <p:cNvSpPr>
            <a:spLocks/>
          </p:cNvSpPr>
          <p:nvPr/>
        </p:nvSpPr>
        <p:spPr bwMode="auto">
          <a:xfrm>
            <a:off x="4112789" y="3209641"/>
            <a:ext cx="1282402" cy="248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17" dirty="0">
                <a:ea typeface="Gill Sans" charset="0"/>
                <a:cs typeface="Gill Sans" charset="0"/>
              </a:rPr>
              <a:t>vertical edges</a:t>
            </a:r>
          </a:p>
        </p:txBody>
      </p:sp>
      <p:sp>
        <p:nvSpPr>
          <p:cNvPr id="59398" name="Rectangle 6"/>
          <p:cNvSpPr>
            <a:spLocks/>
          </p:cNvSpPr>
          <p:nvPr/>
        </p:nvSpPr>
        <p:spPr bwMode="auto">
          <a:xfrm>
            <a:off x="6295621" y="3209641"/>
            <a:ext cx="1524456" cy="248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17" dirty="0">
                <a:ea typeface="Gill Sans" charset="0"/>
                <a:cs typeface="Gill Sans" charset="0"/>
              </a:rPr>
              <a:t>horizontal edges</a:t>
            </a:r>
          </a:p>
        </p:txBody>
      </p:sp>
      <p:sp>
        <p:nvSpPr>
          <p:cNvPr id="59399" name="Rectangle 7"/>
          <p:cNvSpPr>
            <a:spLocks/>
          </p:cNvSpPr>
          <p:nvPr/>
        </p:nvSpPr>
        <p:spPr bwMode="auto">
          <a:xfrm>
            <a:off x="3397101" y="577135"/>
            <a:ext cx="912109" cy="248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17" dirty="0">
                <a:ea typeface="Gill Sans" charset="0"/>
                <a:cs typeface="Gill Sans" charset="0"/>
              </a:rPr>
              <a:t>smoothed</a:t>
            </a:r>
          </a:p>
        </p:txBody>
      </p:sp>
      <p:sp>
        <p:nvSpPr>
          <p:cNvPr id="9" name="Rectangle 1"/>
          <p:cNvSpPr>
            <a:spLocks noGrp="1" noChangeArrowheads="1"/>
          </p:cNvSpPr>
          <p:nvPr>
            <p:ph type="title"/>
          </p:nvPr>
        </p:nvSpPr>
        <p:spPr/>
        <p:txBody>
          <a:bodyPr/>
          <a:lstStyle/>
          <a:p>
            <a:r>
              <a:rPr lang="en-US" dirty="0" smtClean="0"/>
              <a:t>Canny edge detector</a:t>
            </a:r>
            <a:endParaRPr lang="en-US" dirty="0"/>
          </a:p>
        </p:txBody>
      </p:sp>
      <mc:AlternateContent xmlns:mc="http://schemas.openxmlformats.org/markup-compatibility/2006" xmlns:a14="http://schemas.microsoft.com/office/drawing/2010/main">
        <mc:Choice Requires="a14">
          <p:sp>
            <p:nvSpPr>
              <p:cNvPr id="2" name="TextBox 1"/>
              <p:cNvSpPr txBox="1"/>
              <p:nvPr/>
            </p:nvSpPr>
            <p:spPr>
              <a:xfrm>
                <a:off x="4506711" y="5763544"/>
                <a:ext cx="4945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𝐺</m:t>
                          </m:r>
                        </m:e>
                        <m:sub>
                          <m:r>
                            <a:rPr lang="en-US" b="0" i="1" smtClean="0">
                              <a:latin typeface="Cambria Math"/>
                            </a:rPr>
                            <m:t>𝑥</m:t>
                          </m:r>
                        </m:sub>
                      </m:sSub>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4506711" y="5763544"/>
                <a:ext cx="494558" cy="369332"/>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806754" y="5763544"/>
                <a:ext cx="502189"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𝐺</m:t>
                          </m:r>
                        </m:e>
                        <m:sub>
                          <m:r>
                            <a:rPr lang="en-US" b="0" i="1" smtClean="0">
                              <a:latin typeface="Cambria Math"/>
                            </a:rPr>
                            <m:t>𝑦</m:t>
                          </m:r>
                        </m:sub>
                      </m:sSub>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6806754" y="5763544"/>
                <a:ext cx="502189" cy="391261"/>
              </a:xfrm>
              <a:prstGeom prst="rect">
                <a:avLst/>
              </a:prstGeom>
              <a:blipFill rotWithShape="1">
                <a:blip r:embed="rId7"/>
                <a:stretch>
                  <a:fillRect b="-1538"/>
                </a:stretch>
              </a:blipFill>
            </p:spPr>
            <p:txBody>
              <a:bodyPr/>
              <a:lstStyle/>
              <a:p>
                <a:r>
                  <a:rPr lang="en-US">
                    <a:noFill/>
                  </a:rPr>
                  <a:t> </a:t>
                </a:r>
              </a:p>
            </p:txBody>
          </p:sp>
        </mc:Fallback>
      </mc:AlternateContent>
    </p:spTree>
    <p:extLst>
      <p:ext uri="{BB962C8B-B14F-4D97-AF65-F5344CB8AC3E}">
        <p14:creationId xmlns:p14="http://schemas.microsoft.com/office/powerpoint/2010/main" val="13107874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349" y="3739405"/>
            <a:ext cx="2205633" cy="2205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60418" name="Rectangle 2"/>
          <p:cNvSpPr>
            <a:spLocks/>
          </p:cNvSpPr>
          <p:nvPr/>
        </p:nvSpPr>
        <p:spPr bwMode="auto">
          <a:xfrm>
            <a:off x="1272224" y="3369121"/>
            <a:ext cx="1857881" cy="248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17" dirty="0">
                <a:ea typeface="Gill Sans" charset="0"/>
                <a:cs typeface="Gill Sans" charset="0"/>
              </a:rPr>
              <a:t>norm of the gradient</a:t>
            </a:r>
          </a:p>
        </p:txBody>
      </p:sp>
      <p:pic>
        <p:nvPicPr>
          <p:cNvPr id="604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6889" y="3739405"/>
            <a:ext cx="2205633" cy="2205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604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5428" y="3739405"/>
            <a:ext cx="2205633" cy="2205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60421" name="Rectangle 5"/>
          <p:cNvSpPr>
            <a:spLocks/>
          </p:cNvSpPr>
          <p:nvPr/>
        </p:nvSpPr>
        <p:spPr bwMode="auto">
          <a:xfrm>
            <a:off x="4233845" y="3369121"/>
            <a:ext cx="1131720" cy="248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17" dirty="0">
                <a:ea typeface="Gill Sans" charset="0"/>
                <a:cs typeface="Gill Sans" charset="0"/>
              </a:rPr>
              <a:t>thresholding</a:t>
            </a:r>
          </a:p>
        </p:txBody>
      </p:sp>
      <p:sp>
        <p:nvSpPr>
          <p:cNvPr id="60422" name="Rectangle 6"/>
          <p:cNvSpPr>
            <a:spLocks/>
          </p:cNvSpPr>
          <p:nvPr/>
        </p:nvSpPr>
        <p:spPr bwMode="auto">
          <a:xfrm>
            <a:off x="7034362" y="3369120"/>
            <a:ext cx="727763" cy="248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17" dirty="0">
                <a:ea typeface="Gill Sans" charset="0"/>
                <a:cs typeface="Gill Sans" charset="0"/>
              </a:rPr>
              <a:t>thinning</a:t>
            </a:r>
          </a:p>
        </p:txBody>
      </p:sp>
      <p:pic>
        <p:nvPicPr>
          <p:cNvPr id="6042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694" y="838200"/>
            <a:ext cx="2205633" cy="2205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9" name="Rectangle 1"/>
          <p:cNvSpPr>
            <a:spLocks noGrp="1" noChangeArrowheads="1"/>
          </p:cNvSpPr>
          <p:nvPr>
            <p:ph type="title"/>
          </p:nvPr>
        </p:nvSpPr>
        <p:spPr/>
        <p:txBody>
          <a:bodyPr/>
          <a:lstStyle/>
          <a:p>
            <a:r>
              <a:rPr lang="en-US" dirty="0" smtClean="0"/>
              <a:t>Canny edge detector</a:t>
            </a:r>
            <a:endParaRPr lang="en-US" dirty="0"/>
          </a:p>
        </p:txBody>
      </p:sp>
      <mc:AlternateContent xmlns:mc="http://schemas.openxmlformats.org/markup-compatibility/2006" xmlns:a14="http://schemas.microsoft.com/office/drawing/2010/main">
        <mc:Choice Requires="a14">
          <p:sp>
            <p:nvSpPr>
              <p:cNvPr id="2" name="TextBox 1"/>
              <p:cNvSpPr txBox="1"/>
              <p:nvPr/>
            </p:nvSpPr>
            <p:spPr>
              <a:xfrm>
                <a:off x="1998769" y="5935705"/>
                <a:ext cx="4047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𝐺</m:t>
                      </m:r>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1998769" y="5935705"/>
                <a:ext cx="404791" cy="369332"/>
              </a:xfrm>
              <a:prstGeom prst="rect">
                <a:avLst/>
              </a:prstGeom>
              <a:blipFill rotWithShape="1">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258327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1"/>
          <p:cNvSpPr>
            <a:spLocks noGrp="1" noChangeArrowheads="1"/>
          </p:cNvSpPr>
          <p:nvPr>
            <p:ph type="title"/>
          </p:nvPr>
        </p:nvSpPr>
        <p:spPr/>
        <p:txBody>
          <a:bodyPr/>
          <a:lstStyle/>
          <a:p>
            <a:r>
              <a:rPr lang="en-US" dirty="0" smtClean="0"/>
              <a:t>Canny edge detector</a:t>
            </a:r>
            <a:endParaRPr lang="en-US" dirty="0"/>
          </a:p>
        </p:txBody>
      </p:sp>
      <p:sp>
        <p:nvSpPr>
          <p:cNvPr id="3" name="Content Placeholder 2"/>
          <p:cNvSpPr>
            <a:spLocks noGrp="1"/>
          </p:cNvSpPr>
          <p:nvPr>
            <p:ph idx="1"/>
          </p:nvPr>
        </p:nvSpPr>
        <p:spPr/>
        <p:txBody>
          <a:bodyPr/>
          <a:lstStyle/>
          <a:p>
            <a:r>
              <a:rPr lang="en-US" dirty="0"/>
              <a:t>Canny edge detector</a:t>
            </a:r>
          </a:p>
        </p:txBody>
      </p:sp>
      <p:pic>
        <p:nvPicPr>
          <p:cNvPr id="675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225" y="2857500"/>
            <a:ext cx="2615283" cy="2614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675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1523" y="2847455"/>
            <a:ext cx="2614166" cy="2614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6758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1959" y="2847455"/>
            <a:ext cx="2614166" cy="2614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67589" name="Rectangle 5"/>
          <p:cNvSpPr>
            <a:spLocks/>
          </p:cNvSpPr>
          <p:nvPr/>
        </p:nvSpPr>
        <p:spPr bwMode="auto">
          <a:xfrm>
            <a:off x="3948038" y="2424410"/>
            <a:ext cx="4384477" cy="50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26789" tIns="26789" rIns="26789" bIns="26789"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2672">
                <a:latin typeface="Arial Unicode MS" panose="020B0604020202020204" pitchFamily="34" charset="-128"/>
                <a:cs typeface="Arial Unicode MS" panose="020B0604020202020204" pitchFamily="34" charset="-128"/>
                <a:sym typeface="Arial Unicode MS" panose="020B0604020202020204" pitchFamily="34" charset="-128"/>
              </a:rPr>
              <a:t>σ=1                              σ=2</a:t>
            </a:r>
          </a:p>
        </p:txBody>
      </p:sp>
    </p:spTree>
    <p:extLst>
      <p:ext uri="{BB962C8B-B14F-4D97-AF65-F5344CB8AC3E}">
        <p14:creationId xmlns:p14="http://schemas.microsoft.com/office/powerpoint/2010/main" val="4174122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dirty="0" smtClean="0">
                <a:ea typeface="Lucida Grande" charset="0"/>
                <a:cs typeface="Lucida Grande" charset="0"/>
              </a:rPr>
              <a:t>Laplace </a:t>
            </a:r>
            <a:r>
              <a:rPr lang="en-US" dirty="0">
                <a:ea typeface="Lucida Grande" charset="0"/>
                <a:cs typeface="Lucida Grande" charset="0"/>
              </a:rPr>
              <a:t>of a Gaussian (</a:t>
            </a:r>
            <a:r>
              <a:rPr lang="en-US" dirty="0" err="1">
                <a:ea typeface="Lucida Grande" charset="0"/>
                <a:cs typeface="Lucida Grande" charset="0"/>
              </a:rPr>
              <a:t>LoG</a:t>
            </a:r>
            <a:r>
              <a:rPr lang="en-US" dirty="0">
                <a:ea typeface="Lucida Grande" charset="0"/>
                <a:cs typeface="Lucida Grande" charset="0"/>
              </a:rPr>
              <a:t>)</a:t>
            </a:r>
            <a:endParaRPr lang="en-US" dirty="0"/>
          </a:p>
        </p:txBody>
      </p:sp>
      <p:sp>
        <p:nvSpPr>
          <p:cNvPr id="61442" name="Rectangle 2"/>
          <p:cNvSpPr>
            <a:spLocks noGrp="1" noChangeArrowheads="1"/>
          </p:cNvSpPr>
          <p:nvPr>
            <p:ph idx="1"/>
          </p:nvPr>
        </p:nvSpPr>
        <p:spPr>
          <a:ln/>
        </p:spPr>
        <p:txBody>
          <a:bodyPr/>
          <a:lstStyle/>
          <a:p>
            <a:pPr marL="537534"/>
            <a:r>
              <a:rPr lang="en-US" sz="2650" dirty="0" smtClean="0"/>
              <a:t>Laplace of a Gaussian</a:t>
            </a:r>
          </a:p>
          <a:p>
            <a:pPr marL="937584" lvl="1"/>
            <a:r>
              <a:rPr lang="en-US" sz="2400" dirty="0"/>
              <a:t>Laplace </a:t>
            </a:r>
            <a:r>
              <a:rPr lang="en-US" sz="2250" dirty="0" smtClean="0"/>
              <a:t>of </a:t>
            </a:r>
            <a:r>
              <a:rPr lang="en-US" sz="2250" dirty="0"/>
              <a:t>a 2D signal  </a:t>
            </a:r>
            <a:r>
              <a:rPr lang="en-US" sz="2250" dirty="0" smtClean="0"/>
              <a:t>  :</a:t>
            </a:r>
            <a:endParaRPr lang="en-US" sz="2250" dirty="0"/>
          </a:p>
          <a:p>
            <a:pPr marL="937584" lvl="1">
              <a:spcBef>
                <a:spcPts val="1310"/>
              </a:spcBef>
            </a:pPr>
            <a:endParaRPr lang="en-US" sz="2250" dirty="0"/>
          </a:p>
          <a:p>
            <a:pPr marL="937584" lvl="1">
              <a:spcBef>
                <a:spcPts val="1310"/>
              </a:spcBef>
            </a:pPr>
            <a:endParaRPr lang="en-US" sz="2250" dirty="0"/>
          </a:p>
          <a:p>
            <a:pPr marL="1250112" lvl="2">
              <a:spcBef>
                <a:spcPts val="1310"/>
              </a:spcBef>
            </a:pPr>
            <a:r>
              <a:rPr lang="en-US" sz="2250" dirty="0" smtClean="0"/>
              <a:t>“Deviation from average of neighbors”</a:t>
            </a:r>
          </a:p>
          <a:p>
            <a:pPr marL="850062" lvl="1">
              <a:spcBef>
                <a:spcPts val="1310"/>
              </a:spcBef>
            </a:pPr>
            <a:endParaRPr lang="en-US" sz="2450" dirty="0" smtClean="0"/>
          </a:p>
          <a:p>
            <a:pPr marL="850062" lvl="1">
              <a:spcBef>
                <a:spcPts val="1310"/>
              </a:spcBef>
            </a:pPr>
            <a:r>
              <a:rPr lang="en-US" sz="2450" dirty="0" smtClean="0"/>
              <a:t>Estimating </a:t>
            </a:r>
            <a:r>
              <a:rPr lang="en-US" sz="2450" dirty="0"/>
              <a:t>derivatives by central differences yields: </a:t>
            </a:r>
            <a:br>
              <a:rPr lang="en-US" sz="2450" dirty="0"/>
            </a:br>
            <a:endParaRPr lang="en-US" sz="2450" dirty="0" smtClean="0"/>
          </a:p>
          <a:p>
            <a:pPr marL="850062" lvl="1">
              <a:spcBef>
                <a:spcPts val="1310"/>
              </a:spcBef>
            </a:pPr>
            <a:endParaRPr lang="en-US" sz="2450" dirty="0"/>
          </a:p>
          <a:p>
            <a:pPr marL="850062" lvl="1">
              <a:spcBef>
                <a:spcPts val="1310"/>
              </a:spcBef>
            </a:pPr>
            <a:r>
              <a:rPr lang="en-US" sz="2250" dirty="0" smtClean="0"/>
              <a:t>Since </a:t>
            </a:r>
            <a:r>
              <a:rPr lang="en-US" sz="2250" dirty="0"/>
              <a:t>second derivative measurements are very sensitive to noise, Gaussian smoothing is used in a first step</a:t>
            </a:r>
          </a:p>
        </p:txBody>
      </p:sp>
      <p:pic>
        <p:nvPicPr>
          <p:cNvPr id="3" name="Picture 2"/>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382168" y="1676400"/>
            <a:ext cx="2395538" cy="762000"/>
          </a:xfrm>
          <a:prstGeom prst="rect">
            <a:avLst/>
          </a:prstGeom>
        </p:spPr>
      </p:pic>
      <p:pic>
        <p:nvPicPr>
          <p:cNvPr id="4" name="Picture 3"/>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287716" y="1131276"/>
            <a:ext cx="159544" cy="288131"/>
          </a:xfrm>
          <a:prstGeom prst="rect">
            <a:avLst/>
          </a:prstGeom>
        </p:spPr>
      </p:pic>
      <p:pic>
        <p:nvPicPr>
          <p:cNvPr id="6" name="Picture 5"/>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1248568" y="4419600"/>
            <a:ext cx="4267200" cy="319088"/>
          </a:xfrm>
          <a:prstGeom prst="rect">
            <a:avLst/>
          </a:prstGeom>
        </p:spPr>
      </p:pic>
    </p:spTree>
    <p:extLst>
      <p:ext uri="{BB962C8B-B14F-4D97-AF65-F5344CB8AC3E}">
        <p14:creationId xmlns:p14="http://schemas.microsoft.com/office/powerpoint/2010/main" val="398319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81000" y="180019"/>
            <a:ext cx="8382000" cy="514643"/>
          </a:xfrm>
          <a:prstGeom prst="rect">
            <a:avLst/>
          </a:prstGeom>
          <a:noFill/>
        </p:spPr>
        <p:txBody>
          <a:bodyPr wrap="square" lIns="82945" tIns="41473" rIns="82945" bIns="41473" rtlCol="0">
            <a:spAutoFit/>
          </a:bodyPr>
          <a:lstStyle/>
          <a:p>
            <a:pPr algn="ctr"/>
            <a:r>
              <a:rPr lang="en-US" sz="2800" b="1" dirty="0" smtClean="0"/>
              <a:t>Trend: Large-Scale Volumetric Data</a:t>
            </a:r>
            <a:endParaRPr lang="en-US" sz="2800" b="1" dirty="0"/>
          </a:p>
        </p:txBody>
      </p:sp>
      <p:sp>
        <p:nvSpPr>
          <p:cNvPr id="20" name="Content Placeholder 2"/>
          <p:cNvSpPr txBox="1">
            <a:spLocks/>
          </p:cNvSpPr>
          <p:nvPr/>
        </p:nvSpPr>
        <p:spPr>
          <a:xfrm>
            <a:off x="457200" y="817772"/>
            <a:ext cx="8229600" cy="588782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smtClean="0"/>
          </a:p>
        </p:txBody>
      </p:sp>
      <p:sp>
        <p:nvSpPr>
          <p:cNvPr id="4" name="TextBox 3"/>
          <p:cNvSpPr txBox="1"/>
          <p:nvPr/>
        </p:nvSpPr>
        <p:spPr>
          <a:xfrm>
            <a:off x="8382000" y="6479756"/>
            <a:ext cx="685800" cy="369332"/>
          </a:xfrm>
          <a:prstGeom prst="rect">
            <a:avLst/>
          </a:prstGeom>
          <a:noFill/>
        </p:spPr>
        <p:txBody>
          <a:bodyPr wrap="square" rtlCol="0">
            <a:spAutoFit/>
          </a:bodyPr>
          <a:lstStyle/>
          <a:p>
            <a:pPr algn="r"/>
            <a:fld id="{F4C4A255-190B-4093-900F-A23B7905048B}" type="slidenum">
              <a:rPr lang="en-US" smtClean="0"/>
              <a:pPr algn="r"/>
              <a:t>4</a:t>
            </a:fld>
            <a:endParaRPr lang="en-US" dirty="0"/>
          </a:p>
        </p:txBody>
      </p:sp>
      <p:sp>
        <p:nvSpPr>
          <p:cNvPr id="11" name="TextBox 10"/>
          <p:cNvSpPr txBox="1"/>
          <p:nvPr/>
        </p:nvSpPr>
        <p:spPr>
          <a:xfrm>
            <a:off x="228600" y="6016197"/>
            <a:ext cx="8153400" cy="338554"/>
          </a:xfrm>
          <a:prstGeom prst="rect">
            <a:avLst/>
          </a:prstGeom>
          <a:noFill/>
        </p:spPr>
        <p:txBody>
          <a:bodyPr wrap="square" rtlCol="0">
            <a:spAutoFit/>
          </a:bodyPr>
          <a:lstStyle/>
          <a:p>
            <a:r>
              <a:rPr lang="en-US" sz="1600" dirty="0" smtClean="0"/>
              <a:t>Image Source: </a:t>
            </a:r>
            <a:r>
              <a:rPr lang="en-US" sz="1600" dirty="0" err="1" smtClean="0"/>
              <a:t>Pfister</a:t>
            </a:r>
            <a:r>
              <a:rPr lang="en-US" sz="1600" dirty="0" smtClean="0"/>
              <a:t> et al., Visualization in </a:t>
            </a:r>
            <a:r>
              <a:rPr lang="en-US" sz="1600" dirty="0" err="1" smtClean="0"/>
              <a:t>Connectomics</a:t>
            </a:r>
            <a:r>
              <a:rPr lang="en-US" sz="1600" dirty="0" smtClean="0"/>
              <a:t>, </a:t>
            </a:r>
            <a:r>
              <a:rPr lang="en-US" sz="1600" dirty="0" err="1" smtClean="0"/>
              <a:t>arXiv</a:t>
            </a:r>
            <a:r>
              <a:rPr lang="en-US" sz="1600" dirty="0" smtClean="0"/>
              <a:t> 2012</a:t>
            </a:r>
            <a:endParaRPr lang="en-US" sz="1600" dirty="0"/>
          </a:p>
        </p:txBody>
      </p:sp>
      <p:pic>
        <p:nvPicPr>
          <p:cNvPr id="22530" name="Picture 2" descr="C:\Users\tschultz\Desktop\Vorlesung\images-4\connectomic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893" y="2880329"/>
            <a:ext cx="7796213" cy="302103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73893" y="990600"/>
            <a:ext cx="7796213" cy="1569660"/>
          </a:xfrm>
          <a:prstGeom prst="rect">
            <a:avLst/>
          </a:prstGeom>
          <a:noFill/>
        </p:spPr>
        <p:txBody>
          <a:bodyPr wrap="square" rtlCol="0">
            <a:spAutoFit/>
          </a:bodyPr>
          <a:lstStyle/>
          <a:p>
            <a:pPr algn="l"/>
            <a:r>
              <a:rPr lang="en-US" sz="2400" dirty="0" smtClean="0"/>
              <a:t>Biological Applications, e.g., Ultra-Thin Serial Section Electron Microscopy 1mm</a:t>
            </a:r>
            <a:r>
              <a:rPr lang="en-US" sz="2400" baseline="30000" dirty="0" smtClean="0"/>
              <a:t>3</a:t>
            </a:r>
            <a:r>
              <a:rPr lang="en-US" sz="2400" dirty="0" smtClean="0"/>
              <a:t> of brain tissue amounts to 20,000 slices </a:t>
            </a:r>
            <a:r>
              <a:rPr lang="de-DE" sz="2400" dirty="0" smtClean="0"/>
              <a:t>à</a:t>
            </a:r>
            <a:r>
              <a:rPr lang="en-US" sz="2400" dirty="0" smtClean="0"/>
              <a:t> 40 </a:t>
            </a:r>
            <a:r>
              <a:rPr lang="en-US" sz="2400" dirty="0" err="1" smtClean="0"/>
              <a:t>gigapixel</a:t>
            </a:r>
            <a:r>
              <a:rPr lang="en-US" sz="2400" dirty="0" smtClean="0"/>
              <a:t>, total of </a:t>
            </a:r>
            <a:r>
              <a:rPr lang="en-US" sz="2400" b="1" dirty="0" smtClean="0"/>
              <a:t>800 TB </a:t>
            </a:r>
            <a:r>
              <a:rPr lang="en-US" sz="2400" dirty="0" smtClean="0"/>
              <a:t>of image data</a:t>
            </a:r>
            <a:endParaRPr lang="en-US" sz="2400" dirty="0"/>
          </a:p>
        </p:txBody>
      </p:sp>
    </p:spTree>
    <p:extLst>
      <p:ext uri="{BB962C8B-B14F-4D97-AF65-F5344CB8AC3E}">
        <p14:creationId xmlns:p14="http://schemas.microsoft.com/office/powerpoint/2010/main" val="28387378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p:cNvSpPr>
          <p:nvPr/>
        </p:nvSpPr>
        <p:spPr bwMode="auto">
          <a:xfrm>
            <a:off x="1914302" y="1373182"/>
            <a:ext cx="1566044" cy="588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98">
                <a:ea typeface="Gill Sans" charset="0"/>
                <a:cs typeface="Gill Sans" charset="0"/>
              </a:rPr>
              <a:t>Function</a:t>
            </a:r>
          </a:p>
        </p:txBody>
      </p:sp>
      <p:sp>
        <p:nvSpPr>
          <p:cNvPr id="62466" name="Rectangle 2"/>
          <p:cNvSpPr>
            <a:spLocks/>
          </p:cNvSpPr>
          <p:nvPr/>
        </p:nvSpPr>
        <p:spPr bwMode="auto">
          <a:xfrm>
            <a:off x="1526977" y="3229804"/>
            <a:ext cx="2340694" cy="588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98">
                <a:ea typeface="Gill Sans" charset="0"/>
                <a:cs typeface="Gill Sans" charset="0"/>
              </a:rPr>
              <a:t>1st derivative</a:t>
            </a:r>
          </a:p>
        </p:txBody>
      </p:sp>
      <p:sp>
        <p:nvSpPr>
          <p:cNvPr id="62467" name="Rectangle 3"/>
          <p:cNvSpPr>
            <a:spLocks/>
          </p:cNvSpPr>
          <p:nvPr/>
        </p:nvSpPr>
        <p:spPr bwMode="auto">
          <a:xfrm>
            <a:off x="1466701" y="4769360"/>
            <a:ext cx="2461245" cy="588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98">
                <a:ea typeface="Gill Sans" charset="0"/>
                <a:cs typeface="Gill Sans" charset="0"/>
              </a:rPr>
              <a:t>2nd derivative</a:t>
            </a:r>
          </a:p>
        </p:txBody>
      </p:sp>
      <p:pic>
        <p:nvPicPr>
          <p:cNvPr id="624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422" y="136178"/>
            <a:ext cx="6956227" cy="570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extLst>
      <p:ext uri="{BB962C8B-B14F-4D97-AF65-F5344CB8AC3E}">
        <p14:creationId xmlns:p14="http://schemas.microsoft.com/office/powerpoint/2010/main" val="16429956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Grp="1" noChangeArrowheads="1"/>
          </p:cNvSpPr>
          <p:nvPr>
            <p:ph type="title"/>
          </p:nvPr>
        </p:nvSpPr>
        <p:spPr/>
        <p:txBody>
          <a:bodyPr/>
          <a:lstStyle/>
          <a:p>
            <a:r>
              <a:rPr lang="en-US" smtClean="0"/>
              <a:t>LoG operator</a:t>
            </a:r>
            <a:endParaRPr lang="en-US"/>
          </a:p>
        </p:txBody>
      </p:sp>
      <p:sp>
        <p:nvSpPr>
          <p:cNvPr id="3" name="Content Placeholder 2"/>
          <p:cNvSpPr>
            <a:spLocks noGrp="1"/>
          </p:cNvSpPr>
          <p:nvPr>
            <p:ph idx="1"/>
          </p:nvPr>
        </p:nvSpPr>
        <p:spPr/>
        <p:txBody>
          <a:bodyPr/>
          <a:lstStyle/>
          <a:p>
            <a:r>
              <a:rPr lang="en-US" b="1" dirty="0">
                <a:ea typeface="Lucida Grande" charset="0"/>
                <a:cs typeface="Lucida Grande" charset="0"/>
              </a:rPr>
              <a:t>Laplace of a Gaussian (</a:t>
            </a:r>
            <a:r>
              <a:rPr lang="en-US" b="1" dirty="0" err="1">
                <a:ea typeface="Lucida Grande" charset="0"/>
                <a:cs typeface="Lucida Grande" charset="0"/>
              </a:rPr>
              <a:t>LoG</a:t>
            </a:r>
            <a:r>
              <a:rPr lang="en-US" b="1" dirty="0" smtClean="0">
                <a:ea typeface="Lucida Grande" charset="0"/>
                <a:cs typeface="Lucida Grande" charset="0"/>
              </a:rPr>
              <a:t>) </a:t>
            </a:r>
            <a:r>
              <a:rPr lang="en-US" dirty="0" smtClean="0"/>
              <a:t>Filter</a:t>
            </a:r>
            <a:endParaRPr lang="en-US" dirty="0"/>
          </a:p>
        </p:txBody>
      </p:sp>
      <p:sp>
        <p:nvSpPr>
          <p:cNvPr id="64516" name="Rectangle 4"/>
          <p:cNvSpPr>
            <a:spLocks/>
          </p:cNvSpPr>
          <p:nvPr/>
        </p:nvSpPr>
        <p:spPr bwMode="auto">
          <a:xfrm>
            <a:off x="1752600" y="5772312"/>
            <a:ext cx="59230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2400" dirty="0" err="1">
                <a:ea typeface="Gill Sans" charset="0"/>
                <a:cs typeface="Gill Sans" charset="0"/>
              </a:rPr>
              <a:t>LoG</a:t>
            </a:r>
            <a:r>
              <a:rPr lang="en-US" sz="2400" dirty="0">
                <a:ea typeface="Gill Sans" charset="0"/>
                <a:cs typeface="Gill Sans" charset="0"/>
              </a:rPr>
              <a:t> function and its discrete approximation</a:t>
            </a:r>
          </a:p>
        </p:txBody>
      </p:sp>
      <p:pic>
        <p:nvPicPr>
          <p:cNvPr id="5" name="Picture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641872" y="1369422"/>
            <a:ext cx="5860256" cy="78105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1100" y="2513592"/>
            <a:ext cx="3390900" cy="28956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2437" y="2819400"/>
            <a:ext cx="2057400" cy="2057400"/>
          </a:xfrm>
          <a:prstGeom prst="rect">
            <a:avLst/>
          </a:prstGeom>
        </p:spPr>
      </p:pic>
    </p:spTree>
    <p:extLst>
      <p:ext uri="{BB962C8B-B14F-4D97-AF65-F5344CB8AC3E}">
        <p14:creationId xmlns:p14="http://schemas.microsoft.com/office/powerpoint/2010/main" val="4170942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5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1"/>
          <p:cNvSpPr>
            <a:spLocks noGrp="1" noChangeArrowheads="1"/>
          </p:cNvSpPr>
          <p:nvPr>
            <p:ph type="title"/>
          </p:nvPr>
        </p:nvSpPr>
        <p:spPr/>
        <p:txBody>
          <a:bodyPr/>
          <a:lstStyle/>
          <a:p>
            <a:r>
              <a:rPr lang="en-US" dirty="0" err="1" smtClean="0"/>
              <a:t>LoG</a:t>
            </a:r>
            <a:r>
              <a:rPr lang="en-US" dirty="0" smtClean="0"/>
              <a:t> (σ=1)</a:t>
            </a:r>
            <a:endParaRPr lang="en-US" dirty="0"/>
          </a:p>
        </p:txBody>
      </p:sp>
      <p:sp>
        <p:nvSpPr>
          <p:cNvPr id="3" name="Content Placeholder 2"/>
          <p:cNvSpPr>
            <a:spLocks noGrp="1"/>
          </p:cNvSpPr>
          <p:nvPr>
            <p:ph idx="1"/>
          </p:nvPr>
        </p:nvSpPr>
        <p:spPr/>
        <p:txBody>
          <a:bodyPr/>
          <a:lstStyle/>
          <a:p>
            <a:r>
              <a:rPr lang="en-US" dirty="0" err="1"/>
              <a:t>LoG</a:t>
            </a:r>
            <a:r>
              <a:rPr lang="en-US" dirty="0"/>
              <a:t> (σ=1)</a:t>
            </a:r>
          </a:p>
        </p:txBody>
      </p:sp>
      <p:pic>
        <p:nvPicPr>
          <p:cNvPr id="655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31" y="3047256"/>
            <a:ext cx="2868662" cy="286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655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4203" y="3053954"/>
            <a:ext cx="2879824" cy="2878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65540" name="Rectangle 4"/>
          <p:cNvSpPr>
            <a:spLocks/>
          </p:cNvSpPr>
          <p:nvPr/>
        </p:nvSpPr>
        <p:spPr bwMode="auto">
          <a:xfrm>
            <a:off x="1696641" y="2686720"/>
            <a:ext cx="6161484" cy="383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2109">
                <a:ea typeface="Gill Sans" charset="0"/>
                <a:cs typeface="Gill Sans" charset="0"/>
              </a:rPr>
              <a:t>  LoG                                  zero crossings</a:t>
            </a:r>
          </a:p>
        </p:txBody>
      </p:sp>
    </p:spTree>
    <p:extLst>
      <p:ext uri="{BB962C8B-B14F-4D97-AF65-F5344CB8AC3E}">
        <p14:creationId xmlns:p14="http://schemas.microsoft.com/office/powerpoint/2010/main" val="7318199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2328" y="3052838"/>
            <a:ext cx="2846338" cy="284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665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1650" y="3045024"/>
            <a:ext cx="2846338" cy="284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66563" name="Rectangle 3"/>
          <p:cNvSpPr>
            <a:spLocks noGrp="1" noChangeArrowheads="1"/>
          </p:cNvSpPr>
          <p:nvPr>
            <p:ph type="title"/>
          </p:nvPr>
        </p:nvSpPr>
        <p:spPr/>
        <p:txBody>
          <a:bodyPr/>
          <a:lstStyle/>
          <a:p>
            <a:r>
              <a:rPr lang="en-US" dirty="0" err="1" smtClean="0"/>
              <a:t>LoG</a:t>
            </a:r>
            <a:r>
              <a:rPr lang="en-US" dirty="0" smtClean="0"/>
              <a:t> (σ=2)</a:t>
            </a:r>
            <a:endParaRPr lang="en-US" dirty="0"/>
          </a:p>
        </p:txBody>
      </p:sp>
      <p:sp>
        <p:nvSpPr>
          <p:cNvPr id="3" name="Content Placeholder 2"/>
          <p:cNvSpPr>
            <a:spLocks noGrp="1"/>
          </p:cNvSpPr>
          <p:nvPr>
            <p:ph idx="1"/>
          </p:nvPr>
        </p:nvSpPr>
        <p:spPr/>
        <p:txBody>
          <a:bodyPr/>
          <a:lstStyle/>
          <a:p>
            <a:r>
              <a:rPr lang="en-US" dirty="0" err="1"/>
              <a:t>LoG</a:t>
            </a:r>
            <a:r>
              <a:rPr lang="en-US" dirty="0"/>
              <a:t> (σ=2)</a:t>
            </a:r>
          </a:p>
        </p:txBody>
      </p:sp>
      <p:sp>
        <p:nvSpPr>
          <p:cNvPr id="66564" name="Rectangle 4"/>
          <p:cNvSpPr>
            <a:spLocks/>
          </p:cNvSpPr>
          <p:nvPr/>
        </p:nvSpPr>
        <p:spPr bwMode="auto">
          <a:xfrm>
            <a:off x="1696641" y="2686720"/>
            <a:ext cx="6161484" cy="383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2109">
                <a:ea typeface="Gill Sans" charset="0"/>
                <a:cs typeface="Gill Sans" charset="0"/>
              </a:rPr>
              <a:t>  LoG                                  zero crossings</a:t>
            </a:r>
          </a:p>
        </p:txBody>
      </p:sp>
    </p:spTree>
    <p:extLst>
      <p:ext uri="{BB962C8B-B14F-4D97-AF65-F5344CB8AC3E}">
        <p14:creationId xmlns:p14="http://schemas.microsoft.com/office/powerpoint/2010/main" val="1845539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5" name="Rectangle 1"/>
          <p:cNvSpPr>
            <a:spLocks noGrp="1" noChangeArrowheads="1"/>
          </p:cNvSpPr>
          <p:nvPr>
            <p:ph type="title"/>
          </p:nvPr>
        </p:nvSpPr>
        <p:spPr/>
        <p:txBody>
          <a:bodyPr/>
          <a:lstStyle/>
          <a:p>
            <a:r>
              <a:rPr lang="en-US" dirty="0" smtClean="0"/>
              <a:t>The Visualization Pipeline</a:t>
            </a:r>
          </a:p>
        </p:txBody>
      </p:sp>
      <p:sp>
        <p:nvSpPr>
          <p:cNvPr id="223234" name="Slide Number Placeholder 3"/>
          <p:cNvSpPr>
            <a:spLocks noGrp="1"/>
          </p:cNvSpPr>
          <p:nvPr>
            <p:ph type="sldNum" sz="quarter" idx="4294967295"/>
          </p:nvPr>
        </p:nvSpPr>
        <p:spPr bwMode="auto">
          <a:xfrm>
            <a:off x="7239000" y="6453188"/>
            <a:ext cx="1905000" cy="2889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75000"/>
              </a:spcBef>
              <a:buClr>
                <a:schemeClr val="tx1"/>
              </a:buClr>
              <a:buSzPct val="60000"/>
              <a:buFont typeface="Wingdings" panose="05000000000000000000" pitchFamily="2" charset="2"/>
              <a:buChar char="n"/>
              <a:defRPr sz="2400">
                <a:solidFill>
                  <a:schemeClr val="tx1"/>
                </a:solidFill>
                <a:latin typeface="Arial" panose="020B0604020202020204" pitchFamily="34" charset="0"/>
              </a:defRPr>
            </a:lvl1pPr>
            <a:lvl2pPr marL="742950" indent="-285750">
              <a:spcBef>
                <a:spcPct val="20000"/>
              </a:spcBef>
              <a:buClr>
                <a:srgbClr val="7F7F7F"/>
              </a:buClr>
              <a:buSzPct val="55000"/>
              <a:buFont typeface="Wingdings" panose="05000000000000000000" pitchFamily="2" charset="2"/>
              <a:buChar char="n"/>
              <a:defRPr sz="2000">
                <a:solidFill>
                  <a:schemeClr val="tx1"/>
                </a:solidFill>
                <a:latin typeface="Arial" panose="020B0604020202020204" pitchFamily="34" charset="0"/>
              </a:defRPr>
            </a:lvl2pPr>
            <a:lvl3pPr marL="1143000" indent="-228600">
              <a:spcBef>
                <a:spcPct val="20000"/>
              </a:spcBef>
              <a:buClr>
                <a:srgbClr val="C0C0C0"/>
              </a:buClr>
              <a:buSzPct val="50000"/>
              <a:buFont typeface="Wingdings" panose="05000000000000000000"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16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Arial" panose="020B0604020202020204" pitchFamily="34" charset="0"/>
              </a:defRPr>
            </a:lvl9pPr>
          </a:lstStyle>
          <a:p>
            <a:pPr algn="r" eaLnBrk="1" hangingPunct="1">
              <a:spcBef>
                <a:spcPct val="0"/>
              </a:spcBef>
              <a:buClrTx/>
              <a:buSzTx/>
              <a:buFontTx/>
              <a:buNone/>
            </a:pPr>
            <a:fld id="{E1290ED0-E00B-4271-A0F5-40E7E90CF894}" type="slidenum">
              <a:rPr lang="en-US" sz="1200"/>
              <a:pPr algn="r" eaLnBrk="1" hangingPunct="1">
                <a:spcBef>
                  <a:spcPct val="0"/>
                </a:spcBef>
                <a:buClrTx/>
                <a:buSzTx/>
                <a:buFontTx/>
                <a:buNone/>
              </a:pPr>
              <a:t>44</a:t>
            </a:fld>
            <a:endParaRPr lang="en-US" sz="1200"/>
          </a:p>
        </p:txBody>
      </p:sp>
      <p:grpSp>
        <p:nvGrpSpPr>
          <p:cNvPr id="8" name="Group 7"/>
          <p:cNvGrpSpPr/>
          <p:nvPr/>
        </p:nvGrpSpPr>
        <p:grpSpPr>
          <a:xfrm>
            <a:off x="1066800" y="1066006"/>
            <a:ext cx="7239000" cy="4724400"/>
            <a:chOff x="1066800" y="1676400"/>
            <a:chExt cx="7239000" cy="4724400"/>
          </a:xfrm>
        </p:grpSpPr>
        <p:grpSp>
          <p:nvGrpSpPr>
            <p:cNvPr id="6" name="Group 5"/>
            <p:cNvGrpSpPr/>
            <p:nvPr/>
          </p:nvGrpSpPr>
          <p:grpSpPr>
            <a:xfrm>
              <a:off x="1066800" y="1676400"/>
              <a:ext cx="7239000" cy="4724400"/>
              <a:chOff x="1066800" y="1676400"/>
              <a:chExt cx="7239000" cy="4724400"/>
            </a:xfrm>
          </p:grpSpPr>
          <p:sp>
            <p:nvSpPr>
              <p:cNvPr id="5" name="Rectangle 4"/>
              <p:cNvSpPr/>
              <p:nvPr/>
            </p:nvSpPr>
            <p:spPr bwMode="auto">
              <a:xfrm>
                <a:off x="1066800" y="1676400"/>
                <a:ext cx="7239000" cy="4724400"/>
              </a:xfrm>
              <a:prstGeom prst="rect">
                <a:avLst/>
              </a:prstGeom>
              <a:solidFill>
                <a:schemeClr val="bg1"/>
              </a:solidFill>
              <a:ln w="1270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nvGrpSpPr>
              <p:cNvPr id="3" name="Group 2"/>
              <p:cNvGrpSpPr/>
              <p:nvPr/>
            </p:nvGrpSpPr>
            <p:grpSpPr>
              <a:xfrm>
                <a:off x="1387132" y="1981201"/>
                <a:ext cx="6598337" cy="4114799"/>
                <a:chOff x="1515493" y="1237039"/>
                <a:chExt cx="6598337" cy="4114799"/>
              </a:xfrm>
            </p:grpSpPr>
            <p:sp>
              <p:nvSpPr>
                <p:cNvPr id="17410" name="Rectangle 2"/>
                <p:cNvSpPr>
                  <a:spLocks/>
                </p:cNvSpPr>
                <p:nvPr/>
              </p:nvSpPr>
              <p:spPr bwMode="auto">
                <a:xfrm>
                  <a:off x="1515493" y="1246319"/>
                  <a:ext cx="1417975" cy="293251"/>
                </a:xfrm>
                <a:prstGeom prst="rect">
                  <a:avLst/>
                </a:prstGeom>
                <a:solidFill>
                  <a:schemeClr val="bg1"/>
                </a:solidFill>
                <a:ln w="19050" cap="flat">
                  <a:solidFill>
                    <a:schemeClr val="tx1"/>
                  </a:solidFill>
                  <a:prstDash val="solid"/>
                  <a:miter lim="800000"/>
                  <a:headEnd type="none" w="med" len="med"/>
                  <a:tailEnd type="none" w="med" len="med"/>
                </a:ln>
              </p:spPr>
              <p:txBody>
                <a:bodyPr lIns="26789" tIns="26789" rIns="26789" bIns="26789" anchor="ctr" anchorCtr="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lnSpc>
                      <a:spcPct val="90000"/>
                    </a:lnSpc>
                    <a:defRPr/>
                  </a:pPr>
                  <a:r>
                    <a:rPr lang="en-US" sz="1266" dirty="0" smtClean="0">
                      <a:latin typeface="Arial" panose="020B0604020202020204" pitchFamily="34" charset="0"/>
                      <a:sym typeface="Arial" panose="020B0604020202020204" pitchFamily="34" charset="0"/>
                    </a:rPr>
                    <a:t>simulation</a:t>
                  </a:r>
                </a:p>
              </p:txBody>
            </p:sp>
            <p:sp>
              <p:nvSpPr>
                <p:cNvPr id="17411" name="Rectangle 3"/>
                <p:cNvSpPr>
                  <a:spLocks/>
                </p:cNvSpPr>
                <p:nvPr/>
              </p:nvSpPr>
              <p:spPr bwMode="auto">
                <a:xfrm>
                  <a:off x="3180153" y="1246319"/>
                  <a:ext cx="1417975" cy="293251"/>
                </a:xfrm>
                <a:prstGeom prst="rect">
                  <a:avLst/>
                </a:prstGeom>
                <a:noFill/>
                <a:ln w="1905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26789" tIns="26789" rIns="26789" bIns="26789" anchor="ctr" anchorCtr="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lnSpc>
                      <a:spcPct val="90000"/>
                    </a:lnSpc>
                    <a:defRPr/>
                  </a:pPr>
                  <a:r>
                    <a:rPr lang="en-US" sz="1266" smtClean="0">
                      <a:latin typeface="Arial" panose="020B0604020202020204" pitchFamily="34" charset="0"/>
                      <a:sym typeface="Arial" panose="020B0604020202020204" pitchFamily="34" charset="0"/>
                    </a:rPr>
                    <a:t>data bases</a:t>
                  </a:r>
                </a:p>
              </p:txBody>
            </p:sp>
            <p:sp>
              <p:nvSpPr>
                <p:cNvPr id="17412" name="Rectangle 4"/>
                <p:cNvSpPr>
                  <a:spLocks/>
                </p:cNvSpPr>
                <p:nvPr/>
              </p:nvSpPr>
              <p:spPr bwMode="auto">
                <a:xfrm>
                  <a:off x="4855775" y="1246319"/>
                  <a:ext cx="1417975" cy="293251"/>
                </a:xfrm>
                <a:prstGeom prst="rect">
                  <a:avLst/>
                </a:prstGeom>
                <a:noFill/>
                <a:ln w="1905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26789" tIns="26789" rIns="26789" bIns="26789" anchor="ctr" anchorCtr="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lnSpc>
                      <a:spcPct val="90000"/>
                    </a:lnSpc>
                    <a:defRPr/>
                  </a:pPr>
                  <a:r>
                    <a:rPr lang="en-US" sz="1266" dirty="0" smtClean="0">
                      <a:latin typeface="Arial" panose="020B0604020202020204" pitchFamily="34" charset="0"/>
                      <a:sym typeface="Arial" panose="020B0604020202020204" pitchFamily="34" charset="0"/>
                    </a:rPr>
                    <a:t>sensors</a:t>
                  </a:r>
                </a:p>
              </p:txBody>
            </p:sp>
            <p:sp>
              <p:nvSpPr>
                <p:cNvPr id="223239" name="Line 5"/>
                <p:cNvSpPr>
                  <a:spLocks noChangeShapeType="1"/>
                </p:cNvSpPr>
                <p:nvPr/>
              </p:nvSpPr>
              <p:spPr bwMode="auto">
                <a:xfrm>
                  <a:off x="3889141" y="1602675"/>
                  <a:ext cx="0" cy="62548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223240" name="Line 6"/>
                <p:cNvSpPr>
                  <a:spLocks noChangeShapeType="1"/>
                </p:cNvSpPr>
                <p:nvPr/>
              </p:nvSpPr>
              <p:spPr bwMode="auto">
                <a:xfrm>
                  <a:off x="2224481" y="1602675"/>
                  <a:ext cx="0" cy="35450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23241" name="Line 7"/>
                <p:cNvSpPr>
                  <a:spLocks noChangeShapeType="1"/>
                </p:cNvSpPr>
                <p:nvPr/>
              </p:nvSpPr>
              <p:spPr bwMode="auto">
                <a:xfrm>
                  <a:off x="2224481" y="1957175"/>
                  <a:ext cx="166466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223242" name="Line 8"/>
                <p:cNvSpPr>
                  <a:spLocks noChangeShapeType="1"/>
                </p:cNvSpPr>
                <p:nvPr/>
              </p:nvSpPr>
              <p:spPr bwMode="auto">
                <a:xfrm>
                  <a:off x="3889141" y="1957175"/>
                  <a:ext cx="1664659" cy="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23243" name="Line 9"/>
                <p:cNvSpPr>
                  <a:spLocks noChangeShapeType="1"/>
                </p:cNvSpPr>
                <p:nvPr/>
              </p:nvSpPr>
              <p:spPr bwMode="auto">
                <a:xfrm rot="10800000" flipH="1">
                  <a:off x="5553799" y="1602675"/>
                  <a:ext cx="0" cy="354501"/>
                </a:xfrm>
                <a:prstGeom prst="line">
                  <a:avLst/>
                </a:prstGeom>
                <a:noFill/>
                <a:ln w="12700">
                  <a:solidFill>
                    <a:srgbClr val="595959"/>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7418" name="Rectangle 10"/>
                <p:cNvSpPr>
                  <a:spLocks/>
                </p:cNvSpPr>
                <p:nvPr/>
              </p:nvSpPr>
              <p:spPr bwMode="auto">
                <a:xfrm>
                  <a:off x="3004733" y="2235579"/>
                  <a:ext cx="1768816" cy="293251"/>
                </a:xfrm>
                <a:prstGeom prst="rect">
                  <a:avLst/>
                </a:prstGeom>
                <a:noFill/>
                <a:ln w="1905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26789" tIns="26789" rIns="26789" bIns="26789" anchor="ctr" anchorCtr="0"/>
                <a:lstStyle/>
                <a:p>
                  <a:pPr>
                    <a:lnSpc>
                      <a:spcPct val="90000"/>
                    </a:lnSpc>
                  </a:pPr>
                  <a:r>
                    <a:rPr lang="en-US" sz="1266" dirty="0">
                      <a:latin typeface="Arial" panose="020B0604020202020204" pitchFamily="34" charset="0"/>
                      <a:sym typeface="Arial" panose="020B0604020202020204" pitchFamily="34" charset="0"/>
                    </a:rPr>
                    <a:t>raw data</a:t>
                  </a:r>
                </a:p>
              </p:txBody>
            </p:sp>
            <p:sp>
              <p:nvSpPr>
                <p:cNvPr id="223245" name="Line 11"/>
                <p:cNvSpPr>
                  <a:spLocks noChangeShapeType="1"/>
                </p:cNvSpPr>
                <p:nvPr/>
              </p:nvSpPr>
              <p:spPr bwMode="auto">
                <a:xfrm>
                  <a:off x="3889141" y="2582654"/>
                  <a:ext cx="0" cy="44915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17420" name="Rectangle 12"/>
                <p:cNvSpPr>
                  <a:spLocks/>
                </p:cNvSpPr>
                <p:nvPr/>
              </p:nvSpPr>
              <p:spPr bwMode="auto">
                <a:xfrm>
                  <a:off x="3013868" y="3037380"/>
                  <a:ext cx="1759680" cy="293251"/>
                </a:xfrm>
                <a:prstGeom prst="rect">
                  <a:avLst/>
                </a:prstGeom>
                <a:noFill/>
                <a:ln w="1905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26789" tIns="26789" rIns="26789" bIns="26789" anchor="ctr" anchorCtr="0"/>
                <a:lstStyle/>
                <a:p>
                  <a:pPr>
                    <a:lnSpc>
                      <a:spcPct val="90000"/>
                    </a:lnSpc>
                  </a:pPr>
                  <a:r>
                    <a:rPr lang="en-US" sz="1266" dirty="0" err="1">
                      <a:latin typeface="Arial" panose="020B0604020202020204" pitchFamily="34" charset="0"/>
                      <a:sym typeface="Arial" panose="020B0604020202020204" pitchFamily="34" charset="0"/>
                    </a:rPr>
                    <a:t>vis</a:t>
                  </a:r>
                  <a:r>
                    <a:rPr lang="en-US" sz="1266" dirty="0">
                      <a:latin typeface="Arial" panose="020B0604020202020204" pitchFamily="34" charset="0"/>
                      <a:sym typeface="Arial" panose="020B0604020202020204" pitchFamily="34" charset="0"/>
                    </a:rPr>
                    <a:t> data</a:t>
                  </a:r>
                </a:p>
              </p:txBody>
            </p:sp>
            <p:sp>
              <p:nvSpPr>
                <p:cNvPr id="223247" name="Line 13"/>
                <p:cNvSpPr>
                  <a:spLocks noChangeShapeType="1"/>
                </p:cNvSpPr>
                <p:nvPr/>
              </p:nvSpPr>
              <p:spPr bwMode="auto">
                <a:xfrm>
                  <a:off x="3889141" y="3386312"/>
                  <a:ext cx="0" cy="44915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17422" name="Rectangle 14"/>
                <p:cNvSpPr>
                  <a:spLocks/>
                </p:cNvSpPr>
                <p:nvPr/>
              </p:nvSpPr>
              <p:spPr bwMode="auto">
                <a:xfrm>
                  <a:off x="3004733" y="3835469"/>
                  <a:ext cx="1768816" cy="491845"/>
                </a:xfrm>
                <a:prstGeom prst="rect">
                  <a:avLst/>
                </a:prstGeom>
                <a:solidFill>
                  <a:srgbClr val="FF0000"/>
                </a:solidFill>
                <a:ln w="19050" cap="flat">
                  <a:solidFill>
                    <a:schemeClr val="tx1"/>
                  </a:solidFill>
                  <a:prstDash val="solid"/>
                  <a:miter lim="800000"/>
                  <a:headEnd type="none" w="med" len="med"/>
                  <a:tailEnd type="none" w="med" len="med"/>
                </a:ln>
                <a:extLst/>
              </p:spPr>
              <p:txBody>
                <a:bodyPr lIns="26789" tIns="26789" rIns="26789" bIns="26789" anchor="ctr" anchorCtr="0"/>
                <a:lstStyle/>
                <a:p>
                  <a:pPr>
                    <a:lnSpc>
                      <a:spcPct val="90000"/>
                    </a:lnSpc>
                  </a:pPr>
                  <a:r>
                    <a:rPr lang="en-US" sz="1266" dirty="0" err="1">
                      <a:latin typeface="Arial" panose="020B0604020202020204" pitchFamily="34" charset="0"/>
                      <a:sym typeface="Arial" panose="020B0604020202020204" pitchFamily="34" charset="0"/>
                    </a:rPr>
                    <a:t>renderable</a:t>
                  </a:r>
                  <a:r>
                    <a:rPr lang="en-US" sz="1266" dirty="0">
                      <a:latin typeface="Arial" panose="020B0604020202020204" pitchFamily="34" charset="0"/>
                      <a:sym typeface="Arial" panose="020B0604020202020204" pitchFamily="34" charset="0"/>
                    </a:rPr>
                    <a:t> representation</a:t>
                  </a:r>
                </a:p>
              </p:txBody>
            </p:sp>
            <p:sp>
              <p:nvSpPr>
                <p:cNvPr id="223249" name="Line 15"/>
                <p:cNvSpPr>
                  <a:spLocks noChangeShapeType="1"/>
                </p:cNvSpPr>
                <p:nvPr/>
              </p:nvSpPr>
              <p:spPr bwMode="auto">
                <a:xfrm>
                  <a:off x="3889141" y="4420115"/>
                  <a:ext cx="0" cy="44915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17424" name="Rectangle 16"/>
                <p:cNvSpPr>
                  <a:spLocks/>
                </p:cNvSpPr>
                <p:nvPr/>
              </p:nvSpPr>
              <p:spPr bwMode="auto">
                <a:xfrm>
                  <a:off x="3004733" y="4861848"/>
                  <a:ext cx="1768816" cy="489990"/>
                </a:xfrm>
                <a:prstGeom prst="rect">
                  <a:avLst/>
                </a:prstGeom>
                <a:noFill/>
                <a:ln w="1905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26789" tIns="26789" rIns="26789" bIns="26789" anchor="ctr" anchorCtr="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lnSpc>
                      <a:spcPct val="90000"/>
                    </a:lnSpc>
                    <a:defRPr/>
                  </a:pPr>
                  <a:r>
                    <a:rPr lang="en-US" sz="1266" dirty="0" smtClean="0">
                      <a:latin typeface="Arial" panose="020B0604020202020204" pitchFamily="34" charset="0"/>
                      <a:sym typeface="Arial" panose="020B0604020202020204" pitchFamily="34" charset="0"/>
                    </a:rPr>
                    <a:t>images, video</a:t>
                  </a:r>
                </a:p>
              </p:txBody>
            </p:sp>
            <p:sp>
              <p:nvSpPr>
                <p:cNvPr id="17427" name="Rectangle 19"/>
                <p:cNvSpPr>
                  <a:spLocks/>
                </p:cNvSpPr>
                <p:nvPr/>
              </p:nvSpPr>
              <p:spPr bwMode="auto">
                <a:xfrm>
                  <a:off x="4800600" y="2625343"/>
                  <a:ext cx="898150" cy="270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26789" tIns="26789" rIns="26789" bIns="26789" anchor="ctr" anchorCtr="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spcBef>
                      <a:spcPts val="835"/>
                    </a:spcBef>
                    <a:defRPr/>
                  </a:pPr>
                  <a:r>
                    <a:rPr lang="en-US" sz="1266" dirty="0" smtClean="0">
                      <a:solidFill>
                        <a:srgbClr val="0200FF"/>
                      </a:solidFill>
                      <a:latin typeface="Arial Italic" panose="020B0604020202090204" pitchFamily="34" charset="0"/>
                      <a:cs typeface="Arial Italic" panose="020B0604020202090204" pitchFamily="34" charset="0"/>
                      <a:sym typeface="Arial Italic" panose="020B0604020202090204" pitchFamily="34" charset="0"/>
                    </a:rPr>
                    <a:t>filtering</a:t>
                  </a:r>
                </a:p>
              </p:txBody>
            </p:sp>
            <p:sp>
              <p:nvSpPr>
                <p:cNvPr id="17428" name="Rectangle 20"/>
                <p:cNvSpPr>
                  <a:spLocks/>
                </p:cNvSpPr>
                <p:nvPr/>
              </p:nvSpPr>
              <p:spPr bwMode="auto">
                <a:xfrm>
                  <a:off x="4800600" y="3429000"/>
                  <a:ext cx="1044004" cy="270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26789" tIns="26789" rIns="26789" bIns="26789" anchor="ctr" anchorCtr="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spcBef>
                      <a:spcPts val="835"/>
                    </a:spcBef>
                    <a:defRPr/>
                  </a:pPr>
                  <a:r>
                    <a:rPr lang="en-US" sz="1266" smtClean="0">
                      <a:solidFill>
                        <a:srgbClr val="0200FF"/>
                      </a:solidFill>
                      <a:latin typeface="Arial Italic" panose="020B0604020202090204" pitchFamily="34" charset="0"/>
                      <a:cs typeface="Arial Italic" panose="020B0604020202090204" pitchFamily="34" charset="0"/>
                      <a:sym typeface="Arial Italic" panose="020B0604020202090204" pitchFamily="34" charset="0"/>
                    </a:rPr>
                    <a:t>mapping</a:t>
                  </a:r>
                </a:p>
              </p:txBody>
            </p:sp>
            <p:sp>
              <p:nvSpPr>
                <p:cNvPr id="17429" name="Rectangle 21"/>
                <p:cNvSpPr>
                  <a:spLocks/>
                </p:cNvSpPr>
                <p:nvPr/>
              </p:nvSpPr>
              <p:spPr bwMode="auto">
                <a:xfrm>
                  <a:off x="4800600" y="4451668"/>
                  <a:ext cx="1191392" cy="270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26789" tIns="26789" rIns="26789" bIns="26789" anchor="ctr" anchorCtr="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spcBef>
                      <a:spcPts val="835"/>
                    </a:spcBef>
                    <a:defRPr/>
                  </a:pPr>
                  <a:r>
                    <a:rPr lang="en-US" sz="1266" dirty="0" smtClean="0">
                      <a:solidFill>
                        <a:srgbClr val="0200FF"/>
                      </a:solidFill>
                      <a:latin typeface="Arial Italic" panose="020B0604020202090204" pitchFamily="34" charset="0"/>
                      <a:cs typeface="Arial Italic" panose="020B0604020202090204" pitchFamily="34" charset="0"/>
                      <a:sym typeface="Arial Italic" panose="020B0604020202090204" pitchFamily="34" charset="0"/>
                    </a:rPr>
                    <a:t>rendering</a:t>
                  </a:r>
                </a:p>
              </p:txBody>
            </p:sp>
            <p:grpSp>
              <p:nvGrpSpPr>
                <p:cNvPr id="2" name="Group 1"/>
                <p:cNvGrpSpPr/>
                <p:nvPr/>
              </p:nvGrpSpPr>
              <p:grpSpPr>
                <a:xfrm>
                  <a:off x="5687192" y="2771776"/>
                  <a:ext cx="524431" cy="2141849"/>
                  <a:chOff x="5687192" y="2743200"/>
                  <a:chExt cx="524431" cy="2141849"/>
                </a:xfrm>
              </p:grpSpPr>
              <p:sp>
                <p:nvSpPr>
                  <p:cNvPr id="223260" name="Line 22"/>
                  <p:cNvSpPr>
                    <a:spLocks noChangeShapeType="1"/>
                  </p:cNvSpPr>
                  <p:nvPr/>
                </p:nvSpPr>
                <p:spPr bwMode="auto">
                  <a:xfrm>
                    <a:off x="5687192" y="2743200"/>
                    <a:ext cx="524431" cy="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23261" name="Line 23"/>
                  <p:cNvSpPr>
                    <a:spLocks noChangeShapeType="1"/>
                  </p:cNvSpPr>
                  <p:nvPr/>
                </p:nvSpPr>
                <p:spPr bwMode="auto">
                  <a:xfrm>
                    <a:off x="5687192" y="3547699"/>
                    <a:ext cx="524431" cy="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23262" name="Line 24"/>
                  <p:cNvSpPr>
                    <a:spLocks noChangeShapeType="1"/>
                  </p:cNvSpPr>
                  <p:nvPr/>
                </p:nvSpPr>
                <p:spPr bwMode="auto">
                  <a:xfrm>
                    <a:off x="5687192" y="4588966"/>
                    <a:ext cx="524431" cy="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23263" name="Line 25"/>
                  <p:cNvSpPr>
                    <a:spLocks noChangeShapeType="1"/>
                  </p:cNvSpPr>
                  <p:nvPr/>
                </p:nvSpPr>
                <p:spPr bwMode="auto">
                  <a:xfrm>
                    <a:off x="6211623" y="2743200"/>
                    <a:ext cx="0" cy="214184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grpSp>
            <p:sp>
              <p:nvSpPr>
                <p:cNvPr id="17435" name="Rectangle 27"/>
                <p:cNvSpPr>
                  <a:spLocks/>
                </p:cNvSpPr>
                <p:nvPr/>
              </p:nvSpPr>
              <p:spPr bwMode="auto">
                <a:xfrm>
                  <a:off x="5513599" y="4984346"/>
                  <a:ext cx="1417975" cy="270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26789" tIns="26789" rIns="26789" bIns="26789" anchor="ctr" anchorCtr="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spcBef>
                      <a:spcPts val="835"/>
                    </a:spcBef>
                    <a:defRPr/>
                  </a:pPr>
                  <a:r>
                    <a:rPr lang="en-US" sz="1266" b="1" dirty="0" smtClean="0">
                      <a:latin typeface="Arial Italic" panose="020B0604020202090204" pitchFamily="34" charset="0"/>
                      <a:cs typeface="Arial Italic" panose="020B0604020202090204" pitchFamily="34" charset="0"/>
                      <a:sym typeface="Arial Italic" panose="020B0604020202090204" pitchFamily="34" charset="0"/>
                    </a:rPr>
                    <a:t>interaction</a:t>
                  </a:r>
                </a:p>
              </p:txBody>
            </p:sp>
            <p:sp>
              <p:nvSpPr>
                <p:cNvPr id="17436" name="Rectangle 28"/>
                <p:cNvSpPr>
                  <a:spLocks/>
                </p:cNvSpPr>
                <p:nvPr/>
              </p:nvSpPr>
              <p:spPr bwMode="auto">
                <a:xfrm>
                  <a:off x="6345015" y="1237039"/>
                  <a:ext cx="1768815" cy="270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26789" tIns="26789" rIns="26789" bIns="26789" anchor="ctr" anchorCtr="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spcBef>
                      <a:spcPts val="835"/>
                    </a:spcBef>
                    <a:defRPr/>
                  </a:pPr>
                  <a:r>
                    <a:rPr lang="en-US" sz="1266" b="1" dirty="0" smtClean="0">
                      <a:latin typeface="Arial Bold Italic" panose="020B0704020202090204" pitchFamily="34" charset="0"/>
                      <a:cs typeface="Arial Bold Italic" panose="020B0704020202090204" pitchFamily="34" charset="0"/>
                      <a:sym typeface="Arial Bold Italic" panose="020B0704020202090204" pitchFamily="34" charset="0"/>
                    </a:rPr>
                    <a:t>data acquisition</a:t>
                  </a:r>
                </a:p>
              </p:txBody>
            </p:sp>
          </p:grpSp>
        </p:grpSp>
        <p:sp>
          <p:nvSpPr>
            <p:cNvPr id="7" name="TextBox 6"/>
            <p:cNvSpPr txBox="1"/>
            <p:nvPr/>
          </p:nvSpPr>
          <p:spPr>
            <a:xfrm>
              <a:off x="6777813" y="3669268"/>
              <a:ext cx="1317530" cy="738664"/>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US" sz="1400" dirty="0" smtClean="0"/>
                <a:t>The Visualization Pipeline</a:t>
              </a:r>
              <a:endParaRPr lang="en-US" sz="1400" dirty="0"/>
            </a:p>
          </p:txBody>
        </p:sp>
      </p:grpSp>
    </p:spTree>
    <p:extLst>
      <p:ext uri="{BB962C8B-B14F-4D97-AF65-F5344CB8AC3E}">
        <p14:creationId xmlns:p14="http://schemas.microsoft.com/office/powerpoint/2010/main" val="1860512327"/>
      </p:ext>
    </p:extLst>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1"/>
          <p:cNvSpPr>
            <a:spLocks noGrp="1" noChangeArrowheads="1"/>
          </p:cNvSpPr>
          <p:nvPr>
            <p:ph type="title"/>
          </p:nvPr>
        </p:nvSpPr>
        <p:spPr>
          <a:ln/>
        </p:spPr>
        <p:txBody>
          <a:bodyPr/>
          <a:lstStyle/>
          <a:p>
            <a:r>
              <a:rPr lang="en-US"/>
              <a:t>Mapping techniques</a:t>
            </a:r>
          </a:p>
        </p:txBody>
      </p:sp>
      <p:sp>
        <p:nvSpPr>
          <p:cNvPr id="73730" name="Rectangle 2"/>
          <p:cNvSpPr>
            <a:spLocks noGrp="1" noChangeArrowheads="1"/>
          </p:cNvSpPr>
          <p:nvPr>
            <p:ph idx="1"/>
          </p:nvPr>
        </p:nvSpPr>
        <p:spPr>
          <a:ln/>
        </p:spPr>
        <p:txBody>
          <a:bodyPr/>
          <a:lstStyle/>
          <a:p>
            <a:pPr marL="625056"/>
            <a:r>
              <a:rPr lang="en-US" b="1" dirty="0" smtClean="0"/>
              <a:t>Mapping</a:t>
            </a:r>
          </a:p>
          <a:p>
            <a:pPr marL="625056"/>
            <a:endParaRPr lang="en-US" dirty="0" smtClean="0"/>
          </a:p>
          <a:p>
            <a:pPr marL="625056"/>
            <a:endParaRPr lang="en-US" dirty="0"/>
          </a:p>
          <a:p>
            <a:pPr marL="625056"/>
            <a:r>
              <a:rPr lang="en-US" dirty="0" smtClean="0"/>
              <a:t>Effectiveness </a:t>
            </a:r>
            <a:r>
              <a:rPr lang="en-US" dirty="0"/>
              <a:t>of mapping techniques depends on input data, the problem, the display system, and the </a:t>
            </a:r>
            <a:r>
              <a:rPr lang="en-US" dirty="0" smtClean="0"/>
              <a:t>user</a:t>
            </a:r>
          </a:p>
          <a:p>
            <a:pPr marL="625056"/>
            <a:r>
              <a:rPr lang="en-US" dirty="0" smtClean="0"/>
              <a:t>Examples:</a:t>
            </a:r>
          </a:p>
          <a:p>
            <a:pPr marL="1025106" lvl="1"/>
            <a:r>
              <a:rPr lang="en-US" dirty="0" smtClean="0"/>
              <a:t>Graphs, Bar Plots, Pie Plots…</a:t>
            </a:r>
          </a:p>
          <a:p>
            <a:pPr marL="1025106" lvl="1"/>
            <a:r>
              <a:rPr lang="en-US" dirty="0" smtClean="0"/>
              <a:t>Height Fields</a:t>
            </a:r>
          </a:p>
          <a:p>
            <a:pPr marL="1025106" lvl="1"/>
            <a:r>
              <a:rPr lang="en-US" dirty="0" smtClean="0"/>
              <a:t>Scatterplots</a:t>
            </a:r>
          </a:p>
          <a:p>
            <a:pPr marL="1025106" lvl="1"/>
            <a:r>
              <a:rPr lang="en-US" dirty="0" smtClean="0"/>
              <a:t>Parallel Coordinates</a:t>
            </a:r>
            <a:endParaRPr lang="en-US" dirty="0"/>
          </a:p>
        </p:txBody>
      </p:sp>
      <p:sp>
        <p:nvSpPr>
          <p:cNvPr id="4" name="Rectangle 6"/>
          <p:cNvSpPr>
            <a:spLocks/>
          </p:cNvSpPr>
          <p:nvPr/>
        </p:nvSpPr>
        <p:spPr bwMode="auto">
          <a:xfrm>
            <a:off x="1627283" y="1219200"/>
            <a:ext cx="588943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2400" dirty="0" smtClean="0">
                <a:ea typeface="Gill Sans" charset="0"/>
                <a:cs typeface="Gill Sans" charset="0"/>
              </a:rPr>
              <a:t>”</a:t>
            </a:r>
            <a:r>
              <a:rPr lang="en-US" sz="2400" i="1" dirty="0"/>
              <a:t> Creation</a:t>
            </a:r>
            <a:r>
              <a:rPr lang="en-US" sz="2400" dirty="0"/>
              <a:t> of </a:t>
            </a:r>
            <a:r>
              <a:rPr lang="en-US" sz="2400" dirty="0" err="1"/>
              <a:t>renderable</a:t>
            </a:r>
            <a:r>
              <a:rPr lang="en-US" sz="2400" dirty="0"/>
              <a:t> representations of </a:t>
            </a:r>
            <a:r>
              <a:rPr lang="en-US" sz="2400" dirty="0" smtClean="0"/>
              <a:t/>
            </a:r>
            <a:br>
              <a:rPr lang="en-US" sz="2400" dirty="0" smtClean="0"/>
            </a:br>
            <a:r>
              <a:rPr lang="en-US" sz="2400" dirty="0" smtClean="0"/>
              <a:t>the </a:t>
            </a:r>
            <a:r>
              <a:rPr lang="en-US" sz="2400" dirty="0"/>
              <a:t>data to visualize</a:t>
            </a:r>
            <a:r>
              <a:rPr lang="en-US" sz="2400" dirty="0" smtClean="0">
                <a:ea typeface="Gill Sans" charset="0"/>
                <a:cs typeface="Gill Sans" charset="0"/>
              </a:rPr>
              <a:t>“</a:t>
            </a:r>
            <a:endParaRPr lang="en-US" sz="2400" dirty="0">
              <a:ea typeface="Gill Sans" charset="0"/>
              <a:cs typeface="Gill Sans" charset="0"/>
            </a:endParaRPr>
          </a:p>
        </p:txBody>
      </p:sp>
    </p:spTree>
    <p:extLst>
      <p:ext uri="{BB962C8B-B14F-4D97-AF65-F5344CB8AC3E}">
        <p14:creationId xmlns:p14="http://schemas.microsoft.com/office/powerpoint/2010/main" val="2691342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Grp="1" noChangeArrowheads="1"/>
          </p:cNvSpPr>
          <p:nvPr>
            <p:ph type="title"/>
          </p:nvPr>
        </p:nvSpPr>
        <p:spPr/>
        <p:txBody>
          <a:bodyPr>
            <a:normAutofit/>
          </a:bodyPr>
          <a:lstStyle/>
          <a:p>
            <a:pPr defTabSz="914400"/>
            <a:r>
              <a:rPr lang="en-US" dirty="0" smtClean="0"/>
              <a:t>Function Plots</a:t>
            </a:r>
          </a:p>
        </p:txBody>
      </p:sp>
      <p:sp>
        <p:nvSpPr>
          <p:cNvPr id="12293" name="Rectangle 3"/>
          <p:cNvSpPr>
            <a:spLocks noGrp="1" noChangeArrowheads="1"/>
          </p:cNvSpPr>
          <p:nvPr>
            <p:ph idx="1"/>
          </p:nvPr>
        </p:nvSpPr>
        <p:spPr/>
        <p:txBody>
          <a:bodyPr/>
          <a:lstStyle/>
          <a:p>
            <a:pPr marL="0" indent="0">
              <a:buNone/>
            </a:pPr>
            <a:r>
              <a:rPr lang="en-US" b="1" dirty="0" smtClean="0"/>
              <a:t>Function Plots</a:t>
            </a:r>
          </a:p>
          <a:p>
            <a:pPr marL="0" indent="0">
              <a:buNone/>
            </a:pPr>
            <a:r>
              <a:rPr lang="en-US" dirty="0" smtClean="0"/>
              <a:t>Standard visualization of a “1D Scalar Field”:</a:t>
            </a:r>
          </a:p>
          <a:p>
            <a:pPr marL="0" indent="0">
              <a:buNone/>
            </a:pPr>
            <a:endParaRPr lang="en-US" dirty="0" smtClean="0"/>
          </a:p>
          <a:p>
            <a:pPr marL="0" indent="0">
              <a:buNone/>
            </a:pPr>
            <a:endParaRPr lang="en-US" dirty="0" smtClean="0"/>
          </a:p>
          <a:p>
            <a:r>
              <a:rPr lang="en-US" dirty="0" smtClean="0"/>
              <a:t>Function plot</a:t>
            </a:r>
          </a:p>
          <a:p>
            <a:pPr marL="742950" lvl="1" indent="-285750"/>
            <a:r>
              <a:rPr lang="en-US" dirty="0" smtClean="0"/>
              <a:t>Points</a:t>
            </a:r>
            <a:br>
              <a:rPr lang="en-US" dirty="0" smtClean="0"/>
            </a:br>
            <a:endParaRPr lang="en-US" dirty="0" smtClean="0"/>
          </a:p>
          <a:p>
            <a:pPr marL="742950" lvl="1" indent="-285750"/>
            <a:r>
              <a:rPr lang="en-US" dirty="0" smtClean="0"/>
              <a:t>1D manifold: line</a:t>
            </a:r>
          </a:p>
          <a:p>
            <a:endParaRPr lang="en-US" dirty="0" smtClean="0"/>
          </a:p>
        </p:txBody>
      </p:sp>
      <p:graphicFrame>
        <p:nvGraphicFramePr>
          <p:cNvPr id="12294" name="Object 4"/>
          <p:cNvGraphicFramePr>
            <a:graphicFrameLocks noChangeAspect="1"/>
          </p:cNvGraphicFramePr>
          <p:nvPr>
            <p:extLst>
              <p:ext uri="{D42A27DB-BD31-4B8C-83A1-F6EECF244321}">
                <p14:modId xmlns:p14="http://schemas.microsoft.com/office/powerpoint/2010/main" val="376865128"/>
              </p:ext>
            </p:extLst>
          </p:nvPr>
        </p:nvGraphicFramePr>
        <p:xfrm>
          <a:off x="1804988" y="3543300"/>
          <a:ext cx="2230437" cy="387350"/>
        </p:xfrm>
        <a:graphic>
          <a:graphicData uri="http://schemas.openxmlformats.org/presentationml/2006/ole">
            <mc:AlternateContent xmlns:mc="http://schemas.openxmlformats.org/markup-compatibility/2006">
              <mc:Choice xmlns:v="urn:schemas-microsoft-com:vml" Requires="v">
                <p:oleObj spid="_x0000_s266328" name="Equation" r:id="rId4" imgW="1168200" imgH="203040" progId="Equation.3">
                  <p:embed/>
                </p:oleObj>
              </mc:Choice>
              <mc:Fallback>
                <p:oleObj name="Equation" r:id="rId4" imgW="1168200" imgH="203040" progId="Equation.3">
                  <p:embed/>
                  <p:pic>
                    <p:nvPicPr>
                      <p:cNvPr id="0" name=""/>
                      <p:cNvPicPr>
                        <a:picLocks noChangeAspect="1" noChangeArrowheads="1"/>
                      </p:cNvPicPr>
                      <p:nvPr/>
                    </p:nvPicPr>
                    <p:blipFill>
                      <a:blip r:embed="rId5"/>
                      <a:srcRect/>
                      <a:stretch>
                        <a:fillRect/>
                      </a:stretch>
                    </p:blipFill>
                    <p:spPr bwMode="auto">
                      <a:xfrm>
                        <a:off x="1804988" y="3543300"/>
                        <a:ext cx="2230437"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 name="Object 1"/>
          <p:cNvGraphicFramePr>
            <a:graphicFrameLocks noChangeAspect="1"/>
          </p:cNvGraphicFramePr>
          <p:nvPr>
            <p:extLst/>
          </p:nvPr>
        </p:nvGraphicFramePr>
        <p:xfrm>
          <a:off x="3128394" y="1752600"/>
          <a:ext cx="2510406" cy="533400"/>
        </p:xfrm>
        <a:graphic>
          <a:graphicData uri="http://schemas.openxmlformats.org/presentationml/2006/ole">
            <mc:AlternateContent xmlns:mc="http://schemas.openxmlformats.org/markup-compatibility/2006">
              <mc:Choice xmlns:v="urn:schemas-microsoft-com:vml" Requires="v">
                <p:oleObj spid="_x0000_s266329" name="Equation" r:id="rId6" imgW="837836" imgH="177723" progId="Equation.3">
                  <p:embed/>
                </p:oleObj>
              </mc:Choice>
              <mc:Fallback>
                <p:oleObj name="Equation" r:id="rId6" imgW="837836" imgH="177723"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8394" y="1752600"/>
                        <a:ext cx="2510406" cy="533400"/>
                      </a:xfrm>
                      <a:prstGeom prst="rect">
                        <a:avLst/>
                      </a:prstGeom>
                      <a:noFill/>
                      <a:ln>
                        <a:noFill/>
                      </a:ln>
                      <a:effectLst/>
                    </p:spPr>
                  </p:pic>
                </p:oleObj>
              </mc:Fallback>
            </mc:AlternateContent>
          </a:graphicData>
        </a:graphic>
      </p:graphicFrame>
      <p:cxnSp>
        <p:nvCxnSpPr>
          <p:cNvPr id="14" name="Straight Arrow Connector 13"/>
          <p:cNvCxnSpPr/>
          <p:nvPr/>
        </p:nvCxnSpPr>
        <p:spPr>
          <a:xfrm>
            <a:off x="4267200" y="5819776"/>
            <a:ext cx="4343400" cy="0"/>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494234" y="5767388"/>
            <a:ext cx="344966" cy="584775"/>
          </a:xfrm>
          <a:prstGeom prst="rect">
            <a:avLst/>
          </a:prstGeom>
          <a:noFill/>
        </p:spPr>
        <p:txBody>
          <a:bodyPr wrap="none" rtlCol="0">
            <a:spAutoFit/>
          </a:bodyPr>
          <a:lstStyle/>
          <a:p>
            <a:r>
              <a:rPr lang="en-US" sz="3200" dirty="0" smtClean="0"/>
              <a:t>s</a:t>
            </a:r>
            <a:endParaRPr lang="en-US" sz="3200" dirty="0"/>
          </a:p>
        </p:txBody>
      </p:sp>
      <p:sp>
        <p:nvSpPr>
          <p:cNvPr id="17" name="TextBox 16"/>
          <p:cNvSpPr txBox="1"/>
          <p:nvPr/>
        </p:nvSpPr>
        <p:spPr>
          <a:xfrm>
            <a:off x="4419600" y="2819400"/>
            <a:ext cx="720069" cy="584775"/>
          </a:xfrm>
          <a:prstGeom prst="rect">
            <a:avLst/>
          </a:prstGeom>
          <a:noFill/>
        </p:spPr>
        <p:txBody>
          <a:bodyPr wrap="none" rtlCol="0">
            <a:spAutoFit/>
          </a:bodyPr>
          <a:lstStyle/>
          <a:p>
            <a:r>
              <a:rPr lang="en-US" sz="3200" dirty="0" smtClean="0"/>
              <a:t>f(s)</a:t>
            </a:r>
            <a:endParaRPr lang="en-US" sz="3200" dirty="0"/>
          </a:p>
        </p:txBody>
      </p:sp>
      <p:sp>
        <p:nvSpPr>
          <p:cNvPr id="9" name="Freeform 8"/>
          <p:cNvSpPr/>
          <p:nvPr/>
        </p:nvSpPr>
        <p:spPr>
          <a:xfrm>
            <a:off x="4282440" y="3082100"/>
            <a:ext cx="4023360" cy="2231136"/>
          </a:xfrm>
          <a:custGeom>
            <a:avLst/>
            <a:gdLst>
              <a:gd name="connsiteX0" fmla="*/ 0 w 4023360"/>
              <a:gd name="connsiteY0" fmla="*/ 2231136 h 2231136"/>
              <a:gd name="connsiteX1" fmla="*/ 1024128 w 4023360"/>
              <a:gd name="connsiteY1" fmla="*/ 932688 h 2231136"/>
              <a:gd name="connsiteX2" fmla="*/ 2432304 w 4023360"/>
              <a:gd name="connsiteY2" fmla="*/ 1664208 h 2231136"/>
              <a:gd name="connsiteX3" fmla="*/ 4023360 w 4023360"/>
              <a:gd name="connsiteY3" fmla="*/ 0 h 2231136"/>
            </a:gdLst>
            <a:ahLst/>
            <a:cxnLst>
              <a:cxn ang="0">
                <a:pos x="connsiteX0" y="connsiteY0"/>
              </a:cxn>
              <a:cxn ang="0">
                <a:pos x="connsiteX1" y="connsiteY1"/>
              </a:cxn>
              <a:cxn ang="0">
                <a:pos x="connsiteX2" y="connsiteY2"/>
              </a:cxn>
              <a:cxn ang="0">
                <a:pos x="connsiteX3" y="connsiteY3"/>
              </a:cxn>
            </a:cxnLst>
            <a:rect l="l" t="t" r="r" b="b"/>
            <a:pathLst>
              <a:path w="4023360" h="2231136">
                <a:moveTo>
                  <a:pt x="0" y="2231136"/>
                </a:moveTo>
                <a:cubicBezTo>
                  <a:pt x="309372" y="1629156"/>
                  <a:pt x="618744" y="1027176"/>
                  <a:pt x="1024128" y="932688"/>
                </a:cubicBezTo>
                <a:cubicBezTo>
                  <a:pt x="1429512" y="838200"/>
                  <a:pt x="1932432" y="1819656"/>
                  <a:pt x="2432304" y="1664208"/>
                </a:cubicBezTo>
                <a:cubicBezTo>
                  <a:pt x="2932176" y="1508760"/>
                  <a:pt x="4023360" y="0"/>
                  <a:pt x="4023360" y="0"/>
                </a:cubicBezTo>
              </a:path>
            </a:pathLst>
          </a:cu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flipV="1">
            <a:off x="4267200" y="2819400"/>
            <a:ext cx="0" cy="3024188"/>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114800" y="5867400"/>
            <a:ext cx="314510" cy="400110"/>
          </a:xfrm>
          <a:prstGeom prst="rect">
            <a:avLst/>
          </a:prstGeom>
          <a:noFill/>
        </p:spPr>
        <p:txBody>
          <a:bodyPr wrap="none" rtlCol="0">
            <a:spAutoFit/>
          </a:bodyPr>
          <a:lstStyle/>
          <a:p>
            <a:r>
              <a:rPr lang="en-US" sz="2000" dirty="0" smtClean="0"/>
              <a:t>0</a:t>
            </a:r>
            <a:endParaRPr lang="en-US" sz="2000" dirty="0"/>
          </a:p>
        </p:txBody>
      </p:sp>
      <p:sp>
        <p:nvSpPr>
          <p:cNvPr id="20" name="TextBox 19"/>
          <p:cNvSpPr txBox="1"/>
          <p:nvPr/>
        </p:nvSpPr>
        <p:spPr>
          <a:xfrm>
            <a:off x="5181600" y="5867400"/>
            <a:ext cx="314510" cy="400110"/>
          </a:xfrm>
          <a:prstGeom prst="rect">
            <a:avLst/>
          </a:prstGeom>
          <a:noFill/>
        </p:spPr>
        <p:txBody>
          <a:bodyPr wrap="none" rtlCol="0">
            <a:spAutoFit/>
          </a:bodyPr>
          <a:lstStyle/>
          <a:p>
            <a:r>
              <a:rPr lang="en-US" sz="2000" dirty="0" smtClean="0"/>
              <a:t>5</a:t>
            </a:r>
            <a:endParaRPr lang="en-US" sz="2000" dirty="0"/>
          </a:p>
        </p:txBody>
      </p:sp>
      <p:sp>
        <p:nvSpPr>
          <p:cNvPr id="21" name="TextBox 20"/>
          <p:cNvSpPr txBox="1"/>
          <p:nvPr/>
        </p:nvSpPr>
        <p:spPr>
          <a:xfrm>
            <a:off x="6238690" y="5867400"/>
            <a:ext cx="444352" cy="400110"/>
          </a:xfrm>
          <a:prstGeom prst="rect">
            <a:avLst/>
          </a:prstGeom>
          <a:noFill/>
        </p:spPr>
        <p:txBody>
          <a:bodyPr wrap="none" rtlCol="0">
            <a:spAutoFit/>
          </a:bodyPr>
          <a:lstStyle/>
          <a:p>
            <a:r>
              <a:rPr lang="en-US" sz="2000" dirty="0" smtClean="0"/>
              <a:t>10</a:t>
            </a:r>
            <a:endParaRPr lang="en-US" sz="2000" dirty="0"/>
          </a:p>
        </p:txBody>
      </p:sp>
      <p:sp>
        <p:nvSpPr>
          <p:cNvPr id="22" name="TextBox 21"/>
          <p:cNvSpPr txBox="1"/>
          <p:nvPr/>
        </p:nvSpPr>
        <p:spPr>
          <a:xfrm>
            <a:off x="7328048" y="5867400"/>
            <a:ext cx="444352" cy="400110"/>
          </a:xfrm>
          <a:prstGeom prst="rect">
            <a:avLst/>
          </a:prstGeom>
          <a:noFill/>
        </p:spPr>
        <p:txBody>
          <a:bodyPr wrap="none" rtlCol="0">
            <a:spAutoFit/>
          </a:bodyPr>
          <a:lstStyle/>
          <a:p>
            <a:r>
              <a:rPr lang="en-US" sz="2000" dirty="0" smtClean="0"/>
              <a:t>15</a:t>
            </a:r>
            <a:endParaRPr lang="en-US" sz="2000" dirty="0"/>
          </a:p>
        </p:txBody>
      </p:sp>
      <p:sp>
        <p:nvSpPr>
          <p:cNvPr id="23" name="TextBox 22"/>
          <p:cNvSpPr txBox="1"/>
          <p:nvPr/>
        </p:nvSpPr>
        <p:spPr>
          <a:xfrm>
            <a:off x="3886200" y="5105400"/>
            <a:ext cx="314510" cy="400110"/>
          </a:xfrm>
          <a:prstGeom prst="rect">
            <a:avLst/>
          </a:prstGeom>
          <a:noFill/>
        </p:spPr>
        <p:txBody>
          <a:bodyPr wrap="none" rtlCol="0">
            <a:spAutoFit/>
          </a:bodyPr>
          <a:lstStyle/>
          <a:p>
            <a:r>
              <a:rPr lang="en-US" sz="2000" smtClean="0"/>
              <a:t>1</a:t>
            </a:r>
          </a:p>
        </p:txBody>
      </p:sp>
      <p:sp>
        <p:nvSpPr>
          <p:cNvPr id="24" name="TextBox 23"/>
          <p:cNvSpPr txBox="1"/>
          <p:nvPr/>
        </p:nvSpPr>
        <p:spPr>
          <a:xfrm>
            <a:off x="3886200" y="4419600"/>
            <a:ext cx="314510" cy="400110"/>
          </a:xfrm>
          <a:prstGeom prst="rect">
            <a:avLst/>
          </a:prstGeom>
          <a:noFill/>
        </p:spPr>
        <p:txBody>
          <a:bodyPr wrap="none" rtlCol="0">
            <a:spAutoFit/>
          </a:bodyPr>
          <a:lstStyle/>
          <a:p>
            <a:r>
              <a:rPr lang="en-US" sz="2000" dirty="0" smtClean="0"/>
              <a:t>2</a:t>
            </a:r>
          </a:p>
        </p:txBody>
      </p:sp>
      <p:sp>
        <p:nvSpPr>
          <p:cNvPr id="25" name="TextBox 24"/>
          <p:cNvSpPr txBox="1"/>
          <p:nvPr/>
        </p:nvSpPr>
        <p:spPr>
          <a:xfrm>
            <a:off x="3886200" y="3733800"/>
            <a:ext cx="314510" cy="400110"/>
          </a:xfrm>
          <a:prstGeom prst="rect">
            <a:avLst/>
          </a:prstGeom>
          <a:noFill/>
        </p:spPr>
        <p:txBody>
          <a:bodyPr wrap="none" rtlCol="0">
            <a:spAutoFit/>
          </a:bodyPr>
          <a:lstStyle/>
          <a:p>
            <a:r>
              <a:rPr lang="en-US" sz="2000" smtClean="0"/>
              <a:t>3</a:t>
            </a:r>
          </a:p>
        </p:txBody>
      </p:sp>
      <p:sp>
        <p:nvSpPr>
          <p:cNvPr id="26" name="TextBox 25"/>
          <p:cNvSpPr txBox="1"/>
          <p:nvPr/>
        </p:nvSpPr>
        <p:spPr>
          <a:xfrm>
            <a:off x="3886200" y="3048000"/>
            <a:ext cx="314510" cy="400110"/>
          </a:xfrm>
          <a:prstGeom prst="rect">
            <a:avLst/>
          </a:prstGeom>
          <a:noFill/>
        </p:spPr>
        <p:txBody>
          <a:bodyPr wrap="none" rtlCol="0">
            <a:spAutoFit/>
          </a:bodyPr>
          <a:lstStyle/>
          <a:p>
            <a:r>
              <a:rPr lang="en-US" sz="2000" dirty="0" smtClean="0"/>
              <a:t>4</a:t>
            </a:r>
          </a:p>
        </p:txBody>
      </p:sp>
    </p:spTree>
    <p:extLst>
      <p:ext uri="{BB962C8B-B14F-4D97-AF65-F5344CB8AC3E}">
        <p14:creationId xmlns:p14="http://schemas.microsoft.com/office/powerpoint/2010/main" val="418746088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2"/>
          <p:cNvSpPr>
            <a:spLocks noGrp="1" noChangeArrowheads="1"/>
          </p:cNvSpPr>
          <p:nvPr>
            <p:ph type="title"/>
          </p:nvPr>
        </p:nvSpPr>
        <p:spPr/>
        <p:txBody>
          <a:bodyPr>
            <a:normAutofit/>
          </a:bodyPr>
          <a:lstStyle/>
          <a:p>
            <a:pPr defTabSz="914400"/>
            <a:r>
              <a:rPr lang="en-US" dirty="0" smtClean="0"/>
              <a:t>Height Fields</a:t>
            </a:r>
          </a:p>
        </p:txBody>
      </p:sp>
      <p:sp>
        <p:nvSpPr>
          <p:cNvPr id="13317" name="Rectangle 3"/>
          <p:cNvSpPr>
            <a:spLocks noGrp="1" noChangeArrowheads="1"/>
          </p:cNvSpPr>
          <p:nvPr>
            <p:ph idx="1"/>
          </p:nvPr>
        </p:nvSpPr>
        <p:spPr>
          <a:xfrm>
            <a:off x="457200" y="609600"/>
            <a:ext cx="8229600" cy="5181600"/>
          </a:xfrm>
        </p:spPr>
        <p:txBody>
          <a:bodyPr>
            <a:normAutofit/>
          </a:bodyPr>
          <a:lstStyle/>
          <a:p>
            <a:pPr marL="0" indent="0">
              <a:buNone/>
            </a:pPr>
            <a:r>
              <a:rPr lang="en-US" b="1" dirty="0" smtClean="0"/>
              <a:t>Height Fields</a:t>
            </a:r>
            <a:endParaRPr lang="en-US" dirty="0"/>
          </a:p>
          <a:p>
            <a:r>
              <a:rPr lang="en-US" dirty="0" smtClean="0"/>
              <a:t>Function plot for a 2D scalar field</a:t>
            </a:r>
          </a:p>
          <a:p>
            <a:pPr marL="742950" lvl="1" indent="-285750"/>
            <a:r>
              <a:rPr lang="en-US" dirty="0" smtClean="0"/>
              <a:t>Points</a:t>
            </a:r>
            <a:br>
              <a:rPr lang="en-US" dirty="0" smtClean="0"/>
            </a:br>
            <a:endParaRPr lang="en-US" dirty="0" smtClean="0"/>
          </a:p>
          <a:p>
            <a:pPr marL="742950" lvl="1" indent="-285750"/>
            <a:r>
              <a:rPr lang="en-US" dirty="0" smtClean="0"/>
              <a:t>2D manifold: surface</a:t>
            </a:r>
          </a:p>
          <a:p>
            <a:pPr marL="742950" lvl="1" indent="-285750"/>
            <a:endParaRPr lang="en-US" dirty="0" smtClean="0"/>
          </a:p>
          <a:p>
            <a:r>
              <a:rPr lang="en-US" dirty="0" smtClean="0"/>
              <a:t>Surface</a:t>
            </a:r>
            <a:br>
              <a:rPr lang="en-US" dirty="0" smtClean="0"/>
            </a:br>
            <a:r>
              <a:rPr lang="en-US" dirty="0" smtClean="0"/>
              <a:t>representations</a:t>
            </a:r>
          </a:p>
          <a:p>
            <a:pPr marL="742950" lvl="1" indent="-285750"/>
            <a:r>
              <a:rPr lang="en-US" dirty="0" smtClean="0"/>
              <a:t>Wireframe</a:t>
            </a:r>
          </a:p>
          <a:p>
            <a:pPr marL="742950" lvl="1" indent="-285750"/>
            <a:r>
              <a:rPr lang="en-US" dirty="0" smtClean="0"/>
              <a:t>Hidden lines</a:t>
            </a:r>
          </a:p>
          <a:p>
            <a:pPr marL="742950" lvl="1" indent="-285750"/>
            <a:r>
              <a:rPr lang="en-US" dirty="0" smtClean="0"/>
              <a:t>Shaded surface</a:t>
            </a:r>
          </a:p>
        </p:txBody>
      </p:sp>
      <p:sp>
        <p:nvSpPr>
          <p:cNvPr id="13315" name="Foliennummernplatzhalter 4"/>
          <p:cNvSpPr>
            <a:spLocks noGrp="1"/>
          </p:cNvSpPr>
          <p:nvPr>
            <p:ph type="sldNum" sz="quarter" idx="4294967295"/>
          </p:nvPr>
        </p:nvSpPr>
        <p:spPr>
          <a:xfrm>
            <a:off x="0" y="6453188"/>
            <a:ext cx="5105400" cy="288925"/>
          </a:xfrm>
          <a:prstGeom prst="rect">
            <a:avLst/>
          </a:prstGeo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fld id="{8C6726D0-DCCC-4E59-90E8-5F1647567006}" type="slidenum">
              <a:rPr lang="en-US" sz="1400" smtClean="0">
                <a:solidFill>
                  <a:schemeClr val="bg1"/>
                </a:solidFill>
              </a:rPr>
              <a:pPr/>
              <a:t>47</a:t>
            </a:fld>
            <a:endParaRPr lang="en-US" sz="1400" smtClean="0">
              <a:solidFill>
                <a:schemeClr val="bg1"/>
              </a:solidFill>
            </a:endParaRPr>
          </a:p>
        </p:txBody>
      </p:sp>
      <p:graphicFrame>
        <p:nvGraphicFramePr>
          <p:cNvPr id="13318" name="Object 4"/>
          <p:cNvGraphicFramePr>
            <a:graphicFrameLocks noChangeAspect="1"/>
          </p:cNvGraphicFramePr>
          <p:nvPr>
            <p:extLst>
              <p:ext uri="{D42A27DB-BD31-4B8C-83A1-F6EECF244321}">
                <p14:modId xmlns:p14="http://schemas.microsoft.com/office/powerpoint/2010/main" val="4089808972"/>
              </p:ext>
            </p:extLst>
          </p:nvPr>
        </p:nvGraphicFramePr>
        <p:xfrm>
          <a:off x="2052638" y="1616075"/>
          <a:ext cx="3281362" cy="434975"/>
        </p:xfrm>
        <a:graphic>
          <a:graphicData uri="http://schemas.openxmlformats.org/presentationml/2006/ole">
            <mc:AlternateContent xmlns:mc="http://schemas.openxmlformats.org/markup-compatibility/2006">
              <mc:Choice xmlns:v="urn:schemas-microsoft-com:vml" Requires="v">
                <p:oleObj spid="_x0000_s267309" name="Equation" r:id="rId4" imgW="1726920" imgH="228600" progId="Equation.3">
                  <p:embed/>
                </p:oleObj>
              </mc:Choice>
              <mc:Fallback>
                <p:oleObj name="Equation" r:id="rId4" imgW="1726920" imgH="228600" progId="Equation.3">
                  <p:embed/>
                  <p:pic>
                    <p:nvPicPr>
                      <p:cNvPr id="0" name=""/>
                      <p:cNvPicPr>
                        <a:picLocks noChangeAspect="1" noChangeArrowheads="1"/>
                      </p:cNvPicPr>
                      <p:nvPr/>
                    </p:nvPicPr>
                    <p:blipFill>
                      <a:blip r:embed="rId5"/>
                      <a:srcRect/>
                      <a:stretch>
                        <a:fillRect/>
                      </a:stretch>
                    </p:blipFill>
                    <p:spPr bwMode="auto">
                      <a:xfrm>
                        <a:off x="2052638" y="1616075"/>
                        <a:ext cx="3281362" cy="434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3319" name="Picture 5" descr="title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1000" y="2713688"/>
            <a:ext cx="4648200" cy="348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126639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Rectangle 3"/>
          <p:cNvSpPr>
            <a:spLocks noGrp="1" noChangeArrowheads="1"/>
          </p:cNvSpPr>
          <p:nvPr>
            <p:ph type="title"/>
          </p:nvPr>
        </p:nvSpPr>
        <p:spPr/>
        <p:txBody>
          <a:bodyPr>
            <a:normAutofit/>
          </a:bodyPr>
          <a:lstStyle/>
          <a:p>
            <a:endParaRPr lang="en-US" dirty="0" smtClean="0"/>
          </a:p>
        </p:txBody>
      </p:sp>
      <p:sp>
        <p:nvSpPr>
          <p:cNvPr id="14342" name="Rectangle 4"/>
          <p:cNvSpPr>
            <a:spLocks noGrp="1" noChangeArrowheads="1"/>
          </p:cNvSpPr>
          <p:nvPr>
            <p:ph idx="1"/>
          </p:nvPr>
        </p:nvSpPr>
        <p:spPr/>
        <p:txBody>
          <a:bodyPr/>
          <a:lstStyle/>
          <a:p>
            <a:r>
              <a:rPr lang="en-US" dirty="0"/>
              <a:t>Wireframe </a:t>
            </a:r>
            <a:r>
              <a:rPr lang="en-US" dirty="0" smtClean="0"/>
              <a:t>representation	</a:t>
            </a:r>
            <a:endParaRPr lang="en-US" dirty="0"/>
          </a:p>
          <a:p>
            <a:pPr marL="742950" lvl="1" indent="-285750"/>
            <a:r>
              <a:rPr lang="en-US" dirty="0" smtClean="0"/>
              <a:t>Draw each edge of the grid</a:t>
            </a:r>
          </a:p>
        </p:txBody>
      </p:sp>
      <p:sp>
        <p:nvSpPr>
          <p:cNvPr id="14339" name="Foliennummernplatzhalter 4"/>
          <p:cNvSpPr>
            <a:spLocks noGrp="1"/>
          </p:cNvSpPr>
          <p:nvPr>
            <p:ph type="sldNum" sz="quarter" idx="4294967295"/>
          </p:nvPr>
        </p:nvSpPr>
        <p:spPr>
          <a:xfrm>
            <a:off x="0" y="6453188"/>
            <a:ext cx="5105400" cy="288925"/>
          </a:xfrm>
          <a:prstGeom prst="rect">
            <a:avLst/>
          </a:prstGeo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fld id="{67268EA0-53BC-497B-B5CE-31D2254F5E3F}" type="slidenum">
              <a:rPr lang="en-US" sz="1400" smtClean="0">
                <a:solidFill>
                  <a:schemeClr val="bg1"/>
                </a:solidFill>
              </a:rPr>
              <a:pPr/>
              <a:t>48</a:t>
            </a:fld>
            <a:endParaRPr lang="en-US" sz="1400" smtClean="0">
              <a:solidFill>
                <a:schemeClr val="bg1"/>
              </a:solidFill>
            </a:endParaRPr>
          </a:p>
        </p:txBody>
      </p:sp>
      <p:pic>
        <p:nvPicPr>
          <p:cNvPr id="14340" name="Picture 2" descr="luber_wire"/>
          <p:cNvPicPr>
            <a:picLocks noChangeAspect="1" noChangeArrowheads="1"/>
          </p:cNvPicPr>
          <p:nvPr/>
        </p:nvPicPr>
        <p:blipFill rotWithShape="1">
          <a:blip r:embed="rId3">
            <a:extLst>
              <a:ext uri="{28A0092B-C50C-407E-A947-70E740481C1C}">
                <a14:useLocalDpi xmlns:a14="http://schemas.microsoft.com/office/drawing/2010/main" val="0"/>
              </a:ext>
            </a:extLst>
          </a:blip>
          <a:srcRect t="39785"/>
          <a:stretch/>
        </p:blipFill>
        <p:spPr bwMode="auto">
          <a:xfrm>
            <a:off x="1508760" y="2472266"/>
            <a:ext cx="7629525" cy="3326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568087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2" descr="luber_hidd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8760" y="274320"/>
            <a:ext cx="7629525" cy="552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Rectangle 3"/>
          <p:cNvSpPr>
            <a:spLocks noGrp="1" noChangeArrowheads="1"/>
          </p:cNvSpPr>
          <p:nvPr>
            <p:ph type="title"/>
          </p:nvPr>
        </p:nvSpPr>
        <p:spPr/>
        <p:txBody>
          <a:bodyPr>
            <a:normAutofit/>
          </a:bodyPr>
          <a:lstStyle/>
          <a:p>
            <a:endParaRPr lang="en-US" dirty="0" smtClean="0"/>
          </a:p>
        </p:txBody>
      </p:sp>
      <p:sp>
        <p:nvSpPr>
          <p:cNvPr id="15366" name="Rectangle 4"/>
          <p:cNvSpPr>
            <a:spLocks noGrp="1" noChangeArrowheads="1"/>
          </p:cNvSpPr>
          <p:nvPr>
            <p:ph idx="1"/>
          </p:nvPr>
        </p:nvSpPr>
        <p:spPr/>
        <p:txBody>
          <a:bodyPr/>
          <a:lstStyle/>
          <a:p>
            <a:pPr indent="-285750"/>
            <a:r>
              <a:rPr lang="en-US" dirty="0"/>
              <a:t>Hidden line </a:t>
            </a:r>
            <a:r>
              <a:rPr lang="en-US" dirty="0" smtClean="0"/>
              <a:t>representation</a:t>
            </a:r>
          </a:p>
          <a:p>
            <a:pPr lvl="1"/>
            <a:r>
              <a:rPr lang="en-US" dirty="0" smtClean="0"/>
              <a:t>Remove edges that belong to hidden faces</a:t>
            </a:r>
          </a:p>
          <a:p>
            <a:pPr marL="742950" lvl="1" indent="-285750"/>
            <a:r>
              <a:rPr lang="en-US" dirty="0" smtClean="0"/>
              <a:t>Better spatial orientation due to occlusion</a:t>
            </a:r>
          </a:p>
        </p:txBody>
      </p:sp>
    </p:spTree>
    <p:extLst>
      <p:ext uri="{BB962C8B-B14F-4D97-AF65-F5344CB8AC3E}">
        <p14:creationId xmlns:p14="http://schemas.microsoft.com/office/powerpoint/2010/main" val="11356579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5" name="Rectangle 1"/>
          <p:cNvSpPr>
            <a:spLocks noGrp="1" noChangeArrowheads="1"/>
          </p:cNvSpPr>
          <p:nvPr>
            <p:ph type="title"/>
          </p:nvPr>
        </p:nvSpPr>
        <p:spPr/>
        <p:txBody>
          <a:bodyPr/>
          <a:lstStyle/>
          <a:p>
            <a:r>
              <a:rPr lang="en-US" dirty="0" smtClean="0"/>
              <a:t>The Visualization Pipeline</a:t>
            </a:r>
          </a:p>
        </p:txBody>
      </p:sp>
      <p:sp>
        <p:nvSpPr>
          <p:cNvPr id="223234" name="Slide Number Placeholder 3"/>
          <p:cNvSpPr>
            <a:spLocks noGrp="1"/>
          </p:cNvSpPr>
          <p:nvPr>
            <p:ph type="sldNum" sz="quarter" idx="4294967295"/>
          </p:nvPr>
        </p:nvSpPr>
        <p:spPr bwMode="auto">
          <a:xfrm>
            <a:off x="7239000" y="6453188"/>
            <a:ext cx="1905000" cy="2889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75000"/>
              </a:spcBef>
              <a:buClr>
                <a:schemeClr val="tx1"/>
              </a:buClr>
              <a:buSzPct val="60000"/>
              <a:buFont typeface="Wingdings" panose="05000000000000000000" pitchFamily="2" charset="2"/>
              <a:buChar char="n"/>
              <a:defRPr sz="2400">
                <a:solidFill>
                  <a:schemeClr val="tx1"/>
                </a:solidFill>
                <a:latin typeface="Arial" panose="020B0604020202020204" pitchFamily="34" charset="0"/>
              </a:defRPr>
            </a:lvl1pPr>
            <a:lvl2pPr marL="742950" indent="-285750">
              <a:spcBef>
                <a:spcPct val="20000"/>
              </a:spcBef>
              <a:buClr>
                <a:srgbClr val="7F7F7F"/>
              </a:buClr>
              <a:buSzPct val="55000"/>
              <a:buFont typeface="Wingdings" panose="05000000000000000000" pitchFamily="2" charset="2"/>
              <a:buChar char="n"/>
              <a:defRPr sz="2000">
                <a:solidFill>
                  <a:schemeClr val="tx1"/>
                </a:solidFill>
                <a:latin typeface="Arial" panose="020B0604020202020204" pitchFamily="34" charset="0"/>
              </a:defRPr>
            </a:lvl2pPr>
            <a:lvl3pPr marL="1143000" indent="-228600">
              <a:spcBef>
                <a:spcPct val="20000"/>
              </a:spcBef>
              <a:buClr>
                <a:srgbClr val="C0C0C0"/>
              </a:buClr>
              <a:buSzPct val="50000"/>
              <a:buFont typeface="Wingdings" panose="05000000000000000000"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16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Arial" panose="020B0604020202020204" pitchFamily="34" charset="0"/>
              </a:defRPr>
            </a:lvl9pPr>
          </a:lstStyle>
          <a:p>
            <a:pPr algn="r" eaLnBrk="1" hangingPunct="1">
              <a:spcBef>
                <a:spcPct val="0"/>
              </a:spcBef>
              <a:buClrTx/>
              <a:buSzTx/>
              <a:buFontTx/>
              <a:buNone/>
            </a:pPr>
            <a:fld id="{E1290ED0-E00B-4271-A0F5-40E7E90CF894}" type="slidenum">
              <a:rPr lang="en-US" sz="1200"/>
              <a:pPr algn="r" eaLnBrk="1" hangingPunct="1">
                <a:spcBef>
                  <a:spcPct val="0"/>
                </a:spcBef>
                <a:buClrTx/>
                <a:buSzTx/>
                <a:buFontTx/>
                <a:buNone/>
              </a:pPr>
              <a:t>5</a:t>
            </a:fld>
            <a:endParaRPr lang="en-US" sz="1200"/>
          </a:p>
        </p:txBody>
      </p:sp>
      <p:grpSp>
        <p:nvGrpSpPr>
          <p:cNvPr id="8" name="Group 7"/>
          <p:cNvGrpSpPr/>
          <p:nvPr/>
        </p:nvGrpSpPr>
        <p:grpSpPr>
          <a:xfrm>
            <a:off x="1066800" y="1066006"/>
            <a:ext cx="7239000" cy="4724400"/>
            <a:chOff x="1066800" y="1676400"/>
            <a:chExt cx="7239000" cy="4724400"/>
          </a:xfrm>
        </p:grpSpPr>
        <p:grpSp>
          <p:nvGrpSpPr>
            <p:cNvPr id="6" name="Group 5"/>
            <p:cNvGrpSpPr/>
            <p:nvPr/>
          </p:nvGrpSpPr>
          <p:grpSpPr>
            <a:xfrm>
              <a:off x="1066800" y="1676400"/>
              <a:ext cx="7239000" cy="4724400"/>
              <a:chOff x="1066800" y="1676400"/>
              <a:chExt cx="7239000" cy="4724400"/>
            </a:xfrm>
          </p:grpSpPr>
          <p:sp>
            <p:nvSpPr>
              <p:cNvPr id="5" name="Rectangle 4"/>
              <p:cNvSpPr/>
              <p:nvPr/>
            </p:nvSpPr>
            <p:spPr bwMode="auto">
              <a:xfrm>
                <a:off x="1066800" y="1676400"/>
                <a:ext cx="7239000" cy="4724400"/>
              </a:xfrm>
              <a:prstGeom prst="rect">
                <a:avLst/>
              </a:prstGeom>
              <a:solidFill>
                <a:schemeClr val="bg1"/>
              </a:solidFill>
              <a:ln w="1270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nvGrpSpPr>
              <p:cNvPr id="3" name="Group 2"/>
              <p:cNvGrpSpPr/>
              <p:nvPr/>
            </p:nvGrpSpPr>
            <p:grpSpPr>
              <a:xfrm>
                <a:off x="1387132" y="1981201"/>
                <a:ext cx="6598337" cy="4114799"/>
                <a:chOff x="1515493" y="1237039"/>
                <a:chExt cx="6598337" cy="4114799"/>
              </a:xfrm>
            </p:grpSpPr>
            <p:sp>
              <p:nvSpPr>
                <p:cNvPr id="17410" name="Rectangle 2"/>
                <p:cNvSpPr>
                  <a:spLocks/>
                </p:cNvSpPr>
                <p:nvPr/>
              </p:nvSpPr>
              <p:spPr bwMode="auto">
                <a:xfrm>
                  <a:off x="1515493" y="1246319"/>
                  <a:ext cx="1417975" cy="293251"/>
                </a:xfrm>
                <a:prstGeom prst="rect">
                  <a:avLst/>
                </a:prstGeom>
                <a:solidFill>
                  <a:schemeClr val="bg1"/>
                </a:solidFill>
                <a:ln w="19050" cap="flat">
                  <a:solidFill>
                    <a:schemeClr val="tx1"/>
                  </a:solidFill>
                  <a:prstDash val="solid"/>
                  <a:miter lim="800000"/>
                  <a:headEnd type="none" w="med" len="med"/>
                  <a:tailEnd type="none" w="med" len="med"/>
                </a:ln>
              </p:spPr>
              <p:txBody>
                <a:bodyPr lIns="26789" tIns="26789" rIns="26789" bIns="26789" anchor="ctr" anchorCtr="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lnSpc>
                      <a:spcPct val="90000"/>
                    </a:lnSpc>
                    <a:defRPr/>
                  </a:pPr>
                  <a:r>
                    <a:rPr lang="en-US" sz="1266" dirty="0" smtClean="0">
                      <a:latin typeface="Arial" panose="020B0604020202020204" pitchFamily="34" charset="0"/>
                      <a:sym typeface="Arial" panose="020B0604020202020204" pitchFamily="34" charset="0"/>
                    </a:rPr>
                    <a:t>simulation</a:t>
                  </a:r>
                </a:p>
              </p:txBody>
            </p:sp>
            <p:sp>
              <p:nvSpPr>
                <p:cNvPr id="17411" name="Rectangle 3"/>
                <p:cNvSpPr>
                  <a:spLocks/>
                </p:cNvSpPr>
                <p:nvPr/>
              </p:nvSpPr>
              <p:spPr bwMode="auto">
                <a:xfrm>
                  <a:off x="3180153" y="1246319"/>
                  <a:ext cx="1417975" cy="293251"/>
                </a:xfrm>
                <a:prstGeom prst="rect">
                  <a:avLst/>
                </a:prstGeom>
                <a:noFill/>
                <a:ln w="1905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26789" tIns="26789" rIns="26789" bIns="26789" anchor="ctr" anchorCtr="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lnSpc>
                      <a:spcPct val="90000"/>
                    </a:lnSpc>
                    <a:defRPr/>
                  </a:pPr>
                  <a:r>
                    <a:rPr lang="en-US" sz="1266" smtClean="0">
                      <a:latin typeface="Arial" panose="020B0604020202020204" pitchFamily="34" charset="0"/>
                      <a:sym typeface="Arial" panose="020B0604020202020204" pitchFamily="34" charset="0"/>
                    </a:rPr>
                    <a:t>data bases</a:t>
                  </a:r>
                </a:p>
              </p:txBody>
            </p:sp>
            <p:sp>
              <p:nvSpPr>
                <p:cNvPr id="17412" name="Rectangle 4"/>
                <p:cNvSpPr>
                  <a:spLocks/>
                </p:cNvSpPr>
                <p:nvPr/>
              </p:nvSpPr>
              <p:spPr bwMode="auto">
                <a:xfrm>
                  <a:off x="4855775" y="1246319"/>
                  <a:ext cx="1417975" cy="293251"/>
                </a:xfrm>
                <a:prstGeom prst="rect">
                  <a:avLst/>
                </a:prstGeom>
                <a:noFill/>
                <a:ln w="1905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26789" tIns="26789" rIns="26789" bIns="26789" anchor="ctr" anchorCtr="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lnSpc>
                      <a:spcPct val="90000"/>
                    </a:lnSpc>
                    <a:defRPr/>
                  </a:pPr>
                  <a:r>
                    <a:rPr lang="en-US" sz="1266" dirty="0" smtClean="0">
                      <a:latin typeface="Arial" panose="020B0604020202020204" pitchFamily="34" charset="0"/>
                      <a:sym typeface="Arial" panose="020B0604020202020204" pitchFamily="34" charset="0"/>
                    </a:rPr>
                    <a:t>sensors</a:t>
                  </a:r>
                </a:p>
              </p:txBody>
            </p:sp>
            <p:sp>
              <p:nvSpPr>
                <p:cNvPr id="223239" name="Line 5"/>
                <p:cNvSpPr>
                  <a:spLocks noChangeShapeType="1"/>
                </p:cNvSpPr>
                <p:nvPr/>
              </p:nvSpPr>
              <p:spPr bwMode="auto">
                <a:xfrm>
                  <a:off x="3889141" y="1602675"/>
                  <a:ext cx="0" cy="62548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223240" name="Line 6"/>
                <p:cNvSpPr>
                  <a:spLocks noChangeShapeType="1"/>
                </p:cNvSpPr>
                <p:nvPr/>
              </p:nvSpPr>
              <p:spPr bwMode="auto">
                <a:xfrm>
                  <a:off x="2224481" y="1602675"/>
                  <a:ext cx="0" cy="35450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23241" name="Line 7"/>
                <p:cNvSpPr>
                  <a:spLocks noChangeShapeType="1"/>
                </p:cNvSpPr>
                <p:nvPr/>
              </p:nvSpPr>
              <p:spPr bwMode="auto">
                <a:xfrm>
                  <a:off x="2224481" y="1957175"/>
                  <a:ext cx="166466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223242" name="Line 8"/>
                <p:cNvSpPr>
                  <a:spLocks noChangeShapeType="1"/>
                </p:cNvSpPr>
                <p:nvPr/>
              </p:nvSpPr>
              <p:spPr bwMode="auto">
                <a:xfrm>
                  <a:off x="3889141" y="1957175"/>
                  <a:ext cx="1664659" cy="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23243" name="Line 9"/>
                <p:cNvSpPr>
                  <a:spLocks noChangeShapeType="1"/>
                </p:cNvSpPr>
                <p:nvPr/>
              </p:nvSpPr>
              <p:spPr bwMode="auto">
                <a:xfrm rot="10800000" flipH="1">
                  <a:off x="5553799" y="1602675"/>
                  <a:ext cx="0" cy="354501"/>
                </a:xfrm>
                <a:prstGeom prst="line">
                  <a:avLst/>
                </a:prstGeom>
                <a:noFill/>
                <a:ln w="12700">
                  <a:solidFill>
                    <a:srgbClr val="595959"/>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7418" name="Rectangle 10"/>
                <p:cNvSpPr>
                  <a:spLocks/>
                </p:cNvSpPr>
                <p:nvPr/>
              </p:nvSpPr>
              <p:spPr bwMode="auto">
                <a:xfrm>
                  <a:off x="3004733" y="2235579"/>
                  <a:ext cx="1768816" cy="293251"/>
                </a:xfrm>
                <a:prstGeom prst="rect">
                  <a:avLst/>
                </a:prstGeom>
                <a:solidFill>
                  <a:srgbClr val="FF0000"/>
                </a:solidFill>
                <a:ln w="19050" cap="flat">
                  <a:solidFill>
                    <a:schemeClr val="tx1"/>
                  </a:solidFill>
                  <a:prstDash val="solid"/>
                  <a:miter lim="800000"/>
                  <a:headEnd type="none" w="med" len="med"/>
                  <a:tailEnd type="none" w="med" len="med"/>
                </a:ln>
              </p:spPr>
              <p:txBody>
                <a:bodyPr lIns="26789" tIns="26789" rIns="26789" bIns="26789" anchor="ctr" anchorCtr="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lnSpc>
                      <a:spcPct val="90000"/>
                    </a:lnSpc>
                    <a:defRPr/>
                  </a:pPr>
                  <a:r>
                    <a:rPr lang="en-US" sz="1266" dirty="0" smtClean="0">
                      <a:latin typeface="Arial" panose="020B0604020202020204" pitchFamily="34" charset="0"/>
                      <a:sym typeface="Arial" panose="020B0604020202020204" pitchFamily="34" charset="0"/>
                    </a:rPr>
                    <a:t>raw data</a:t>
                  </a:r>
                </a:p>
              </p:txBody>
            </p:sp>
            <p:sp>
              <p:nvSpPr>
                <p:cNvPr id="223245" name="Line 11"/>
                <p:cNvSpPr>
                  <a:spLocks noChangeShapeType="1"/>
                </p:cNvSpPr>
                <p:nvPr/>
              </p:nvSpPr>
              <p:spPr bwMode="auto">
                <a:xfrm>
                  <a:off x="3889141" y="2582654"/>
                  <a:ext cx="0" cy="44915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17420" name="Rectangle 12"/>
                <p:cNvSpPr>
                  <a:spLocks/>
                </p:cNvSpPr>
                <p:nvPr/>
              </p:nvSpPr>
              <p:spPr bwMode="auto">
                <a:xfrm>
                  <a:off x="3013868" y="3037380"/>
                  <a:ext cx="1759680" cy="293251"/>
                </a:xfrm>
                <a:prstGeom prst="rect">
                  <a:avLst/>
                </a:prstGeom>
                <a:solidFill>
                  <a:srgbClr val="FF0000"/>
                </a:solidFill>
                <a:ln w="19050" cap="flat">
                  <a:solidFill>
                    <a:schemeClr val="tx1"/>
                  </a:solidFill>
                  <a:prstDash val="solid"/>
                  <a:miter lim="800000"/>
                  <a:headEnd type="none" w="med" len="med"/>
                  <a:tailEnd type="none" w="med" len="med"/>
                </a:ln>
              </p:spPr>
              <p:txBody>
                <a:bodyPr lIns="26789" tIns="26789" rIns="26789" bIns="26789" anchor="ctr" anchorCtr="0"/>
                <a:lstStyle/>
                <a:p>
                  <a:pPr>
                    <a:lnSpc>
                      <a:spcPct val="90000"/>
                    </a:lnSpc>
                  </a:pPr>
                  <a:r>
                    <a:rPr lang="en-US" sz="1266" dirty="0" err="1">
                      <a:latin typeface="Arial" panose="020B0604020202020204" pitchFamily="34" charset="0"/>
                      <a:sym typeface="Arial" panose="020B0604020202020204" pitchFamily="34" charset="0"/>
                    </a:rPr>
                    <a:t>vis</a:t>
                  </a:r>
                  <a:r>
                    <a:rPr lang="en-US" sz="1266" dirty="0">
                      <a:latin typeface="Arial" panose="020B0604020202020204" pitchFamily="34" charset="0"/>
                      <a:sym typeface="Arial" panose="020B0604020202020204" pitchFamily="34" charset="0"/>
                    </a:rPr>
                    <a:t> data</a:t>
                  </a:r>
                </a:p>
              </p:txBody>
            </p:sp>
            <p:sp>
              <p:nvSpPr>
                <p:cNvPr id="223247" name="Line 13"/>
                <p:cNvSpPr>
                  <a:spLocks noChangeShapeType="1"/>
                </p:cNvSpPr>
                <p:nvPr/>
              </p:nvSpPr>
              <p:spPr bwMode="auto">
                <a:xfrm>
                  <a:off x="3889141" y="3386312"/>
                  <a:ext cx="0" cy="44915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17422" name="Rectangle 14"/>
                <p:cNvSpPr>
                  <a:spLocks/>
                </p:cNvSpPr>
                <p:nvPr/>
              </p:nvSpPr>
              <p:spPr bwMode="auto">
                <a:xfrm>
                  <a:off x="3004733" y="3835469"/>
                  <a:ext cx="1768816" cy="491845"/>
                </a:xfrm>
                <a:prstGeom prst="rect">
                  <a:avLst/>
                </a:prstGeom>
                <a:noFill/>
                <a:ln w="1905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26789" tIns="26789" rIns="26789" bIns="26789" anchor="ctr" anchorCtr="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lnSpc>
                      <a:spcPct val="90000"/>
                    </a:lnSpc>
                    <a:defRPr/>
                  </a:pPr>
                  <a:r>
                    <a:rPr lang="en-US" sz="1266" smtClean="0">
                      <a:latin typeface="Arial" panose="020B0604020202020204" pitchFamily="34" charset="0"/>
                      <a:sym typeface="Arial" panose="020B0604020202020204" pitchFamily="34" charset="0"/>
                    </a:rPr>
                    <a:t>renderable representation</a:t>
                  </a:r>
                </a:p>
              </p:txBody>
            </p:sp>
            <p:sp>
              <p:nvSpPr>
                <p:cNvPr id="223249" name="Line 15"/>
                <p:cNvSpPr>
                  <a:spLocks noChangeShapeType="1"/>
                </p:cNvSpPr>
                <p:nvPr/>
              </p:nvSpPr>
              <p:spPr bwMode="auto">
                <a:xfrm>
                  <a:off x="3889141" y="4420115"/>
                  <a:ext cx="0" cy="44915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17424" name="Rectangle 16"/>
                <p:cNvSpPr>
                  <a:spLocks/>
                </p:cNvSpPr>
                <p:nvPr/>
              </p:nvSpPr>
              <p:spPr bwMode="auto">
                <a:xfrm>
                  <a:off x="3004733" y="4861848"/>
                  <a:ext cx="1768816" cy="489990"/>
                </a:xfrm>
                <a:prstGeom prst="rect">
                  <a:avLst/>
                </a:prstGeom>
                <a:noFill/>
                <a:ln w="1905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26789" tIns="26789" rIns="26789" bIns="26789" anchor="ctr" anchorCtr="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lnSpc>
                      <a:spcPct val="90000"/>
                    </a:lnSpc>
                    <a:defRPr/>
                  </a:pPr>
                  <a:r>
                    <a:rPr lang="en-US" sz="1266" dirty="0" smtClean="0">
                      <a:latin typeface="Arial" panose="020B0604020202020204" pitchFamily="34" charset="0"/>
                      <a:sym typeface="Arial" panose="020B0604020202020204" pitchFamily="34" charset="0"/>
                    </a:rPr>
                    <a:t>images, video</a:t>
                  </a:r>
                </a:p>
              </p:txBody>
            </p:sp>
            <p:sp>
              <p:nvSpPr>
                <p:cNvPr id="17427" name="Rectangle 19"/>
                <p:cNvSpPr>
                  <a:spLocks/>
                </p:cNvSpPr>
                <p:nvPr/>
              </p:nvSpPr>
              <p:spPr bwMode="auto">
                <a:xfrm>
                  <a:off x="4800600" y="2625343"/>
                  <a:ext cx="898150" cy="270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26789" tIns="26789" rIns="26789" bIns="26789" anchor="ctr" anchorCtr="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spcBef>
                      <a:spcPts val="835"/>
                    </a:spcBef>
                    <a:defRPr/>
                  </a:pPr>
                  <a:r>
                    <a:rPr lang="en-US" sz="1266" dirty="0" smtClean="0">
                      <a:solidFill>
                        <a:srgbClr val="0200FF"/>
                      </a:solidFill>
                      <a:latin typeface="Arial Italic" panose="020B0604020202090204" pitchFamily="34" charset="0"/>
                      <a:cs typeface="Arial Italic" panose="020B0604020202090204" pitchFamily="34" charset="0"/>
                      <a:sym typeface="Arial Italic" panose="020B0604020202090204" pitchFamily="34" charset="0"/>
                    </a:rPr>
                    <a:t>filtering</a:t>
                  </a:r>
                </a:p>
              </p:txBody>
            </p:sp>
            <p:sp>
              <p:nvSpPr>
                <p:cNvPr id="17428" name="Rectangle 20"/>
                <p:cNvSpPr>
                  <a:spLocks/>
                </p:cNvSpPr>
                <p:nvPr/>
              </p:nvSpPr>
              <p:spPr bwMode="auto">
                <a:xfrm>
                  <a:off x="4800600" y="3429000"/>
                  <a:ext cx="1044004" cy="270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26789" tIns="26789" rIns="26789" bIns="26789" anchor="ctr" anchorCtr="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spcBef>
                      <a:spcPts val="835"/>
                    </a:spcBef>
                    <a:defRPr/>
                  </a:pPr>
                  <a:r>
                    <a:rPr lang="en-US" sz="1266" smtClean="0">
                      <a:solidFill>
                        <a:srgbClr val="0200FF"/>
                      </a:solidFill>
                      <a:latin typeface="Arial Italic" panose="020B0604020202090204" pitchFamily="34" charset="0"/>
                      <a:cs typeface="Arial Italic" panose="020B0604020202090204" pitchFamily="34" charset="0"/>
                      <a:sym typeface="Arial Italic" panose="020B0604020202090204" pitchFamily="34" charset="0"/>
                    </a:rPr>
                    <a:t>mapping</a:t>
                  </a:r>
                </a:p>
              </p:txBody>
            </p:sp>
            <p:sp>
              <p:nvSpPr>
                <p:cNvPr id="17429" name="Rectangle 21"/>
                <p:cNvSpPr>
                  <a:spLocks/>
                </p:cNvSpPr>
                <p:nvPr/>
              </p:nvSpPr>
              <p:spPr bwMode="auto">
                <a:xfrm>
                  <a:off x="4800600" y="4451668"/>
                  <a:ext cx="1191392" cy="270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26789" tIns="26789" rIns="26789" bIns="26789" anchor="ctr" anchorCtr="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spcBef>
                      <a:spcPts val="835"/>
                    </a:spcBef>
                    <a:defRPr/>
                  </a:pPr>
                  <a:r>
                    <a:rPr lang="en-US" sz="1266" dirty="0" smtClean="0">
                      <a:solidFill>
                        <a:srgbClr val="0200FF"/>
                      </a:solidFill>
                      <a:latin typeface="Arial Italic" panose="020B0604020202090204" pitchFamily="34" charset="0"/>
                      <a:cs typeface="Arial Italic" panose="020B0604020202090204" pitchFamily="34" charset="0"/>
                      <a:sym typeface="Arial Italic" panose="020B0604020202090204" pitchFamily="34" charset="0"/>
                    </a:rPr>
                    <a:t>rendering</a:t>
                  </a:r>
                </a:p>
              </p:txBody>
            </p:sp>
            <p:grpSp>
              <p:nvGrpSpPr>
                <p:cNvPr id="2" name="Group 1"/>
                <p:cNvGrpSpPr/>
                <p:nvPr/>
              </p:nvGrpSpPr>
              <p:grpSpPr>
                <a:xfrm>
                  <a:off x="5687192" y="2771776"/>
                  <a:ext cx="524431" cy="2141849"/>
                  <a:chOff x="5687192" y="2743200"/>
                  <a:chExt cx="524431" cy="2141849"/>
                </a:xfrm>
              </p:grpSpPr>
              <p:sp>
                <p:nvSpPr>
                  <p:cNvPr id="223260" name="Line 22"/>
                  <p:cNvSpPr>
                    <a:spLocks noChangeShapeType="1"/>
                  </p:cNvSpPr>
                  <p:nvPr/>
                </p:nvSpPr>
                <p:spPr bwMode="auto">
                  <a:xfrm>
                    <a:off x="5687192" y="2743200"/>
                    <a:ext cx="524431" cy="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23261" name="Line 23"/>
                  <p:cNvSpPr>
                    <a:spLocks noChangeShapeType="1"/>
                  </p:cNvSpPr>
                  <p:nvPr/>
                </p:nvSpPr>
                <p:spPr bwMode="auto">
                  <a:xfrm>
                    <a:off x="5687192" y="3547699"/>
                    <a:ext cx="524431" cy="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23262" name="Line 24"/>
                  <p:cNvSpPr>
                    <a:spLocks noChangeShapeType="1"/>
                  </p:cNvSpPr>
                  <p:nvPr/>
                </p:nvSpPr>
                <p:spPr bwMode="auto">
                  <a:xfrm>
                    <a:off x="5687192" y="4588966"/>
                    <a:ext cx="524431" cy="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23263" name="Line 25"/>
                  <p:cNvSpPr>
                    <a:spLocks noChangeShapeType="1"/>
                  </p:cNvSpPr>
                  <p:nvPr/>
                </p:nvSpPr>
                <p:spPr bwMode="auto">
                  <a:xfrm>
                    <a:off x="6211623" y="2743200"/>
                    <a:ext cx="0" cy="214184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grpSp>
            <p:sp>
              <p:nvSpPr>
                <p:cNvPr id="17435" name="Rectangle 27"/>
                <p:cNvSpPr>
                  <a:spLocks/>
                </p:cNvSpPr>
                <p:nvPr/>
              </p:nvSpPr>
              <p:spPr bwMode="auto">
                <a:xfrm>
                  <a:off x="5513599" y="4984346"/>
                  <a:ext cx="1417975" cy="270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26789" tIns="26789" rIns="26789" bIns="26789" anchor="ctr" anchorCtr="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spcBef>
                      <a:spcPts val="835"/>
                    </a:spcBef>
                    <a:defRPr/>
                  </a:pPr>
                  <a:r>
                    <a:rPr lang="en-US" sz="1266" b="1" dirty="0" smtClean="0">
                      <a:latin typeface="Arial Italic" panose="020B0604020202090204" pitchFamily="34" charset="0"/>
                      <a:cs typeface="Arial Italic" panose="020B0604020202090204" pitchFamily="34" charset="0"/>
                      <a:sym typeface="Arial Italic" panose="020B0604020202090204" pitchFamily="34" charset="0"/>
                    </a:rPr>
                    <a:t>interaction</a:t>
                  </a:r>
                </a:p>
              </p:txBody>
            </p:sp>
            <p:sp>
              <p:nvSpPr>
                <p:cNvPr id="17436" name="Rectangle 28"/>
                <p:cNvSpPr>
                  <a:spLocks/>
                </p:cNvSpPr>
                <p:nvPr/>
              </p:nvSpPr>
              <p:spPr bwMode="auto">
                <a:xfrm>
                  <a:off x="6345015" y="1237039"/>
                  <a:ext cx="1768815" cy="270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26789" tIns="26789" rIns="26789" bIns="26789" anchor="ctr" anchorCtr="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spcBef>
                      <a:spcPts val="835"/>
                    </a:spcBef>
                    <a:defRPr/>
                  </a:pPr>
                  <a:r>
                    <a:rPr lang="en-US" sz="1266" b="1" dirty="0" smtClean="0">
                      <a:latin typeface="Arial Bold Italic" panose="020B0704020202090204" pitchFamily="34" charset="0"/>
                      <a:cs typeface="Arial Bold Italic" panose="020B0704020202090204" pitchFamily="34" charset="0"/>
                      <a:sym typeface="Arial Bold Italic" panose="020B0704020202090204" pitchFamily="34" charset="0"/>
                    </a:rPr>
                    <a:t>data acquisition</a:t>
                  </a:r>
                </a:p>
              </p:txBody>
            </p:sp>
          </p:grpSp>
        </p:grpSp>
        <p:sp>
          <p:nvSpPr>
            <p:cNvPr id="7" name="TextBox 6"/>
            <p:cNvSpPr txBox="1"/>
            <p:nvPr/>
          </p:nvSpPr>
          <p:spPr>
            <a:xfrm>
              <a:off x="6777813" y="3669268"/>
              <a:ext cx="1317530" cy="738664"/>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US" sz="1400" dirty="0" smtClean="0"/>
                <a:t>The Visualization Pipeline</a:t>
              </a:r>
              <a:endParaRPr lang="en-US" sz="1400" dirty="0"/>
            </a:p>
          </p:txBody>
        </p:sp>
      </p:grpSp>
    </p:spTree>
    <p:extLst>
      <p:ext uri="{BB962C8B-B14F-4D97-AF65-F5344CB8AC3E}">
        <p14:creationId xmlns:p14="http://schemas.microsoft.com/office/powerpoint/2010/main" val="954294961"/>
      </p:ext>
    </p:extLst>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2" descr="luber_gray_hidd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8760" y="274320"/>
            <a:ext cx="7629525" cy="552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Rectangle 3"/>
          <p:cNvSpPr>
            <a:spLocks noGrp="1" noChangeArrowheads="1"/>
          </p:cNvSpPr>
          <p:nvPr>
            <p:ph type="title"/>
          </p:nvPr>
        </p:nvSpPr>
        <p:spPr/>
        <p:txBody>
          <a:bodyPr>
            <a:normAutofit/>
          </a:bodyPr>
          <a:lstStyle/>
          <a:p>
            <a:endParaRPr lang="en-US" dirty="0" smtClean="0"/>
          </a:p>
        </p:txBody>
      </p:sp>
      <p:sp>
        <p:nvSpPr>
          <p:cNvPr id="16390" name="Rectangle 4"/>
          <p:cNvSpPr>
            <a:spLocks noGrp="1" noChangeArrowheads="1"/>
          </p:cNvSpPr>
          <p:nvPr>
            <p:ph idx="1"/>
          </p:nvPr>
        </p:nvSpPr>
        <p:spPr/>
        <p:txBody>
          <a:bodyPr/>
          <a:lstStyle/>
          <a:p>
            <a:r>
              <a:rPr lang="en-US" dirty="0"/>
              <a:t>Shaded </a:t>
            </a:r>
            <a:r>
              <a:rPr lang="en-US" dirty="0" smtClean="0"/>
              <a:t>surface</a:t>
            </a:r>
            <a:endParaRPr lang="en-US" dirty="0"/>
          </a:p>
          <a:p>
            <a:pPr marL="742950" lvl="1" indent="-285750"/>
            <a:r>
              <a:rPr lang="en-US" dirty="0" smtClean="0"/>
              <a:t>Requires specification of lighting/shading model</a:t>
            </a:r>
          </a:p>
        </p:txBody>
      </p:sp>
    </p:spTree>
    <p:extLst>
      <p:ext uri="{BB962C8B-B14F-4D97-AF65-F5344CB8AC3E}">
        <p14:creationId xmlns:p14="http://schemas.microsoft.com/office/powerpoint/2010/main" val="408817596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2" descr="luber_gray_contou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4934" y="547688"/>
            <a:ext cx="6743989" cy="488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3"/>
          <p:cNvSpPr>
            <a:spLocks noGrp="1" noChangeArrowheads="1"/>
          </p:cNvSpPr>
          <p:nvPr>
            <p:ph type="title"/>
          </p:nvPr>
        </p:nvSpPr>
        <p:spPr/>
        <p:txBody>
          <a:bodyPr>
            <a:normAutofit/>
          </a:bodyPr>
          <a:lstStyle/>
          <a:p>
            <a:pPr defTabSz="914400"/>
            <a:r>
              <a:rPr lang="en-US" dirty="0" err="1" smtClean="0"/>
              <a:t>Isolines</a:t>
            </a:r>
            <a:r>
              <a:rPr lang="en-US" dirty="0" smtClean="0"/>
              <a:t> in 2D Scalar Fields</a:t>
            </a:r>
          </a:p>
        </p:txBody>
      </p:sp>
      <p:sp>
        <p:nvSpPr>
          <p:cNvPr id="17414" name="Rectangle 4"/>
          <p:cNvSpPr>
            <a:spLocks noGrp="1" noChangeArrowheads="1"/>
          </p:cNvSpPr>
          <p:nvPr>
            <p:ph idx="1"/>
          </p:nvPr>
        </p:nvSpPr>
        <p:spPr/>
        <p:txBody>
          <a:bodyPr>
            <a:normAutofit fontScale="92500" lnSpcReduction="10000"/>
          </a:bodyPr>
          <a:lstStyle/>
          <a:p>
            <a:pPr marL="0" indent="0">
              <a:buNone/>
            </a:pPr>
            <a:r>
              <a:rPr lang="en-US" sz="2600" b="1" dirty="0" err="1"/>
              <a:t>Isolines</a:t>
            </a:r>
            <a:r>
              <a:rPr lang="en-US" sz="2600" dirty="0"/>
              <a:t> in 2D Scalar Fields</a:t>
            </a:r>
            <a:endParaRPr lang="en-US" sz="2600" dirty="0" smtClean="0"/>
          </a:p>
          <a:p>
            <a:endParaRPr lang="en-US" dirty="0"/>
          </a:p>
          <a:p>
            <a:r>
              <a:rPr lang="en-US" dirty="0" smtClean="0"/>
              <a:t>Given a scalar function</a:t>
            </a:r>
            <a:br>
              <a:rPr lang="en-US" dirty="0" smtClean="0"/>
            </a:br>
            <a:r>
              <a:rPr lang="en-US" dirty="0" smtClean="0"/>
              <a:t/>
            </a:r>
            <a:br>
              <a:rPr lang="en-US" dirty="0" smtClean="0"/>
            </a:br>
            <a:r>
              <a:rPr lang="en-US" dirty="0" smtClean="0"/>
              <a:t>and a scalar value </a:t>
            </a:r>
          </a:p>
          <a:p>
            <a:r>
              <a:rPr lang="en-US" dirty="0" err="1" smtClean="0"/>
              <a:t>Isoline</a:t>
            </a:r>
            <a:r>
              <a:rPr lang="en-US" dirty="0" smtClean="0"/>
              <a:t> consists of points</a:t>
            </a:r>
          </a:p>
          <a:p>
            <a:pPr marL="0" indent="0">
              <a:buNone/>
            </a:pPr>
            <a:endParaRPr lang="en-US" dirty="0" smtClean="0"/>
          </a:p>
          <a:p>
            <a:r>
              <a:rPr lang="en-US" dirty="0" smtClean="0"/>
              <a:t>If </a:t>
            </a:r>
            <a:r>
              <a:rPr lang="en-US" i="1" dirty="0" smtClean="0"/>
              <a:t>f()</a:t>
            </a:r>
            <a:r>
              <a:rPr lang="en-US" dirty="0" smtClean="0"/>
              <a:t>  is differentiable and </a:t>
            </a:r>
            <a:r>
              <a:rPr lang="en-US" dirty="0" smtClean="0">
                <a:sym typeface="Symbol" pitchFamily="18" charset="2"/>
              </a:rPr>
              <a:t></a:t>
            </a:r>
            <a:r>
              <a:rPr lang="en-US" i="1" dirty="0" smtClean="0"/>
              <a:t>f</a:t>
            </a:r>
            <a:r>
              <a:rPr lang="en-US" dirty="0" smtClean="0"/>
              <a:t> </a:t>
            </a:r>
            <a:r>
              <a:rPr lang="en-US" dirty="0" smtClean="0">
                <a:sym typeface="Symbol" pitchFamily="18" charset="2"/>
              </a:rPr>
              <a:t> </a:t>
            </a:r>
            <a:r>
              <a:rPr lang="en-US" b="1" dirty="0" smtClean="0"/>
              <a:t>0</a:t>
            </a:r>
            <a:r>
              <a:rPr lang="en-US" dirty="0" smtClean="0"/>
              <a:t>, </a:t>
            </a:r>
            <a:br>
              <a:rPr lang="en-US" dirty="0" smtClean="0"/>
            </a:br>
            <a:r>
              <a:rPr lang="en-US" dirty="0" smtClean="0"/>
              <a:t>then </a:t>
            </a:r>
            <a:r>
              <a:rPr lang="en-US" dirty="0" err="1" smtClean="0"/>
              <a:t>isolines</a:t>
            </a:r>
            <a:r>
              <a:rPr lang="en-US" dirty="0" smtClean="0"/>
              <a:t> are curves</a:t>
            </a:r>
          </a:p>
          <a:p>
            <a:r>
              <a:rPr lang="en-US" dirty="0" smtClean="0"/>
              <a:t>Alternative name: </a:t>
            </a:r>
            <a:r>
              <a:rPr lang="en-US" i="1" dirty="0" smtClean="0"/>
              <a:t>contour lines</a:t>
            </a:r>
          </a:p>
          <a:p>
            <a:pPr marL="342900" lvl="1" indent="-342900">
              <a:spcBef>
                <a:spcPct val="75000"/>
              </a:spcBef>
              <a:buClr>
                <a:schemeClr val="tx1"/>
              </a:buClr>
              <a:buSzPct val="60000"/>
            </a:pPr>
            <a:r>
              <a:rPr lang="en-US" sz="2400" dirty="0" smtClean="0"/>
              <a:t>Special </a:t>
            </a:r>
            <a:r>
              <a:rPr lang="en-US" sz="2400" dirty="0"/>
              <a:t>kind of data </a:t>
            </a:r>
            <a:r>
              <a:rPr lang="en-US" sz="2400" dirty="0" smtClean="0"/>
              <a:t>condensation</a:t>
            </a:r>
          </a:p>
          <a:p>
            <a:pPr marL="342900" lvl="1" indent="-342900">
              <a:spcBef>
                <a:spcPct val="75000"/>
              </a:spcBef>
              <a:buClr>
                <a:schemeClr val="tx1"/>
              </a:buClr>
              <a:buSzPct val="60000"/>
            </a:pPr>
            <a:r>
              <a:rPr lang="en-US" sz="2400" dirty="0"/>
              <a:t>Points on </a:t>
            </a:r>
            <a:r>
              <a:rPr lang="en-US" sz="2400" dirty="0" err="1"/>
              <a:t>isolines</a:t>
            </a:r>
            <a:r>
              <a:rPr lang="en-US" sz="2400" dirty="0"/>
              <a:t> often have similar </a:t>
            </a:r>
            <a:r>
              <a:rPr lang="en-US" sz="2400" dirty="0" smtClean="0"/>
              <a:t>semantics</a:t>
            </a:r>
            <a:endParaRPr lang="en-US" dirty="0" smtClean="0"/>
          </a:p>
        </p:txBody>
      </p:sp>
      <p:pic>
        <p:nvPicPr>
          <p:cNvPr id="10" name="Picture 9"/>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627041" y="1733838"/>
            <a:ext cx="1378744" cy="288131"/>
          </a:xfrm>
          <a:prstGeom prst="rect">
            <a:avLst/>
          </a:prstGeom>
        </p:spPr>
      </p:pic>
      <p:pic>
        <p:nvPicPr>
          <p:cNvPr id="11" name="Picture 10"/>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105872" y="2334094"/>
            <a:ext cx="735806" cy="230981"/>
          </a:xfrm>
          <a:prstGeom prst="rect">
            <a:avLst/>
          </a:prstGeom>
        </p:spPr>
      </p:pic>
      <p:pic>
        <p:nvPicPr>
          <p:cNvPr id="12" name="Picture 11"/>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209800" y="3406923"/>
            <a:ext cx="2681288" cy="319088"/>
          </a:xfrm>
          <a:prstGeom prst="rect">
            <a:avLst/>
          </a:prstGeom>
        </p:spPr>
      </p:pic>
      <p:sp>
        <p:nvSpPr>
          <p:cNvPr id="8" name="TextBox 7"/>
          <p:cNvSpPr txBox="1"/>
          <p:nvPr/>
        </p:nvSpPr>
        <p:spPr>
          <a:xfrm>
            <a:off x="7223625" y="547688"/>
            <a:ext cx="1646605" cy="369332"/>
          </a:xfrm>
          <a:prstGeom prst="rect">
            <a:avLst/>
          </a:prstGeom>
          <a:noFill/>
          <a:ln w="38100">
            <a:solidFill>
              <a:srgbClr val="00B050"/>
            </a:solidFill>
          </a:ln>
          <a:effectLst>
            <a:outerShdw blurRad="63500" sx="102000" sy="102000" algn="ctr" rotWithShape="0">
              <a:prstClr val="black">
                <a:alpha val="40000"/>
              </a:prstClr>
            </a:outerShdw>
          </a:effectLst>
        </p:spPr>
        <p:txBody>
          <a:bodyPr wrap="none" rtlCol="0">
            <a:spAutoFit/>
          </a:bodyPr>
          <a:lstStyle/>
          <a:p>
            <a:r>
              <a:rPr lang="en-US" sz="1800" dirty="0" smtClean="0">
                <a:solidFill>
                  <a:srgbClr val="00B050"/>
                </a:solidFill>
              </a:rPr>
              <a:t>very important</a:t>
            </a:r>
            <a:endParaRPr lang="en-US" sz="1800" dirty="0">
              <a:solidFill>
                <a:srgbClr val="00B050"/>
              </a:solidFill>
            </a:endParaRPr>
          </a:p>
        </p:txBody>
      </p:sp>
    </p:spTree>
    <p:extLst>
      <p:ext uri="{BB962C8B-B14F-4D97-AF65-F5344CB8AC3E}">
        <p14:creationId xmlns:p14="http://schemas.microsoft.com/office/powerpoint/2010/main" val="406648483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4301" y="892969"/>
            <a:ext cx="6760889" cy="507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extLst>
      <p:ext uri="{BB962C8B-B14F-4D97-AF65-F5344CB8AC3E}">
        <p14:creationId xmlns:p14="http://schemas.microsoft.com/office/powerpoint/2010/main" val="20762811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81000"/>
            <a:ext cx="8534400" cy="5848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extLst>
      <p:ext uri="{BB962C8B-B14F-4D97-AF65-F5344CB8AC3E}">
        <p14:creationId xmlns:p14="http://schemas.microsoft.com/office/powerpoint/2010/main" val="1618960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381000"/>
            <a:ext cx="6853833" cy="5997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extLst>
      <p:ext uri="{BB962C8B-B14F-4D97-AF65-F5344CB8AC3E}">
        <p14:creationId xmlns:p14="http://schemas.microsoft.com/office/powerpoint/2010/main" val="34927944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87" name="Rectangle 15"/>
          <p:cNvSpPr>
            <a:spLocks noGrp="1" noChangeArrowheads="1"/>
          </p:cNvSpPr>
          <p:nvPr>
            <p:ph type="title"/>
          </p:nvPr>
        </p:nvSpPr>
        <p:spPr/>
        <p:txBody>
          <a:bodyPr/>
          <a:lstStyle/>
          <a:p>
            <a:r>
              <a:rPr lang="de-DE" smtClean="0"/>
              <a:t>Mapping: Visual Representations</a:t>
            </a:r>
            <a:endParaRPr lang="de-DE"/>
          </a:p>
        </p:txBody>
      </p:sp>
      <p:sp>
        <p:nvSpPr>
          <p:cNvPr id="361486" name="Rectangle 14"/>
          <p:cNvSpPr>
            <a:spLocks noGrp="1" noChangeArrowheads="1"/>
          </p:cNvSpPr>
          <p:nvPr>
            <p:ph idx="1"/>
          </p:nvPr>
        </p:nvSpPr>
        <p:spPr/>
        <p:txBody>
          <a:bodyPr/>
          <a:lstStyle/>
          <a:p>
            <a:r>
              <a:rPr lang="en-US" dirty="0" smtClean="0"/>
              <a:t>Generation of </a:t>
            </a:r>
            <a:r>
              <a:rPr lang="en-US" dirty="0" err="1" smtClean="0"/>
              <a:t>isolines</a:t>
            </a:r>
            <a:r>
              <a:rPr lang="en-US" dirty="0" smtClean="0"/>
              <a:t> (contouring)</a:t>
            </a:r>
            <a:endParaRPr lang="de-DE" dirty="0" smtClean="0"/>
          </a:p>
          <a:p>
            <a:r>
              <a:rPr lang="en-US" dirty="0" smtClean="0"/>
              <a:t>These methods can be classified in the following way:</a:t>
            </a:r>
            <a:endParaRPr lang="de-DE" dirty="0" smtClean="0"/>
          </a:p>
          <a:p>
            <a:pPr lvl="1"/>
            <a:r>
              <a:rPr lang="en-US" b="1" dirty="0" err="1" smtClean="0"/>
              <a:t>Isolines</a:t>
            </a:r>
            <a:r>
              <a:rPr lang="en-US" b="1" dirty="0" smtClean="0"/>
              <a:t> on a regular grid</a:t>
            </a:r>
            <a:endParaRPr lang="de-DE" b="1" dirty="0" smtClean="0"/>
          </a:p>
          <a:p>
            <a:pPr lvl="2"/>
            <a:r>
              <a:rPr lang="en-US" dirty="0" smtClean="0"/>
              <a:t>Pixel by pixel contouring</a:t>
            </a:r>
            <a:endParaRPr lang="de-DE" dirty="0" smtClean="0"/>
          </a:p>
          <a:p>
            <a:pPr lvl="2"/>
            <a:r>
              <a:rPr lang="en-US" dirty="0" smtClean="0"/>
              <a:t>Contouring procedure</a:t>
            </a:r>
            <a:endParaRPr lang="de-DE" dirty="0" smtClean="0"/>
          </a:p>
          <a:p>
            <a:pPr lvl="1"/>
            <a:r>
              <a:rPr lang="en-US" b="1" dirty="0" smtClean="0"/>
              <a:t>Grid free contouring</a:t>
            </a:r>
            <a:endParaRPr lang="de-DE" b="1" dirty="0"/>
          </a:p>
        </p:txBody>
      </p:sp>
    </p:spTree>
    <p:extLst>
      <p:ext uri="{BB962C8B-B14F-4D97-AF65-F5344CB8AC3E}">
        <p14:creationId xmlns:p14="http://schemas.microsoft.com/office/powerpoint/2010/main" val="225583128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512" name="Rectangle 16"/>
          <p:cNvSpPr>
            <a:spLocks noGrp="1" noChangeArrowheads="1"/>
          </p:cNvSpPr>
          <p:nvPr>
            <p:ph type="title"/>
          </p:nvPr>
        </p:nvSpPr>
        <p:spPr/>
        <p:txBody>
          <a:bodyPr/>
          <a:lstStyle/>
          <a:p>
            <a:r>
              <a:rPr lang="de-DE" smtClean="0"/>
              <a:t>Mapping: Visual Representations</a:t>
            </a:r>
            <a:endParaRPr lang="de-DE"/>
          </a:p>
        </p:txBody>
      </p:sp>
      <p:sp>
        <p:nvSpPr>
          <p:cNvPr id="362513" name="Rectangle 17"/>
          <p:cNvSpPr>
            <a:spLocks noGrp="1" noChangeArrowheads="1"/>
          </p:cNvSpPr>
          <p:nvPr>
            <p:ph idx="1"/>
          </p:nvPr>
        </p:nvSpPr>
        <p:spPr/>
        <p:txBody>
          <a:bodyPr/>
          <a:lstStyle/>
          <a:p>
            <a:pPr>
              <a:lnSpc>
                <a:spcPct val="90000"/>
              </a:lnSpc>
            </a:pPr>
            <a:r>
              <a:rPr lang="en-US" b="1" dirty="0" smtClean="0"/>
              <a:t>Pixel by pixel contouring</a:t>
            </a:r>
            <a:endParaRPr lang="de-DE" dirty="0" smtClean="0"/>
          </a:p>
          <a:p>
            <a:pPr>
              <a:lnSpc>
                <a:spcPct val="90000"/>
              </a:lnSpc>
            </a:pPr>
            <a:r>
              <a:rPr lang="en-US" dirty="0" smtClean="0"/>
              <a:t>For each pixel, f(x, y) is computed.  </a:t>
            </a:r>
          </a:p>
          <a:p>
            <a:pPr lvl="1">
              <a:lnSpc>
                <a:spcPct val="90000"/>
              </a:lnSpc>
            </a:pPr>
            <a:r>
              <a:rPr lang="en-US" dirty="0" smtClean="0"/>
              <a:t>If f(x, y) is within a tolerance of the </a:t>
            </a:r>
            <a:r>
              <a:rPr lang="en-US" dirty="0" err="1" smtClean="0"/>
              <a:t>isovalue</a:t>
            </a:r>
            <a:r>
              <a:rPr lang="en-US" dirty="0" smtClean="0"/>
              <a:t>, the pixel is part of the </a:t>
            </a:r>
            <a:r>
              <a:rPr lang="en-US" dirty="0" err="1" smtClean="0"/>
              <a:t>isoline</a:t>
            </a:r>
            <a:r>
              <a:rPr lang="en-US" dirty="0" smtClean="0"/>
              <a:t>.</a:t>
            </a:r>
            <a:endParaRPr lang="de-DE" dirty="0" smtClean="0"/>
          </a:p>
          <a:p>
            <a:pPr marL="0" indent="0">
              <a:lnSpc>
                <a:spcPct val="90000"/>
              </a:lnSpc>
              <a:buNone/>
            </a:pPr>
            <a:endParaRPr lang="de-DE" dirty="0" smtClean="0"/>
          </a:p>
          <a:p>
            <a:pPr>
              <a:lnSpc>
                <a:spcPct val="90000"/>
              </a:lnSpc>
            </a:pPr>
            <a:r>
              <a:rPr lang="en-US" b="1" dirty="0" smtClean="0"/>
              <a:t>good:</a:t>
            </a:r>
            <a:r>
              <a:rPr lang="en-US" dirty="0" smtClean="0"/>
              <a:t>	</a:t>
            </a:r>
            <a:endParaRPr lang="de-DE" dirty="0" smtClean="0"/>
          </a:p>
          <a:p>
            <a:pPr lvl="1">
              <a:lnSpc>
                <a:spcPct val="90000"/>
              </a:lnSpc>
            </a:pPr>
            <a:r>
              <a:rPr lang="en-US" dirty="0" smtClean="0"/>
              <a:t>good image quality due to pixel-wise evaluation of function f. </a:t>
            </a:r>
            <a:endParaRPr lang="de-DE" dirty="0" smtClean="0"/>
          </a:p>
          <a:p>
            <a:pPr lvl="1">
              <a:lnSpc>
                <a:spcPct val="90000"/>
              </a:lnSpc>
            </a:pPr>
            <a:r>
              <a:rPr lang="en-US" dirty="0" smtClean="0"/>
              <a:t>different colors for different </a:t>
            </a:r>
            <a:r>
              <a:rPr lang="en-US" dirty="0" err="1" smtClean="0"/>
              <a:t>isovalues</a:t>
            </a:r>
            <a:r>
              <a:rPr lang="en-US" dirty="0" smtClean="0"/>
              <a:t> can easily be coded. </a:t>
            </a:r>
            <a:endParaRPr lang="de-DE" dirty="0" smtClean="0"/>
          </a:p>
          <a:p>
            <a:pPr>
              <a:lnSpc>
                <a:spcPct val="90000"/>
              </a:lnSpc>
            </a:pPr>
            <a:r>
              <a:rPr lang="en-US" dirty="0" smtClean="0"/>
              <a:t> </a:t>
            </a:r>
            <a:r>
              <a:rPr lang="en-US" b="1" dirty="0" smtClean="0"/>
              <a:t>bad:</a:t>
            </a:r>
            <a:endParaRPr lang="de-DE" b="1" dirty="0" smtClean="0"/>
          </a:p>
          <a:p>
            <a:pPr lvl="1">
              <a:lnSpc>
                <a:spcPct val="90000"/>
              </a:lnSpc>
            </a:pPr>
            <a:r>
              <a:rPr lang="en-US" dirty="0" smtClean="0"/>
              <a:t>computationally intensive</a:t>
            </a:r>
          </a:p>
          <a:p>
            <a:pPr lvl="1">
              <a:lnSpc>
                <a:spcPct val="90000"/>
              </a:lnSpc>
            </a:pPr>
            <a:r>
              <a:rPr lang="en-US" dirty="0"/>
              <a:t>m</a:t>
            </a:r>
            <a:r>
              <a:rPr lang="en-US" dirty="0" smtClean="0"/>
              <a:t>issing of </a:t>
            </a:r>
            <a:r>
              <a:rPr lang="en-US" dirty="0" err="1" smtClean="0"/>
              <a:t>isoline</a:t>
            </a:r>
            <a:endParaRPr lang="de-DE" dirty="0" smtClean="0"/>
          </a:p>
          <a:p>
            <a:pPr lvl="1">
              <a:lnSpc>
                <a:spcPct val="90000"/>
              </a:lnSpc>
            </a:pPr>
            <a:r>
              <a:rPr lang="en-US" dirty="0" smtClean="0"/>
              <a:t>selection of </a:t>
            </a:r>
            <a:r>
              <a:rPr lang="en-US" dirty="0" err="1" smtClean="0"/>
              <a:t>isovalues</a:t>
            </a:r>
            <a:r>
              <a:rPr lang="en-US" dirty="0" smtClean="0"/>
              <a:t> influences quality of representation</a:t>
            </a:r>
            <a:endParaRPr lang="de-DE" dirty="0"/>
          </a:p>
        </p:txBody>
      </p:sp>
    </p:spTree>
    <p:extLst>
      <p:ext uri="{BB962C8B-B14F-4D97-AF65-F5344CB8AC3E}">
        <p14:creationId xmlns:p14="http://schemas.microsoft.com/office/powerpoint/2010/main" val="219498152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35" name="Rectangle 15"/>
          <p:cNvSpPr>
            <a:spLocks noGrp="1" noChangeArrowheads="1"/>
          </p:cNvSpPr>
          <p:nvPr>
            <p:ph type="title"/>
          </p:nvPr>
        </p:nvSpPr>
        <p:spPr/>
        <p:txBody>
          <a:bodyPr/>
          <a:lstStyle/>
          <a:p>
            <a:r>
              <a:rPr lang="de-DE"/>
              <a:t>Mapping: Visual Representations</a:t>
            </a:r>
          </a:p>
        </p:txBody>
      </p:sp>
      <p:sp>
        <p:nvSpPr>
          <p:cNvPr id="363536" name="Rectangle 16"/>
          <p:cNvSpPr>
            <a:spLocks noGrp="1" noChangeArrowheads="1"/>
          </p:cNvSpPr>
          <p:nvPr>
            <p:ph idx="1"/>
          </p:nvPr>
        </p:nvSpPr>
        <p:spPr/>
        <p:txBody>
          <a:bodyPr/>
          <a:lstStyle/>
          <a:p>
            <a:pPr marL="341313" indent="-341313"/>
            <a:r>
              <a:rPr lang="en-US" b="1" dirty="0"/>
              <a:t>2D contouring procedure</a:t>
            </a:r>
            <a:endParaRPr lang="de-DE" b="1" dirty="0"/>
          </a:p>
          <a:p>
            <a:pPr marL="798513" lvl="1"/>
            <a:r>
              <a:rPr lang="en-US" dirty="0"/>
              <a:t>data grid is coarser than pixel grid </a:t>
            </a:r>
            <a:endParaRPr lang="de-DE" dirty="0"/>
          </a:p>
          <a:p>
            <a:pPr marL="798513" lvl="1"/>
            <a:r>
              <a:rPr lang="en-US" dirty="0"/>
              <a:t>creating line segments by connecting intersection points of </a:t>
            </a:r>
            <a:r>
              <a:rPr lang="en-US" dirty="0" err="1"/>
              <a:t>isolines</a:t>
            </a:r>
            <a:r>
              <a:rPr lang="en-US" dirty="0"/>
              <a:t> and grid boundaries. </a:t>
            </a:r>
            <a:endParaRPr lang="de-DE" dirty="0"/>
          </a:p>
          <a:p>
            <a:pPr marL="798513" lvl="1"/>
            <a:r>
              <a:rPr lang="en-US" dirty="0"/>
              <a:t>versions</a:t>
            </a:r>
            <a:endParaRPr lang="de-DE" dirty="0"/>
          </a:p>
          <a:p>
            <a:pPr marL="1255713" lvl="2" indent="-247650"/>
            <a:r>
              <a:rPr lang="en-US" dirty="0"/>
              <a:t>grid sequence contouring</a:t>
            </a:r>
            <a:endParaRPr lang="de-DE" dirty="0"/>
          </a:p>
          <a:p>
            <a:pPr marL="1255713" lvl="2" indent="-247650"/>
            <a:r>
              <a:rPr lang="en-US" dirty="0"/>
              <a:t>curve sequence contouring</a:t>
            </a:r>
            <a:endParaRPr lang="de-DE" dirty="0"/>
          </a:p>
          <a:p>
            <a:pPr marL="341313" indent="-341313"/>
            <a:endParaRPr lang="de-DE" dirty="0"/>
          </a:p>
          <a:p>
            <a:pPr marL="341313" indent="-341313"/>
            <a:r>
              <a:rPr lang="en-US" dirty="0"/>
              <a:t>Basic</a:t>
            </a:r>
            <a:r>
              <a:rPr lang="en-US" b="1" dirty="0"/>
              <a:t> Marching Squares </a:t>
            </a:r>
            <a:r>
              <a:rPr lang="en-US" dirty="0"/>
              <a:t>algorithm</a:t>
            </a:r>
            <a:r>
              <a:rPr lang="en-US" b="1" dirty="0"/>
              <a:t>:</a:t>
            </a:r>
            <a:endParaRPr lang="de-DE" b="1" dirty="0"/>
          </a:p>
          <a:p>
            <a:pPr marL="798513" lvl="1">
              <a:buFont typeface="Wingdings" pitchFamily="2" charset="2"/>
              <a:buAutoNum type="arabicPeriod"/>
            </a:pPr>
            <a:r>
              <a:rPr lang="en-US" dirty="0"/>
              <a:t>Input: data array and </a:t>
            </a:r>
            <a:r>
              <a:rPr lang="en-US" dirty="0" err="1"/>
              <a:t>isovalue</a:t>
            </a:r>
            <a:r>
              <a:rPr lang="en-US" dirty="0"/>
              <a:t> </a:t>
            </a:r>
            <a:endParaRPr lang="de-DE" dirty="0"/>
          </a:p>
          <a:p>
            <a:pPr marL="798513" lvl="1">
              <a:buFont typeface="Wingdings" pitchFamily="2" charset="2"/>
              <a:buAutoNum type="arabicPeriod"/>
            </a:pPr>
            <a:r>
              <a:rPr lang="en-US" dirty="0"/>
              <a:t>Find all grid cells which are intersected by the </a:t>
            </a:r>
            <a:r>
              <a:rPr lang="en-US" dirty="0" err="1"/>
              <a:t>isoline</a:t>
            </a:r>
            <a:r>
              <a:rPr lang="en-US" dirty="0"/>
              <a:t> </a:t>
            </a:r>
            <a:endParaRPr lang="de-DE" dirty="0"/>
          </a:p>
          <a:p>
            <a:pPr marL="798513" lvl="1">
              <a:buFont typeface="Wingdings" pitchFamily="2" charset="2"/>
              <a:buAutoNum type="arabicPeriod"/>
            </a:pPr>
            <a:r>
              <a:rPr lang="en-US" dirty="0"/>
              <a:t>Find intersection points of grid boundaries and </a:t>
            </a:r>
            <a:r>
              <a:rPr lang="en-US" dirty="0" err="1"/>
              <a:t>isoline</a:t>
            </a:r>
            <a:r>
              <a:rPr lang="en-US" dirty="0"/>
              <a:t> by interpolation</a:t>
            </a:r>
            <a:endParaRPr lang="de-DE" dirty="0"/>
          </a:p>
          <a:p>
            <a:pPr marL="798513" lvl="1">
              <a:buFont typeface="Wingdings" pitchFamily="2" charset="2"/>
              <a:buAutoNum type="arabicPeriod"/>
            </a:pPr>
            <a:r>
              <a:rPr lang="en-US" dirty="0"/>
              <a:t>Draw </a:t>
            </a:r>
            <a:r>
              <a:rPr lang="en-US" dirty="0" err="1"/>
              <a:t>isoline</a:t>
            </a:r>
            <a:r>
              <a:rPr lang="en-GB" dirty="0"/>
              <a:t> </a:t>
            </a:r>
            <a:endParaRPr lang="de-DE" dirty="0"/>
          </a:p>
        </p:txBody>
      </p:sp>
      <p:sp>
        <p:nvSpPr>
          <p:cNvPr id="4" name="TextBox 3"/>
          <p:cNvSpPr txBox="1"/>
          <p:nvPr/>
        </p:nvSpPr>
        <p:spPr>
          <a:xfrm>
            <a:off x="7086600" y="3962400"/>
            <a:ext cx="1646605" cy="369332"/>
          </a:xfrm>
          <a:prstGeom prst="rect">
            <a:avLst/>
          </a:prstGeom>
          <a:noFill/>
          <a:ln w="38100">
            <a:solidFill>
              <a:srgbClr val="00B050"/>
            </a:solidFill>
          </a:ln>
          <a:effectLst>
            <a:outerShdw blurRad="63500" sx="102000" sy="102000" algn="ctr" rotWithShape="0">
              <a:prstClr val="black">
                <a:alpha val="40000"/>
              </a:prstClr>
            </a:outerShdw>
          </a:effectLst>
        </p:spPr>
        <p:txBody>
          <a:bodyPr wrap="none" rtlCol="0">
            <a:spAutoFit/>
          </a:bodyPr>
          <a:lstStyle/>
          <a:p>
            <a:r>
              <a:rPr lang="en-US" sz="1800" dirty="0" smtClean="0">
                <a:solidFill>
                  <a:srgbClr val="00B050"/>
                </a:solidFill>
              </a:rPr>
              <a:t>very important</a:t>
            </a:r>
            <a:endParaRPr lang="en-US" sz="1800" dirty="0">
              <a:solidFill>
                <a:srgbClr val="00B050"/>
              </a:solidFill>
            </a:endParaRPr>
          </a:p>
        </p:txBody>
      </p:sp>
    </p:spTree>
    <p:extLst>
      <p:ext uri="{BB962C8B-B14F-4D97-AF65-F5344CB8AC3E}">
        <p14:creationId xmlns:p14="http://schemas.microsoft.com/office/powerpoint/2010/main" val="158796830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104449" name="Rectangle 1"/>
          <p:cNvSpPr>
            <a:spLocks noGrp="1" noChangeArrowheads="1"/>
          </p:cNvSpPr>
          <p:nvPr>
            <p:ph idx="1"/>
          </p:nvPr>
        </p:nvSpPr>
        <p:spPr>
          <a:xfrm>
            <a:off x="250825" y="549275"/>
            <a:ext cx="5387975" cy="5759450"/>
          </a:xfrm>
        </p:spPr>
        <p:txBody>
          <a:bodyPr/>
          <a:lstStyle/>
          <a:p>
            <a:r>
              <a:rPr lang="en-US" dirty="0" smtClean="0"/>
              <a:t>Which cells have an </a:t>
            </a:r>
            <a:r>
              <a:rPr lang="en-US" b="1" dirty="0" smtClean="0"/>
              <a:t>intersection</a:t>
            </a:r>
            <a:r>
              <a:rPr lang="en-US" dirty="0" smtClean="0"/>
              <a:t> with the </a:t>
            </a:r>
            <a:r>
              <a:rPr lang="en-US" dirty="0" err="1" smtClean="0"/>
              <a:t>isoline</a:t>
            </a:r>
            <a:r>
              <a:rPr lang="en-US" dirty="0" smtClean="0"/>
              <a:t>? (</a:t>
            </a:r>
            <a:r>
              <a:rPr lang="en-US" i="1" dirty="0" smtClean="0">
                <a:latin typeface="Times New Roman" panose="02020603050405020304" pitchFamily="18" charset="0"/>
                <a:cs typeface="Times New Roman" panose="02020603050405020304" pitchFamily="18" charset="0"/>
              </a:rPr>
              <a:t>c</a:t>
            </a:r>
            <a:r>
              <a:rPr lang="en-US" dirty="0" smtClean="0"/>
              <a:t> </a:t>
            </a:r>
            <a:r>
              <a:rPr lang="en-US" dirty="0"/>
              <a:t>is the </a:t>
            </a:r>
            <a:r>
              <a:rPr lang="en-US" dirty="0" err="1" smtClean="0"/>
              <a:t>isovalue</a:t>
            </a:r>
            <a:r>
              <a:rPr lang="en-US" dirty="0" smtClean="0"/>
              <a:t>)</a:t>
            </a:r>
            <a:br>
              <a:rPr lang="en-US" dirty="0" smtClean="0"/>
            </a:br>
            <a:endParaRPr lang="en-US" dirty="0" smtClean="0"/>
          </a:p>
          <a:p>
            <a:pPr lvl="1"/>
            <a:r>
              <a:rPr lang="en-US" dirty="0">
                <a:solidFill>
                  <a:srgbClr val="000000"/>
                </a:solidFill>
              </a:rPr>
              <a:t>Initially, mark all vertices with + or -, depending on the conditions</a:t>
            </a:r>
            <a:r>
              <a:rPr lang="en-US" dirty="0" smtClean="0">
                <a:solidFill>
                  <a:srgbClr val="000000"/>
                </a:solidFill>
              </a:rPr>
              <a:t>:</a:t>
            </a:r>
            <a:br>
              <a:rPr lang="en-US" dirty="0" smtClean="0">
                <a:solidFill>
                  <a:srgbClr val="000000"/>
                </a:solidFill>
              </a:rPr>
            </a:br>
            <a:r>
              <a:rPr lang="en-US" dirty="0" smtClean="0"/>
              <a:t/>
            </a:r>
            <a:br>
              <a:rPr lang="en-US" dirty="0" smtClean="0"/>
            </a:br>
            <a:r>
              <a:rPr lang="en-US" dirty="0" smtClean="0"/>
              <a:t>           </a:t>
            </a:r>
          </a:p>
          <a:p>
            <a:pPr lvl="1"/>
            <a:r>
              <a:rPr lang="en-US" dirty="0" smtClean="0"/>
              <a:t>For bi-linear interpolation inside a cell, an </a:t>
            </a:r>
            <a:r>
              <a:rPr lang="en-US" dirty="0" err="1" smtClean="0"/>
              <a:t>isoline</a:t>
            </a:r>
            <a:r>
              <a:rPr lang="en-US" dirty="0" smtClean="0"/>
              <a:t> passes only through cells with different signs at the four vertices, because:</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a:p>
            <a:pPr lvl="1"/>
            <a:r>
              <a:rPr lang="en-US" dirty="0" smtClean="0"/>
              <a:t>Furthermore, the </a:t>
            </a:r>
            <a:r>
              <a:rPr lang="en-US" dirty="0" err="1" smtClean="0"/>
              <a:t>isoline</a:t>
            </a:r>
            <a:r>
              <a:rPr lang="en-US" dirty="0" smtClean="0"/>
              <a:t> can only intersect grid edges with different signs</a:t>
            </a:r>
          </a:p>
        </p:txBody>
      </p:sp>
      <p:grpSp>
        <p:nvGrpSpPr>
          <p:cNvPr id="11" name="Group 10"/>
          <p:cNvGrpSpPr/>
          <p:nvPr/>
        </p:nvGrpSpPr>
        <p:grpSpPr>
          <a:xfrm>
            <a:off x="6290194" y="3257827"/>
            <a:ext cx="2128848" cy="1058780"/>
            <a:chOff x="3400456" y="4446967"/>
            <a:chExt cx="2128848" cy="1058780"/>
          </a:xfrm>
        </p:grpSpPr>
        <p:cxnSp>
          <p:nvCxnSpPr>
            <p:cNvPr id="9" name="Straight Connector 8"/>
            <p:cNvCxnSpPr/>
            <p:nvPr/>
          </p:nvCxnSpPr>
          <p:spPr bwMode="auto">
            <a:xfrm>
              <a:off x="4147609" y="4975498"/>
              <a:ext cx="457200" cy="0"/>
            </a:xfrm>
            <a:prstGeom prst="line">
              <a:avLst/>
            </a:prstGeom>
            <a:noFill/>
            <a:ln w="76200" cap="flat" cmpd="sng" algn="ctr">
              <a:solidFill>
                <a:srgbClr val="FF0000"/>
              </a:solidFill>
              <a:prstDash val="solid"/>
              <a:round/>
              <a:headEnd type="none" w="med" len="med"/>
              <a:tailEnd type="none" w="med" len="med"/>
            </a:ln>
            <a:effectLst/>
          </p:spPr>
        </p:cxnSp>
        <p:cxnSp>
          <p:nvCxnSpPr>
            <p:cNvPr id="55" name="Straight Connector 54"/>
            <p:cNvCxnSpPr/>
            <p:nvPr/>
          </p:nvCxnSpPr>
          <p:spPr bwMode="auto">
            <a:xfrm>
              <a:off x="4901440" y="4975136"/>
              <a:ext cx="457200" cy="0"/>
            </a:xfrm>
            <a:prstGeom prst="line">
              <a:avLst/>
            </a:prstGeom>
            <a:noFill/>
            <a:ln w="76200" cap="flat" cmpd="sng" algn="ctr">
              <a:solidFill>
                <a:srgbClr val="FF0000"/>
              </a:solidFill>
              <a:prstDash val="solid"/>
              <a:round/>
              <a:headEnd type="none" w="med" len="med"/>
              <a:tailEnd type="none" w="med" len="med"/>
            </a:ln>
            <a:effectLst/>
          </p:spPr>
        </p:cxnSp>
        <p:cxnSp>
          <p:nvCxnSpPr>
            <p:cNvPr id="56" name="Straight Connector 55"/>
            <p:cNvCxnSpPr/>
            <p:nvPr/>
          </p:nvCxnSpPr>
          <p:spPr bwMode="auto">
            <a:xfrm>
              <a:off x="3400456" y="5505747"/>
              <a:ext cx="457200" cy="0"/>
            </a:xfrm>
            <a:prstGeom prst="line">
              <a:avLst/>
            </a:prstGeom>
            <a:noFill/>
            <a:ln w="76200" cap="flat" cmpd="sng" algn="ctr">
              <a:solidFill>
                <a:srgbClr val="FF0000"/>
              </a:solidFill>
              <a:prstDash val="solid"/>
              <a:round/>
              <a:headEnd type="none" w="med" len="med"/>
              <a:tailEnd type="none" w="med" len="med"/>
            </a:ln>
            <a:effectLst/>
          </p:spPr>
        </p:cxnSp>
        <p:cxnSp>
          <p:nvCxnSpPr>
            <p:cNvPr id="57" name="Straight Connector 56"/>
            <p:cNvCxnSpPr/>
            <p:nvPr/>
          </p:nvCxnSpPr>
          <p:spPr bwMode="auto">
            <a:xfrm rot="5400000">
              <a:off x="4511300" y="4675567"/>
              <a:ext cx="457200" cy="0"/>
            </a:xfrm>
            <a:prstGeom prst="line">
              <a:avLst/>
            </a:prstGeom>
            <a:noFill/>
            <a:ln w="76200" cap="flat" cmpd="sng" algn="ctr">
              <a:solidFill>
                <a:srgbClr val="FF0000"/>
              </a:solidFill>
              <a:prstDash val="solid"/>
              <a:round/>
              <a:headEnd type="none" w="med" len="med"/>
              <a:tailEnd type="none" w="med" len="med"/>
            </a:ln>
            <a:effectLst/>
          </p:spPr>
        </p:cxnSp>
        <p:cxnSp>
          <p:nvCxnSpPr>
            <p:cNvPr id="59" name="Straight Connector 58"/>
            <p:cNvCxnSpPr/>
            <p:nvPr/>
          </p:nvCxnSpPr>
          <p:spPr bwMode="auto">
            <a:xfrm>
              <a:off x="3991232" y="5069585"/>
              <a:ext cx="0" cy="340615"/>
            </a:xfrm>
            <a:prstGeom prst="line">
              <a:avLst/>
            </a:prstGeom>
            <a:noFill/>
            <a:ln w="76200" cap="flat" cmpd="sng" algn="ctr">
              <a:solidFill>
                <a:srgbClr val="FF0000"/>
              </a:solidFill>
              <a:prstDash val="solid"/>
              <a:round/>
              <a:headEnd type="none" w="med" len="med"/>
              <a:tailEnd type="none" w="med" len="med"/>
            </a:ln>
            <a:effectLst/>
          </p:spPr>
        </p:cxnSp>
        <p:cxnSp>
          <p:nvCxnSpPr>
            <p:cNvPr id="61" name="Straight Connector 60"/>
            <p:cNvCxnSpPr/>
            <p:nvPr/>
          </p:nvCxnSpPr>
          <p:spPr bwMode="auto">
            <a:xfrm>
              <a:off x="5529304" y="5069585"/>
              <a:ext cx="0" cy="340615"/>
            </a:xfrm>
            <a:prstGeom prst="line">
              <a:avLst/>
            </a:prstGeom>
            <a:noFill/>
            <a:ln w="76200" cap="flat" cmpd="sng" algn="ctr">
              <a:solidFill>
                <a:srgbClr val="FF0000"/>
              </a:solidFill>
              <a:prstDash val="solid"/>
              <a:round/>
              <a:headEnd type="none" w="med" len="med"/>
              <a:tailEnd type="none" w="med" len="med"/>
            </a:ln>
            <a:effectLst/>
          </p:spPr>
        </p:cxnSp>
      </p:grpSp>
      <p:grpSp>
        <p:nvGrpSpPr>
          <p:cNvPr id="7" name="Group 6"/>
          <p:cNvGrpSpPr/>
          <p:nvPr/>
        </p:nvGrpSpPr>
        <p:grpSpPr>
          <a:xfrm>
            <a:off x="6205299" y="2668353"/>
            <a:ext cx="2116507" cy="1039966"/>
            <a:chOff x="3315561" y="3857493"/>
            <a:chExt cx="2116507" cy="1039966"/>
          </a:xfrm>
        </p:grpSpPr>
        <p:sp>
          <p:nvSpPr>
            <p:cNvPr id="50" name="Rectangle 49"/>
            <p:cNvSpPr/>
            <p:nvPr/>
          </p:nvSpPr>
          <p:spPr bwMode="auto">
            <a:xfrm>
              <a:off x="3315561" y="4453676"/>
              <a:ext cx="606364" cy="443783"/>
            </a:xfrm>
            <a:prstGeom prst="rect">
              <a:avLst/>
            </a:prstGeom>
            <a:solidFill>
              <a:schemeClr val="bg1">
                <a:lumMod val="85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 name="Rectangle 5"/>
            <p:cNvSpPr/>
            <p:nvPr/>
          </p:nvSpPr>
          <p:spPr bwMode="auto">
            <a:xfrm>
              <a:off x="3325874" y="3857493"/>
              <a:ext cx="606364" cy="443783"/>
            </a:xfrm>
            <a:prstGeom prst="rect">
              <a:avLst/>
            </a:prstGeom>
            <a:solidFill>
              <a:schemeClr val="bg1">
                <a:lumMod val="85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8" name="Rectangle 47"/>
            <p:cNvSpPr/>
            <p:nvPr/>
          </p:nvSpPr>
          <p:spPr bwMode="auto">
            <a:xfrm>
              <a:off x="4073027" y="3860221"/>
              <a:ext cx="606364" cy="443783"/>
            </a:xfrm>
            <a:prstGeom prst="rect">
              <a:avLst/>
            </a:prstGeom>
            <a:solidFill>
              <a:schemeClr val="bg1">
                <a:lumMod val="85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9" name="Rectangle 48"/>
            <p:cNvSpPr/>
            <p:nvPr/>
          </p:nvSpPr>
          <p:spPr bwMode="auto">
            <a:xfrm>
              <a:off x="4825704" y="3857493"/>
              <a:ext cx="606364" cy="443783"/>
            </a:xfrm>
            <a:prstGeom prst="rect">
              <a:avLst/>
            </a:prstGeom>
            <a:solidFill>
              <a:schemeClr val="bg1">
                <a:lumMod val="85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sp>
        <p:nvSpPr>
          <p:cNvPr id="104450" name="Line 2"/>
          <p:cNvSpPr>
            <a:spLocks noChangeShapeType="1"/>
          </p:cNvSpPr>
          <p:nvPr/>
        </p:nvSpPr>
        <p:spPr bwMode="auto">
          <a:xfrm>
            <a:off x="5694057" y="2613492"/>
            <a:ext cx="3168848"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04451" name="Line 3"/>
          <p:cNvSpPr>
            <a:spLocks noChangeShapeType="1"/>
          </p:cNvSpPr>
          <p:nvPr/>
        </p:nvSpPr>
        <p:spPr bwMode="auto">
          <a:xfrm>
            <a:off x="5694057" y="3171130"/>
            <a:ext cx="3168848"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04452" name="Line 4"/>
          <p:cNvSpPr>
            <a:spLocks noChangeShapeType="1"/>
          </p:cNvSpPr>
          <p:nvPr/>
        </p:nvSpPr>
        <p:spPr bwMode="auto">
          <a:xfrm>
            <a:off x="5694057" y="3786359"/>
            <a:ext cx="3168848"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04453" name="Line 5"/>
          <p:cNvSpPr>
            <a:spLocks noChangeShapeType="1"/>
          </p:cNvSpPr>
          <p:nvPr/>
        </p:nvSpPr>
        <p:spPr bwMode="auto">
          <a:xfrm>
            <a:off x="5694057" y="4315905"/>
            <a:ext cx="3168848"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04454" name="Line 6"/>
          <p:cNvSpPr>
            <a:spLocks noChangeShapeType="1"/>
          </p:cNvSpPr>
          <p:nvPr/>
        </p:nvSpPr>
        <p:spPr bwMode="auto">
          <a:xfrm>
            <a:off x="8419042" y="2318519"/>
            <a:ext cx="0" cy="229235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04455" name="Line 7"/>
          <p:cNvSpPr>
            <a:spLocks noChangeShapeType="1"/>
          </p:cNvSpPr>
          <p:nvPr/>
        </p:nvSpPr>
        <p:spPr bwMode="auto">
          <a:xfrm>
            <a:off x="7629639" y="2318519"/>
            <a:ext cx="0" cy="229235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04456" name="Line 8"/>
          <p:cNvSpPr>
            <a:spLocks noChangeShapeType="1"/>
          </p:cNvSpPr>
          <p:nvPr/>
        </p:nvSpPr>
        <p:spPr bwMode="auto">
          <a:xfrm>
            <a:off x="6880970" y="2318519"/>
            <a:ext cx="0" cy="229235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04457" name="Line 9"/>
          <p:cNvSpPr>
            <a:spLocks noChangeShapeType="1"/>
          </p:cNvSpPr>
          <p:nvPr/>
        </p:nvSpPr>
        <p:spPr bwMode="auto">
          <a:xfrm>
            <a:off x="6132302" y="2318519"/>
            <a:ext cx="0" cy="229235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04458" name="Oval 10"/>
          <p:cNvSpPr>
            <a:spLocks/>
          </p:cNvSpPr>
          <p:nvPr/>
        </p:nvSpPr>
        <p:spPr bwMode="auto">
          <a:xfrm>
            <a:off x="6074712" y="2554497"/>
            <a:ext cx="116584" cy="116584"/>
          </a:xfrm>
          <a:prstGeom prst="ellipse">
            <a:avLst/>
          </a:prstGeom>
          <a:blipFill dpi="0" rotWithShape="0">
            <a:blip r:embed="rId7"/>
            <a:srcRect/>
            <a:tile tx="0" ty="0" sx="100000" sy="100000" flip="none" algn="tl"/>
          </a:blipFill>
          <a:ln>
            <a:noFill/>
          </a:ln>
          <a:extLst>
            <a:ext uri="{91240B29-F687-4F45-9708-019B960494DF}">
              <a14:hiddenLine xmlns:a14="http://schemas.microsoft.com/office/drawing/2010/main" w="25400" cap="flat">
                <a:solidFill>
                  <a:srgbClr val="000000"/>
                </a:solidFill>
                <a:miter lim="800000"/>
                <a:headEnd type="none" w="med" len="med"/>
                <a:tailEnd type="none" w="med" len="med"/>
              </a14:hiddenLine>
            </a:ext>
          </a:extLst>
        </p:spPr>
        <p:txBody>
          <a:bodyPr lIns="0" tIns="0" rIns="0" bIns="0"/>
          <a:lstStyle/>
          <a:p>
            <a:endParaRPr lang="en-US"/>
          </a:p>
        </p:txBody>
      </p:sp>
      <p:sp>
        <p:nvSpPr>
          <p:cNvPr id="104459" name="Oval 11"/>
          <p:cNvSpPr>
            <a:spLocks/>
          </p:cNvSpPr>
          <p:nvPr/>
        </p:nvSpPr>
        <p:spPr bwMode="auto">
          <a:xfrm>
            <a:off x="6821976" y="2554497"/>
            <a:ext cx="116584" cy="116584"/>
          </a:xfrm>
          <a:prstGeom prst="ellipse">
            <a:avLst/>
          </a:prstGeom>
          <a:blipFill dpi="0" rotWithShape="0">
            <a:blip r:embed="rId7"/>
            <a:srcRect/>
            <a:tile tx="0" ty="0" sx="100000" sy="100000" flip="none" algn="tl"/>
          </a:blipFill>
          <a:ln>
            <a:noFill/>
          </a:ln>
          <a:extLst>
            <a:ext uri="{91240B29-F687-4F45-9708-019B960494DF}">
              <a14:hiddenLine xmlns:a14="http://schemas.microsoft.com/office/drawing/2010/main" w="25400" cap="flat">
                <a:solidFill>
                  <a:srgbClr val="000000"/>
                </a:solidFill>
                <a:miter lim="800000"/>
                <a:headEnd type="none" w="med" len="med"/>
                <a:tailEnd type="none" w="med" len="med"/>
              </a14:hiddenLine>
            </a:ext>
          </a:extLst>
        </p:spPr>
        <p:txBody>
          <a:bodyPr lIns="0" tIns="0" rIns="0" bIns="0"/>
          <a:lstStyle/>
          <a:p>
            <a:endParaRPr lang="en-US"/>
          </a:p>
        </p:txBody>
      </p:sp>
      <p:sp>
        <p:nvSpPr>
          <p:cNvPr id="104460" name="Oval 12"/>
          <p:cNvSpPr>
            <a:spLocks/>
          </p:cNvSpPr>
          <p:nvPr/>
        </p:nvSpPr>
        <p:spPr bwMode="auto">
          <a:xfrm>
            <a:off x="7570644" y="2554497"/>
            <a:ext cx="117989" cy="116584"/>
          </a:xfrm>
          <a:prstGeom prst="ellipse">
            <a:avLst/>
          </a:prstGeom>
          <a:blipFill dpi="0" rotWithShape="0">
            <a:blip r:embed="rId7"/>
            <a:srcRect/>
            <a:tile tx="0" ty="0" sx="100000" sy="100000" flip="none" algn="tl"/>
          </a:blipFill>
          <a:ln>
            <a:noFill/>
          </a:ln>
          <a:extLst>
            <a:ext uri="{91240B29-F687-4F45-9708-019B960494DF}">
              <a14:hiddenLine xmlns:a14="http://schemas.microsoft.com/office/drawing/2010/main" w="25400" cap="flat">
                <a:solidFill>
                  <a:srgbClr val="000000"/>
                </a:solidFill>
                <a:miter lim="800000"/>
                <a:headEnd type="none" w="med" len="med"/>
                <a:tailEnd type="none" w="med" len="med"/>
              </a14:hiddenLine>
            </a:ext>
          </a:extLst>
        </p:spPr>
        <p:txBody>
          <a:bodyPr lIns="0" tIns="0" rIns="0" bIns="0"/>
          <a:lstStyle/>
          <a:p>
            <a:endParaRPr lang="en-US"/>
          </a:p>
        </p:txBody>
      </p:sp>
      <p:sp>
        <p:nvSpPr>
          <p:cNvPr id="104461" name="Oval 13"/>
          <p:cNvSpPr>
            <a:spLocks/>
          </p:cNvSpPr>
          <p:nvPr/>
        </p:nvSpPr>
        <p:spPr bwMode="auto">
          <a:xfrm>
            <a:off x="8360047" y="2554497"/>
            <a:ext cx="117989" cy="116584"/>
          </a:xfrm>
          <a:prstGeom prst="ellipse">
            <a:avLst/>
          </a:prstGeom>
          <a:blipFill dpi="0" rotWithShape="0">
            <a:blip r:embed="rId7"/>
            <a:srcRect/>
            <a:tile tx="0" ty="0" sx="100000" sy="100000" flip="none" algn="tl"/>
          </a:blipFill>
          <a:ln>
            <a:noFill/>
          </a:ln>
          <a:extLst>
            <a:ext uri="{91240B29-F687-4F45-9708-019B960494DF}">
              <a14:hiddenLine xmlns:a14="http://schemas.microsoft.com/office/drawing/2010/main" w="25400" cap="flat">
                <a:solidFill>
                  <a:srgbClr val="000000"/>
                </a:solidFill>
                <a:miter lim="800000"/>
                <a:headEnd type="none" w="med" len="med"/>
                <a:tailEnd type="none" w="med" len="med"/>
              </a14:hiddenLine>
            </a:ext>
          </a:extLst>
        </p:spPr>
        <p:txBody>
          <a:bodyPr lIns="0" tIns="0" rIns="0" bIns="0"/>
          <a:lstStyle/>
          <a:p>
            <a:endParaRPr lang="en-US"/>
          </a:p>
        </p:txBody>
      </p:sp>
      <p:sp>
        <p:nvSpPr>
          <p:cNvPr id="104462" name="Oval 14"/>
          <p:cNvSpPr>
            <a:spLocks/>
          </p:cNvSpPr>
          <p:nvPr/>
        </p:nvSpPr>
        <p:spPr bwMode="auto">
          <a:xfrm>
            <a:off x="6074712" y="3112136"/>
            <a:ext cx="116584" cy="117989"/>
          </a:xfrm>
          <a:prstGeom prst="ellipse">
            <a:avLst/>
          </a:prstGeom>
          <a:blipFill dpi="0" rotWithShape="0">
            <a:blip r:embed="rId7"/>
            <a:srcRect/>
            <a:tile tx="0" ty="0" sx="100000" sy="100000" flip="none" algn="tl"/>
          </a:blipFill>
          <a:ln>
            <a:noFill/>
          </a:ln>
          <a:extLst>
            <a:ext uri="{91240B29-F687-4F45-9708-019B960494DF}">
              <a14:hiddenLine xmlns:a14="http://schemas.microsoft.com/office/drawing/2010/main" w="25400" cap="flat">
                <a:solidFill>
                  <a:srgbClr val="000000"/>
                </a:solidFill>
                <a:miter lim="800000"/>
                <a:headEnd type="none" w="med" len="med"/>
                <a:tailEnd type="none" w="med" len="med"/>
              </a14:hiddenLine>
            </a:ext>
          </a:extLst>
        </p:spPr>
        <p:txBody>
          <a:bodyPr lIns="0" tIns="0" rIns="0" bIns="0"/>
          <a:lstStyle/>
          <a:p>
            <a:endParaRPr lang="en-US"/>
          </a:p>
        </p:txBody>
      </p:sp>
      <p:sp>
        <p:nvSpPr>
          <p:cNvPr id="104463" name="Oval 15"/>
          <p:cNvSpPr>
            <a:spLocks/>
          </p:cNvSpPr>
          <p:nvPr/>
        </p:nvSpPr>
        <p:spPr bwMode="auto">
          <a:xfrm>
            <a:off x="6821976" y="3112136"/>
            <a:ext cx="116584" cy="117989"/>
          </a:xfrm>
          <a:prstGeom prst="ellipse">
            <a:avLst/>
          </a:prstGeom>
          <a:blipFill dpi="0" rotWithShape="0">
            <a:blip r:embed="rId7"/>
            <a:srcRect/>
            <a:tile tx="0" ty="0" sx="100000" sy="100000" flip="none" algn="tl"/>
          </a:blipFill>
          <a:ln>
            <a:noFill/>
          </a:ln>
          <a:extLst>
            <a:ext uri="{91240B29-F687-4F45-9708-019B960494DF}">
              <a14:hiddenLine xmlns:a14="http://schemas.microsoft.com/office/drawing/2010/main" w="25400" cap="flat">
                <a:solidFill>
                  <a:srgbClr val="000000"/>
                </a:solidFill>
                <a:miter lim="800000"/>
                <a:headEnd type="none" w="med" len="med"/>
                <a:tailEnd type="none" w="med" len="med"/>
              </a14:hiddenLine>
            </a:ext>
          </a:extLst>
        </p:spPr>
        <p:txBody>
          <a:bodyPr lIns="0" tIns="0" rIns="0" bIns="0"/>
          <a:lstStyle/>
          <a:p>
            <a:endParaRPr lang="en-US"/>
          </a:p>
        </p:txBody>
      </p:sp>
      <p:sp>
        <p:nvSpPr>
          <p:cNvPr id="104464" name="Oval 16"/>
          <p:cNvSpPr>
            <a:spLocks/>
          </p:cNvSpPr>
          <p:nvPr/>
        </p:nvSpPr>
        <p:spPr bwMode="auto">
          <a:xfrm>
            <a:off x="7570644" y="3112136"/>
            <a:ext cx="117989" cy="117989"/>
          </a:xfrm>
          <a:prstGeom prst="ellipse">
            <a:avLst/>
          </a:prstGeom>
          <a:blipFill dpi="0" rotWithShape="0">
            <a:blip r:embed="rId7"/>
            <a:srcRect/>
            <a:tile tx="0" ty="0" sx="100000" sy="100000" flip="none" algn="tl"/>
          </a:blipFill>
          <a:ln>
            <a:noFill/>
          </a:ln>
          <a:extLst>
            <a:ext uri="{91240B29-F687-4F45-9708-019B960494DF}">
              <a14:hiddenLine xmlns:a14="http://schemas.microsoft.com/office/drawing/2010/main" w="25400" cap="flat">
                <a:solidFill>
                  <a:srgbClr val="000000"/>
                </a:solidFill>
                <a:miter lim="800000"/>
                <a:headEnd type="none" w="med" len="med"/>
                <a:tailEnd type="none" w="med" len="med"/>
              </a14:hiddenLine>
            </a:ext>
          </a:extLst>
        </p:spPr>
        <p:txBody>
          <a:bodyPr lIns="0" tIns="0" rIns="0" bIns="0"/>
          <a:lstStyle/>
          <a:p>
            <a:endParaRPr lang="en-US"/>
          </a:p>
        </p:txBody>
      </p:sp>
      <p:sp>
        <p:nvSpPr>
          <p:cNvPr id="104465" name="Oval 17"/>
          <p:cNvSpPr>
            <a:spLocks/>
          </p:cNvSpPr>
          <p:nvPr/>
        </p:nvSpPr>
        <p:spPr bwMode="auto">
          <a:xfrm>
            <a:off x="8360047" y="3112136"/>
            <a:ext cx="117989" cy="117989"/>
          </a:xfrm>
          <a:prstGeom prst="ellipse">
            <a:avLst/>
          </a:prstGeom>
          <a:blipFill dpi="0" rotWithShape="0">
            <a:blip r:embed="rId7"/>
            <a:srcRect/>
            <a:tile tx="0" ty="0" sx="100000" sy="100000" flip="none" algn="tl"/>
          </a:blipFill>
          <a:ln>
            <a:noFill/>
          </a:ln>
          <a:extLst>
            <a:ext uri="{91240B29-F687-4F45-9708-019B960494DF}">
              <a14:hiddenLine xmlns:a14="http://schemas.microsoft.com/office/drawing/2010/main" w="25400" cap="flat">
                <a:solidFill>
                  <a:srgbClr val="000000"/>
                </a:solidFill>
                <a:miter lim="800000"/>
                <a:headEnd type="none" w="med" len="med"/>
                <a:tailEnd type="none" w="med" len="med"/>
              </a14:hiddenLine>
            </a:ext>
          </a:extLst>
        </p:spPr>
        <p:txBody>
          <a:bodyPr lIns="0" tIns="0" rIns="0" bIns="0"/>
          <a:lstStyle/>
          <a:p>
            <a:endParaRPr lang="en-US"/>
          </a:p>
        </p:txBody>
      </p:sp>
      <p:sp>
        <p:nvSpPr>
          <p:cNvPr id="104466" name="Oval 18"/>
          <p:cNvSpPr>
            <a:spLocks/>
          </p:cNvSpPr>
          <p:nvPr/>
        </p:nvSpPr>
        <p:spPr bwMode="auto">
          <a:xfrm>
            <a:off x="6074712" y="3727364"/>
            <a:ext cx="116584" cy="117989"/>
          </a:xfrm>
          <a:prstGeom prst="ellipse">
            <a:avLst/>
          </a:prstGeom>
          <a:blipFill dpi="0" rotWithShape="0">
            <a:blip r:embed="rId7"/>
            <a:srcRect/>
            <a:tile tx="0" ty="0" sx="100000" sy="100000" flip="none" algn="tl"/>
          </a:blipFill>
          <a:ln>
            <a:noFill/>
          </a:ln>
          <a:extLst>
            <a:ext uri="{91240B29-F687-4F45-9708-019B960494DF}">
              <a14:hiddenLine xmlns:a14="http://schemas.microsoft.com/office/drawing/2010/main" w="25400" cap="flat">
                <a:solidFill>
                  <a:srgbClr val="000000"/>
                </a:solidFill>
                <a:miter lim="800000"/>
                <a:headEnd type="none" w="med" len="med"/>
                <a:tailEnd type="none" w="med" len="med"/>
              </a14:hiddenLine>
            </a:ext>
          </a:extLst>
        </p:spPr>
        <p:txBody>
          <a:bodyPr lIns="0" tIns="0" rIns="0" bIns="0"/>
          <a:lstStyle/>
          <a:p>
            <a:endParaRPr lang="en-US"/>
          </a:p>
        </p:txBody>
      </p:sp>
      <p:sp>
        <p:nvSpPr>
          <p:cNvPr id="104467" name="Oval 19"/>
          <p:cNvSpPr>
            <a:spLocks/>
          </p:cNvSpPr>
          <p:nvPr/>
        </p:nvSpPr>
        <p:spPr bwMode="auto">
          <a:xfrm>
            <a:off x="6821976" y="3727364"/>
            <a:ext cx="116584" cy="117989"/>
          </a:xfrm>
          <a:prstGeom prst="ellipse">
            <a:avLst/>
          </a:prstGeom>
          <a:blipFill dpi="0" rotWithShape="0">
            <a:blip r:embed="rId7"/>
            <a:srcRect/>
            <a:tile tx="0" ty="0" sx="100000" sy="100000" flip="none" algn="tl"/>
          </a:blipFill>
          <a:ln>
            <a:noFill/>
          </a:ln>
          <a:extLst>
            <a:ext uri="{91240B29-F687-4F45-9708-019B960494DF}">
              <a14:hiddenLine xmlns:a14="http://schemas.microsoft.com/office/drawing/2010/main" w="25400" cap="flat">
                <a:solidFill>
                  <a:srgbClr val="000000"/>
                </a:solidFill>
                <a:miter lim="800000"/>
                <a:headEnd type="none" w="med" len="med"/>
                <a:tailEnd type="none" w="med" len="med"/>
              </a14:hiddenLine>
            </a:ext>
          </a:extLst>
        </p:spPr>
        <p:txBody>
          <a:bodyPr lIns="0" tIns="0" rIns="0" bIns="0"/>
          <a:lstStyle/>
          <a:p>
            <a:endParaRPr lang="en-US"/>
          </a:p>
        </p:txBody>
      </p:sp>
      <p:sp>
        <p:nvSpPr>
          <p:cNvPr id="104468" name="Oval 20"/>
          <p:cNvSpPr>
            <a:spLocks/>
          </p:cNvSpPr>
          <p:nvPr/>
        </p:nvSpPr>
        <p:spPr bwMode="auto">
          <a:xfrm>
            <a:off x="7570644" y="3727364"/>
            <a:ext cx="117989" cy="117989"/>
          </a:xfrm>
          <a:prstGeom prst="ellipse">
            <a:avLst/>
          </a:prstGeom>
          <a:blipFill dpi="0" rotWithShape="0">
            <a:blip r:embed="rId7"/>
            <a:srcRect/>
            <a:tile tx="0" ty="0" sx="100000" sy="100000" flip="none" algn="tl"/>
          </a:blipFill>
          <a:ln>
            <a:noFill/>
          </a:ln>
          <a:extLst>
            <a:ext uri="{91240B29-F687-4F45-9708-019B960494DF}">
              <a14:hiddenLine xmlns:a14="http://schemas.microsoft.com/office/drawing/2010/main" w="25400" cap="flat">
                <a:solidFill>
                  <a:srgbClr val="000000"/>
                </a:solidFill>
                <a:miter lim="800000"/>
                <a:headEnd type="none" w="med" len="med"/>
                <a:tailEnd type="none" w="med" len="med"/>
              </a14:hiddenLine>
            </a:ext>
          </a:extLst>
        </p:spPr>
        <p:txBody>
          <a:bodyPr lIns="0" tIns="0" rIns="0" bIns="0"/>
          <a:lstStyle/>
          <a:p>
            <a:endParaRPr lang="en-US"/>
          </a:p>
        </p:txBody>
      </p:sp>
      <p:sp>
        <p:nvSpPr>
          <p:cNvPr id="104469" name="Oval 21"/>
          <p:cNvSpPr>
            <a:spLocks/>
          </p:cNvSpPr>
          <p:nvPr/>
        </p:nvSpPr>
        <p:spPr bwMode="auto">
          <a:xfrm>
            <a:off x="8360047" y="3727364"/>
            <a:ext cx="117989" cy="117989"/>
          </a:xfrm>
          <a:prstGeom prst="ellipse">
            <a:avLst/>
          </a:prstGeom>
          <a:blipFill dpi="0" rotWithShape="0">
            <a:blip r:embed="rId7"/>
            <a:srcRect/>
            <a:tile tx="0" ty="0" sx="100000" sy="100000" flip="none" algn="tl"/>
          </a:blipFill>
          <a:ln>
            <a:noFill/>
          </a:ln>
          <a:extLst>
            <a:ext uri="{91240B29-F687-4F45-9708-019B960494DF}">
              <a14:hiddenLine xmlns:a14="http://schemas.microsoft.com/office/drawing/2010/main" w="25400" cap="flat">
                <a:solidFill>
                  <a:srgbClr val="000000"/>
                </a:solidFill>
                <a:miter lim="800000"/>
                <a:headEnd type="none" w="med" len="med"/>
                <a:tailEnd type="none" w="med" len="med"/>
              </a14:hiddenLine>
            </a:ext>
          </a:extLst>
        </p:spPr>
        <p:txBody>
          <a:bodyPr lIns="0" tIns="0" rIns="0" bIns="0"/>
          <a:lstStyle/>
          <a:p>
            <a:endParaRPr lang="en-US"/>
          </a:p>
        </p:txBody>
      </p:sp>
      <p:sp>
        <p:nvSpPr>
          <p:cNvPr id="104470" name="Oval 22"/>
          <p:cNvSpPr>
            <a:spLocks/>
          </p:cNvSpPr>
          <p:nvPr/>
        </p:nvSpPr>
        <p:spPr bwMode="auto">
          <a:xfrm>
            <a:off x="6074712" y="4258315"/>
            <a:ext cx="116584" cy="116584"/>
          </a:xfrm>
          <a:prstGeom prst="ellipse">
            <a:avLst/>
          </a:prstGeom>
          <a:blipFill dpi="0" rotWithShape="0">
            <a:blip r:embed="rId7"/>
            <a:srcRect/>
            <a:tile tx="0" ty="0" sx="100000" sy="100000" flip="none" algn="tl"/>
          </a:blipFill>
          <a:ln>
            <a:noFill/>
          </a:ln>
          <a:extLst>
            <a:ext uri="{91240B29-F687-4F45-9708-019B960494DF}">
              <a14:hiddenLine xmlns:a14="http://schemas.microsoft.com/office/drawing/2010/main" w="25400" cap="flat">
                <a:solidFill>
                  <a:srgbClr val="000000"/>
                </a:solidFill>
                <a:miter lim="800000"/>
                <a:headEnd type="none" w="med" len="med"/>
                <a:tailEnd type="none" w="med" len="med"/>
              </a14:hiddenLine>
            </a:ext>
          </a:extLst>
        </p:spPr>
        <p:txBody>
          <a:bodyPr lIns="0" tIns="0" rIns="0" bIns="0"/>
          <a:lstStyle/>
          <a:p>
            <a:endParaRPr lang="en-US"/>
          </a:p>
        </p:txBody>
      </p:sp>
      <p:sp>
        <p:nvSpPr>
          <p:cNvPr id="104471" name="Oval 23"/>
          <p:cNvSpPr>
            <a:spLocks/>
          </p:cNvSpPr>
          <p:nvPr/>
        </p:nvSpPr>
        <p:spPr bwMode="auto">
          <a:xfrm>
            <a:off x="6821976" y="4258315"/>
            <a:ext cx="116584" cy="116584"/>
          </a:xfrm>
          <a:prstGeom prst="ellipse">
            <a:avLst/>
          </a:prstGeom>
          <a:blipFill dpi="0" rotWithShape="0">
            <a:blip r:embed="rId7"/>
            <a:srcRect/>
            <a:tile tx="0" ty="0" sx="100000" sy="100000" flip="none" algn="tl"/>
          </a:blipFill>
          <a:ln>
            <a:noFill/>
          </a:ln>
          <a:extLst>
            <a:ext uri="{91240B29-F687-4F45-9708-019B960494DF}">
              <a14:hiddenLine xmlns:a14="http://schemas.microsoft.com/office/drawing/2010/main" w="25400" cap="flat">
                <a:solidFill>
                  <a:srgbClr val="000000"/>
                </a:solidFill>
                <a:miter lim="800000"/>
                <a:headEnd type="none" w="med" len="med"/>
                <a:tailEnd type="none" w="med" len="med"/>
              </a14:hiddenLine>
            </a:ext>
          </a:extLst>
        </p:spPr>
        <p:txBody>
          <a:bodyPr lIns="0" tIns="0" rIns="0" bIns="0"/>
          <a:lstStyle/>
          <a:p>
            <a:endParaRPr lang="en-US"/>
          </a:p>
        </p:txBody>
      </p:sp>
      <p:sp>
        <p:nvSpPr>
          <p:cNvPr id="104472" name="Oval 24"/>
          <p:cNvSpPr>
            <a:spLocks/>
          </p:cNvSpPr>
          <p:nvPr/>
        </p:nvSpPr>
        <p:spPr bwMode="auto">
          <a:xfrm>
            <a:off x="7570644" y="4258315"/>
            <a:ext cx="117989" cy="116584"/>
          </a:xfrm>
          <a:prstGeom prst="ellipse">
            <a:avLst/>
          </a:prstGeom>
          <a:blipFill dpi="0" rotWithShape="0">
            <a:blip r:embed="rId7"/>
            <a:srcRect/>
            <a:tile tx="0" ty="0" sx="100000" sy="100000" flip="none" algn="tl"/>
          </a:blipFill>
          <a:ln>
            <a:noFill/>
          </a:ln>
          <a:extLst>
            <a:ext uri="{91240B29-F687-4F45-9708-019B960494DF}">
              <a14:hiddenLine xmlns:a14="http://schemas.microsoft.com/office/drawing/2010/main" w="25400" cap="flat">
                <a:solidFill>
                  <a:srgbClr val="000000"/>
                </a:solidFill>
                <a:miter lim="800000"/>
                <a:headEnd type="none" w="med" len="med"/>
                <a:tailEnd type="none" w="med" len="med"/>
              </a14:hiddenLine>
            </a:ext>
          </a:extLst>
        </p:spPr>
        <p:txBody>
          <a:bodyPr lIns="0" tIns="0" rIns="0" bIns="0"/>
          <a:lstStyle/>
          <a:p>
            <a:endParaRPr lang="en-US"/>
          </a:p>
        </p:txBody>
      </p:sp>
      <p:sp>
        <p:nvSpPr>
          <p:cNvPr id="104473" name="Oval 25"/>
          <p:cNvSpPr>
            <a:spLocks/>
          </p:cNvSpPr>
          <p:nvPr/>
        </p:nvSpPr>
        <p:spPr bwMode="auto">
          <a:xfrm>
            <a:off x="8360047" y="4258315"/>
            <a:ext cx="117989" cy="116584"/>
          </a:xfrm>
          <a:prstGeom prst="ellipse">
            <a:avLst/>
          </a:prstGeom>
          <a:blipFill dpi="0" rotWithShape="0">
            <a:blip r:embed="rId7"/>
            <a:srcRect/>
            <a:tile tx="0" ty="0" sx="100000" sy="100000" flip="none" algn="tl"/>
          </a:blipFill>
          <a:ln>
            <a:noFill/>
          </a:ln>
          <a:extLst>
            <a:ext uri="{91240B29-F687-4F45-9708-019B960494DF}">
              <a14:hiddenLine xmlns:a14="http://schemas.microsoft.com/office/drawing/2010/main" w="25400" cap="flat">
                <a:solidFill>
                  <a:srgbClr val="000000"/>
                </a:solidFill>
                <a:miter lim="800000"/>
                <a:headEnd type="none" w="med" len="med"/>
                <a:tailEnd type="none" w="med" len="med"/>
              </a14:hiddenLine>
            </a:ext>
          </a:extLst>
        </p:spPr>
        <p:txBody>
          <a:bodyPr lIns="0" tIns="0" rIns="0" bIns="0"/>
          <a:lstStyle/>
          <a:p>
            <a:endParaRPr lang="en-US"/>
          </a:p>
        </p:txBody>
      </p:sp>
      <p:sp>
        <p:nvSpPr>
          <p:cNvPr id="104474" name="Rectangle 26"/>
          <p:cNvSpPr>
            <a:spLocks/>
          </p:cNvSpPr>
          <p:nvPr/>
        </p:nvSpPr>
        <p:spPr bwMode="auto">
          <a:xfrm>
            <a:off x="5819069" y="2239860"/>
            <a:ext cx="234573" cy="403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477">
                <a:ea typeface="Gill Sans" charset="0"/>
                <a:cs typeface="Gill Sans" charset="0"/>
              </a:rPr>
              <a:t>+</a:t>
            </a:r>
          </a:p>
        </p:txBody>
      </p:sp>
      <p:sp>
        <p:nvSpPr>
          <p:cNvPr id="104475" name="Rectangle 27"/>
          <p:cNvSpPr>
            <a:spLocks/>
          </p:cNvSpPr>
          <p:nvPr/>
        </p:nvSpPr>
        <p:spPr bwMode="auto">
          <a:xfrm>
            <a:off x="6614090" y="2239860"/>
            <a:ext cx="235978" cy="403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477">
                <a:ea typeface="Gill Sans" charset="0"/>
                <a:cs typeface="Gill Sans" charset="0"/>
              </a:rPr>
              <a:t>+</a:t>
            </a:r>
          </a:p>
        </p:txBody>
      </p:sp>
      <p:sp>
        <p:nvSpPr>
          <p:cNvPr id="104476" name="Rectangle 28"/>
          <p:cNvSpPr>
            <a:spLocks/>
          </p:cNvSpPr>
          <p:nvPr/>
        </p:nvSpPr>
        <p:spPr bwMode="auto">
          <a:xfrm>
            <a:off x="7357140" y="2239860"/>
            <a:ext cx="234573" cy="403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477">
                <a:ea typeface="Gill Sans" charset="0"/>
                <a:cs typeface="Gill Sans" charset="0"/>
              </a:rPr>
              <a:t>+</a:t>
            </a:r>
          </a:p>
        </p:txBody>
      </p:sp>
      <p:sp>
        <p:nvSpPr>
          <p:cNvPr id="104477" name="Rectangle 29"/>
          <p:cNvSpPr>
            <a:spLocks/>
          </p:cNvSpPr>
          <p:nvPr/>
        </p:nvSpPr>
        <p:spPr bwMode="auto">
          <a:xfrm>
            <a:off x="8131092" y="2239860"/>
            <a:ext cx="234573" cy="403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477">
                <a:ea typeface="Gill Sans" charset="0"/>
                <a:cs typeface="Gill Sans" charset="0"/>
              </a:rPr>
              <a:t>+</a:t>
            </a:r>
          </a:p>
        </p:txBody>
      </p:sp>
      <p:sp>
        <p:nvSpPr>
          <p:cNvPr id="104478" name="Rectangle 30"/>
          <p:cNvSpPr>
            <a:spLocks/>
          </p:cNvSpPr>
          <p:nvPr/>
        </p:nvSpPr>
        <p:spPr bwMode="auto">
          <a:xfrm>
            <a:off x="5819069" y="2790475"/>
            <a:ext cx="234573" cy="403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477">
                <a:ea typeface="Gill Sans" charset="0"/>
                <a:cs typeface="Gill Sans" charset="0"/>
              </a:rPr>
              <a:t>+</a:t>
            </a:r>
          </a:p>
        </p:txBody>
      </p:sp>
      <p:sp>
        <p:nvSpPr>
          <p:cNvPr id="104479" name="Rectangle 31"/>
          <p:cNvSpPr>
            <a:spLocks/>
          </p:cNvSpPr>
          <p:nvPr/>
        </p:nvSpPr>
        <p:spPr bwMode="auto">
          <a:xfrm>
            <a:off x="6614090" y="2790475"/>
            <a:ext cx="235978" cy="403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477">
                <a:ea typeface="Gill Sans" charset="0"/>
                <a:cs typeface="Gill Sans" charset="0"/>
              </a:rPr>
              <a:t>+</a:t>
            </a:r>
          </a:p>
        </p:txBody>
      </p:sp>
      <p:sp>
        <p:nvSpPr>
          <p:cNvPr id="104480" name="Rectangle 32"/>
          <p:cNvSpPr>
            <a:spLocks/>
          </p:cNvSpPr>
          <p:nvPr/>
        </p:nvSpPr>
        <p:spPr bwMode="auto">
          <a:xfrm>
            <a:off x="7357140" y="2790475"/>
            <a:ext cx="234573" cy="403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477">
                <a:ea typeface="Gill Sans" charset="0"/>
                <a:cs typeface="Gill Sans" charset="0"/>
              </a:rPr>
              <a:t>+</a:t>
            </a:r>
          </a:p>
        </p:txBody>
      </p:sp>
      <p:sp>
        <p:nvSpPr>
          <p:cNvPr id="104481" name="Rectangle 33"/>
          <p:cNvSpPr>
            <a:spLocks/>
          </p:cNvSpPr>
          <p:nvPr/>
        </p:nvSpPr>
        <p:spPr bwMode="auto">
          <a:xfrm>
            <a:off x="8131092" y="2790475"/>
            <a:ext cx="234573" cy="403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477">
                <a:ea typeface="Gill Sans" charset="0"/>
                <a:cs typeface="Gill Sans" charset="0"/>
              </a:rPr>
              <a:t>+</a:t>
            </a:r>
          </a:p>
        </p:txBody>
      </p:sp>
      <p:sp>
        <p:nvSpPr>
          <p:cNvPr id="104482" name="Rectangle 34"/>
          <p:cNvSpPr>
            <a:spLocks/>
          </p:cNvSpPr>
          <p:nvPr/>
        </p:nvSpPr>
        <p:spPr bwMode="auto">
          <a:xfrm>
            <a:off x="5819069" y="3388848"/>
            <a:ext cx="234573" cy="404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477">
                <a:ea typeface="Gill Sans" charset="0"/>
                <a:cs typeface="Gill Sans" charset="0"/>
              </a:rPr>
              <a:t>+</a:t>
            </a:r>
          </a:p>
        </p:txBody>
      </p:sp>
      <p:sp>
        <p:nvSpPr>
          <p:cNvPr id="104483" name="Rectangle 35"/>
          <p:cNvSpPr>
            <a:spLocks/>
          </p:cNvSpPr>
          <p:nvPr/>
        </p:nvSpPr>
        <p:spPr bwMode="auto">
          <a:xfrm>
            <a:off x="6614090" y="3388848"/>
            <a:ext cx="235978" cy="404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477" dirty="0">
                <a:ea typeface="Gill Sans" charset="0"/>
                <a:cs typeface="Gill Sans" charset="0"/>
              </a:rPr>
              <a:t>+</a:t>
            </a:r>
            <a:endParaRPr lang="en-US" sz="1600" dirty="0">
              <a:ea typeface="Gill Sans" charset="0"/>
              <a:cs typeface="Gill Sans" charset="0"/>
            </a:endParaRPr>
          </a:p>
        </p:txBody>
      </p:sp>
      <p:sp>
        <p:nvSpPr>
          <p:cNvPr id="104484" name="Rectangle 36"/>
          <p:cNvSpPr>
            <a:spLocks/>
          </p:cNvSpPr>
          <p:nvPr/>
        </p:nvSpPr>
        <p:spPr bwMode="auto">
          <a:xfrm>
            <a:off x="8131092" y="3388848"/>
            <a:ext cx="234573" cy="404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477">
                <a:ea typeface="Gill Sans" charset="0"/>
                <a:cs typeface="Gill Sans" charset="0"/>
              </a:rPr>
              <a:t>+</a:t>
            </a:r>
          </a:p>
        </p:txBody>
      </p:sp>
      <p:sp>
        <p:nvSpPr>
          <p:cNvPr id="104485" name="Rectangle 37"/>
          <p:cNvSpPr>
            <a:spLocks/>
          </p:cNvSpPr>
          <p:nvPr/>
        </p:nvSpPr>
        <p:spPr bwMode="auto">
          <a:xfrm>
            <a:off x="5819069" y="3961938"/>
            <a:ext cx="234573" cy="403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477">
                <a:ea typeface="Gill Sans" charset="0"/>
                <a:cs typeface="Gill Sans" charset="0"/>
              </a:rPr>
              <a:t>+</a:t>
            </a:r>
          </a:p>
        </p:txBody>
      </p:sp>
      <p:sp>
        <p:nvSpPr>
          <p:cNvPr id="104486" name="Rectangle 38"/>
          <p:cNvSpPr>
            <a:spLocks/>
          </p:cNvSpPr>
          <p:nvPr/>
        </p:nvSpPr>
        <p:spPr bwMode="auto">
          <a:xfrm>
            <a:off x="7366973" y="3388848"/>
            <a:ext cx="209290" cy="404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477">
                <a:ea typeface="Gill Sans" charset="0"/>
                <a:cs typeface="Gill Sans" charset="0"/>
              </a:rPr>
              <a:t>–</a:t>
            </a:r>
          </a:p>
        </p:txBody>
      </p:sp>
      <p:sp>
        <p:nvSpPr>
          <p:cNvPr id="104487" name="Rectangle 39"/>
          <p:cNvSpPr>
            <a:spLocks/>
          </p:cNvSpPr>
          <p:nvPr/>
        </p:nvSpPr>
        <p:spPr bwMode="auto">
          <a:xfrm>
            <a:off x="8140925" y="3961938"/>
            <a:ext cx="209290" cy="403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477">
                <a:ea typeface="Gill Sans" charset="0"/>
                <a:cs typeface="Gill Sans" charset="0"/>
              </a:rPr>
              <a:t>–</a:t>
            </a:r>
          </a:p>
        </p:txBody>
      </p:sp>
      <p:sp>
        <p:nvSpPr>
          <p:cNvPr id="104488" name="Rectangle 40"/>
          <p:cNvSpPr>
            <a:spLocks/>
          </p:cNvSpPr>
          <p:nvPr/>
        </p:nvSpPr>
        <p:spPr bwMode="auto">
          <a:xfrm>
            <a:off x="7366973" y="3961938"/>
            <a:ext cx="209290" cy="403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477">
                <a:ea typeface="Gill Sans" charset="0"/>
                <a:cs typeface="Gill Sans" charset="0"/>
              </a:rPr>
              <a:t>–</a:t>
            </a:r>
          </a:p>
        </p:txBody>
      </p:sp>
      <p:sp>
        <p:nvSpPr>
          <p:cNvPr id="104489" name="Rectangle 41"/>
          <p:cNvSpPr>
            <a:spLocks/>
          </p:cNvSpPr>
          <p:nvPr/>
        </p:nvSpPr>
        <p:spPr bwMode="auto">
          <a:xfrm>
            <a:off x="6625327" y="3961938"/>
            <a:ext cx="210695" cy="403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477">
                <a:ea typeface="Gill Sans" charset="0"/>
                <a:cs typeface="Gill Sans" charset="0"/>
              </a:rPr>
              <a:t>–</a:t>
            </a:r>
          </a:p>
        </p:txBody>
      </p:sp>
      <p:pic>
        <p:nvPicPr>
          <p:cNvPr id="4" name="Picture 3"/>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676400" y="2509119"/>
            <a:ext cx="692068" cy="236924"/>
          </a:xfrm>
          <a:prstGeom prst="rect">
            <a:avLst/>
          </a:prstGeom>
        </p:spPr>
      </p:pic>
      <p:pic>
        <p:nvPicPr>
          <p:cNvPr id="5" name="Picture 4"/>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352800" y="2509119"/>
            <a:ext cx="692068" cy="236924"/>
          </a:xfrm>
          <a:prstGeom prst="rect">
            <a:avLst/>
          </a:prstGeom>
        </p:spPr>
      </p:pic>
      <p:sp>
        <p:nvSpPr>
          <p:cNvPr id="63" name="Freeform 62"/>
          <p:cNvSpPr/>
          <p:nvPr/>
        </p:nvSpPr>
        <p:spPr bwMode="auto">
          <a:xfrm>
            <a:off x="6423282" y="3398938"/>
            <a:ext cx="2507038" cy="1369377"/>
          </a:xfrm>
          <a:custGeom>
            <a:avLst/>
            <a:gdLst>
              <a:gd name="connsiteX0" fmla="*/ 13220 w 2507038"/>
              <a:gd name="connsiteY0" fmla="*/ 1369377 h 1369377"/>
              <a:gd name="connsiteX1" fmla="*/ 40929 w 2507038"/>
              <a:gd name="connsiteY1" fmla="*/ 1129231 h 1369377"/>
              <a:gd name="connsiteX2" fmla="*/ 354965 w 2507038"/>
              <a:gd name="connsiteY2" fmla="*/ 519631 h 1369377"/>
              <a:gd name="connsiteX3" fmla="*/ 761365 w 2507038"/>
              <a:gd name="connsiteY3" fmla="*/ 464213 h 1369377"/>
              <a:gd name="connsiteX4" fmla="*/ 1038456 w 2507038"/>
              <a:gd name="connsiteY4" fmla="*/ 11631 h 1369377"/>
              <a:gd name="connsiteX5" fmla="*/ 1491038 w 2507038"/>
              <a:gd name="connsiteY5" fmla="*/ 177886 h 1369377"/>
              <a:gd name="connsiteX6" fmla="*/ 1878965 w 2507038"/>
              <a:gd name="connsiteY6" fmla="*/ 648940 h 1369377"/>
              <a:gd name="connsiteX7" fmla="*/ 2507038 w 2507038"/>
              <a:gd name="connsiteY7" fmla="*/ 824431 h 136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7038" h="1369377">
                <a:moveTo>
                  <a:pt x="13220" y="1369377"/>
                </a:moveTo>
                <a:cubicBezTo>
                  <a:pt x="-1405" y="1320116"/>
                  <a:pt x="-16029" y="1270855"/>
                  <a:pt x="40929" y="1129231"/>
                </a:cubicBezTo>
                <a:cubicBezTo>
                  <a:pt x="97887" y="987607"/>
                  <a:pt x="234892" y="630467"/>
                  <a:pt x="354965" y="519631"/>
                </a:cubicBezTo>
                <a:cubicBezTo>
                  <a:pt x="475038" y="408795"/>
                  <a:pt x="647450" y="548880"/>
                  <a:pt x="761365" y="464213"/>
                </a:cubicBezTo>
                <a:cubicBezTo>
                  <a:pt x="875280" y="379546"/>
                  <a:pt x="916844" y="59352"/>
                  <a:pt x="1038456" y="11631"/>
                </a:cubicBezTo>
                <a:cubicBezTo>
                  <a:pt x="1160068" y="-36090"/>
                  <a:pt x="1350953" y="71668"/>
                  <a:pt x="1491038" y="177886"/>
                </a:cubicBezTo>
                <a:cubicBezTo>
                  <a:pt x="1631123" y="284104"/>
                  <a:pt x="1709632" y="541182"/>
                  <a:pt x="1878965" y="648940"/>
                </a:cubicBezTo>
                <a:cubicBezTo>
                  <a:pt x="2048298" y="756698"/>
                  <a:pt x="2277668" y="790564"/>
                  <a:pt x="2507038" y="824431"/>
                </a:cubicBezTo>
              </a:path>
            </a:pathLst>
          </a:cu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cs typeface="Arial" charset="0"/>
            </a:endParaRPr>
          </a:p>
        </p:txBody>
      </p:sp>
      <p:pic>
        <p:nvPicPr>
          <p:cNvPr id="64" name="Picture 23" descr="TP_tmp"/>
          <p:cNvPicPr>
            <a:picLocks noChangeAspect="1" noChangeArrowheads="1"/>
          </p:cNvPicPr>
          <p:nvPr>
            <p:custDataLst>
              <p:tags r:id="rId3"/>
            </p:custDataLst>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95400" y="4414119"/>
            <a:ext cx="3410461" cy="208868"/>
          </a:xfrm>
          <a:prstGeom prst="rect">
            <a:avLst/>
          </a:prstGeom>
          <a:noFill/>
          <a:ln>
            <a:noFill/>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381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1C1C1C"/>
                  </a:outerShdw>
                </a:effectLst>
              </a14:hiddenEffects>
            </a:ext>
          </a:extLst>
        </p:spPr>
      </p:pic>
      <p:pic>
        <p:nvPicPr>
          <p:cNvPr id="65" name="Picture 22" descr="TP_tmp"/>
          <p:cNvPicPr>
            <a:picLocks noChangeAspect="1" noChangeArrowheads="1"/>
          </p:cNvPicPr>
          <p:nvPr>
            <p:custDataLst>
              <p:tags r:id="rId4"/>
            </p:custDataLst>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67343" y="4698936"/>
            <a:ext cx="3466574" cy="208868"/>
          </a:xfrm>
          <a:prstGeom prst="rect">
            <a:avLst/>
          </a:prstGeom>
          <a:noFill/>
          <a:ln>
            <a:noFill/>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381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1C1C1C"/>
                  </a:outerShdw>
                </a:effectLst>
              </a14:hiddenEffects>
            </a:ext>
          </a:extLst>
        </p:spPr>
      </p:pic>
      <p:pic>
        <p:nvPicPr>
          <p:cNvPr id="66" name="Picture 65"/>
          <p:cNvPicPr preferRelativeResize="0">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2257251" y="5143834"/>
            <a:ext cx="1486757" cy="190166"/>
          </a:xfrm>
          <a:prstGeom prst="rect">
            <a:avLst/>
          </a:prstGeom>
        </p:spPr>
      </p:pic>
    </p:spTree>
    <p:extLst>
      <p:ext uri="{BB962C8B-B14F-4D97-AF65-F5344CB8AC3E}">
        <p14:creationId xmlns:p14="http://schemas.microsoft.com/office/powerpoint/2010/main" val="8638443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44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10447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04478"/>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0448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04485"/>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04475"/>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04479"/>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04483"/>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04489"/>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04476"/>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04480"/>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04486"/>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04488"/>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04477"/>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04481"/>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04484"/>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04487"/>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04449">
                                            <p:txEl>
                                              <p:pRg st="2" end="2"/>
                                            </p:txEl>
                                          </p:spTgt>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64"/>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65"/>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66"/>
                                        </p:tgtEl>
                                        <p:attrNameLst>
                                          <p:attrName>style.visibility</p:attrName>
                                        </p:attrNameLst>
                                      </p:cBhvr>
                                      <p:to>
                                        <p:strVal val="visible"/>
                                      </p:to>
                                    </p:set>
                                  </p:childTnLst>
                                </p:cTn>
                              </p:par>
                            </p:childTnLst>
                          </p:cTn>
                        </p:par>
                        <p:par>
                          <p:cTn id="54" fill="hold">
                            <p:stCondLst>
                              <p:cond delay="0"/>
                            </p:stCondLst>
                            <p:childTnLst>
                              <p:par>
                                <p:cTn id="55" presetID="10" presetClass="entr" presetSubtype="0" fill="hold" nodeType="after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500"/>
                                        <p:tgtEl>
                                          <p:spTgt spid="7"/>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104449">
                                            <p:txEl>
                                              <p:pRg st="3" end="3"/>
                                            </p:txEl>
                                          </p:spTgt>
                                        </p:tgtEl>
                                        <p:attrNameLst>
                                          <p:attrName>style.visibility</p:attrName>
                                        </p:attrNameLst>
                                      </p:cBhvr>
                                      <p:to>
                                        <p:strVal val="visible"/>
                                      </p:to>
                                    </p:set>
                                  </p:childTnLst>
                                </p:cTn>
                              </p:par>
                            </p:childTnLst>
                          </p:cTn>
                        </p:par>
                        <p:par>
                          <p:cTn id="62" fill="hold">
                            <p:stCondLst>
                              <p:cond delay="0"/>
                            </p:stCondLst>
                            <p:childTnLst>
                              <p:par>
                                <p:cTn id="63" presetID="10" presetClass="entr" presetSubtype="0" fill="hold" nodeType="after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fade">
                                      <p:cBhvr>
                                        <p:cTn id="65" dur="500"/>
                                        <p:tgtEl>
                                          <p:spTgt spid="11"/>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1" nodeType="clickEffect">
                                  <p:stCondLst>
                                    <p:cond delay="0"/>
                                  </p:stCondLst>
                                  <p:childTnLst>
                                    <p:set>
                                      <p:cBhvr>
                                        <p:cTn id="69" dur="1" fill="hold">
                                          <p:stCondLst>
                                            <p:cond delay="0"/>
                                          </p:stCondLst>
                                        </p:cTn>
                                        <p:tgtEl>
                                          <p:spTgt spid="63"/>
                                        </p:tgtEl>
                                        <p:attrNameLst>
                                          <p:attrName>style.visibility</p:attrName>
                                        </p:attrNameLst>
                                      </p:cBhvr>
                                      <p:to>
                                        <p:strVal val="visible"/>
                                      </p:to>
                                    </p:set>
                                    <p:animEffect transition="in" filter="wipe(left)">
                                      <p:cBhvr>
                                        <p:cTn id="70" dur="5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74" grpId="0"/>
      <p:bldP spid="104475" grpId="0"/>
      <p:bldP spid="104476" grpId="0"/>
      <p:bldP spid="104477" grpId="0"/>
      <p:bldP spid="104478" grpId="0"/>
      <p:bldP spid="104479" grpId="0"/>
      <p:bldP spid="104480" grpId="0"/>
      <p:bldP spid="104481" grpId="0"/>
      <p:bldP spid="104482" grpId="0"/>
      <p:bldP spid="104483" grpId="0"/>
      <p:bldP spid="104484" grpId="0"/>
      <p:bldP spid="104485" grpId="0"/>
      <p:bldP spid="104486" grpId="0"/>
      <p:bldP spid="104487" grpId="0"/>
      <p:bldP spid="104488" grpId="0"/>
      <p:bldP spid="104489" grpId="0"/>
      <p:bldP spid="63" grpId="1"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81" name="Rectangle 13"/>
          <p:cNvSpPr>
            <a:spLocks noChangeArrowheads="1"/>
          </p:cNvSpPr>
          <p:nvPr/>
        </p:nvSpPr>
        <p:spPr bwMode="auto">
          <a:xfrm>
            <a:off x="3657600" y="2895600"/>
            <a:ext cx="1371600" cy="1295400"/>
          </a:xfrm>
          <a:prstGeom prst="rect">
            <a:avLst/>
          </a:prstGeom>
          <a:noFill/>
          <a:ln w="50800">
            <a:solidFill>
              <a:schemeClr val="bg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5582" name="Text Box 14"/>
          <p:cNvSpPr txBox="1">
            <a:spLocks noChangeArrowheads="1"/>
          </p:cNvSpPr>
          <p:nvPr/>
        </p:nvSpPr>
        <p:spPr bwMode="auto">
          <a:xfrm>
            <a:off x="3352800" y="4114800"/>
            <a:ext cx="551754" cy="46166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2400" dirty="0" smtClean="0">
                <a:solidFill>
                  <a:schemeClr val="bg2"/>
                </a:solidFill>
                <a:effectLst>
                  <a:outerShdw blurRad="38100" dist="38100" dir="2700000" algn="tl">
                    <a:srgbClr val="C0C0C0"/>
                  </a:outerShdw>
                </a:effectLst>
              </a:rPr>
              <a:t>+/-</a:t>
            </a:r>
            <a:endParaRPr lang="en-GB" sz="2400" dirty="0">
              <a:solidFill>
                <a:schemeClr val="bg2"/>
              </a:solidFill>
              <a:effectLst>
                <a:outerShdw blurRad="38100" dist="38100" dir="2700000" algn="tl">
                  <a:srgbClr val="C0C0C0"/>
                </a:outerShdw>
              </a:effectLst>
            </a:endParaRPr>
          </a:p>
        </p:txBody>
      </p:sp>
      <p:sp>
        <p:nvSpPr>
          <p:cNvPr id="365584" name="Text Box 16"/>
          <p:cNvSpPr txBox="1">
            <a:spLocks noChangeArrowheads="1"/>
          </p:cNvSpPr>
          <p:nvPr/>
        </p:nvSpPr>
        <p:spPr bwMode="auto">
          <a:xfrm>
            <a:off x="4953000" y="4114800"/>
            <a:ext cx="551754" cy="46166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2400" dirty="0" smtClean="0">
                <a:solidFill>
                  <a:schemeClr val="bg2"/>
                </a:solidFill>
                <a:effectLst>
                  <a:outerShdw blurRad="38100" dist="38100" dir="2700000" algn="tl">
                    <a:srgbClr val="C0C0C0"/>
                  </a:outerShdw>
                </a:effectLst>
              </a:rPr>
              <a:t>+/-</a:t>
            </a:r>
            <a:endParaRPr lang="en-GB" sz="2400" dirty="0">
              <a:solidFill>
                <a:schemeClr val="bg2"/>
              </a:solidFill>
              <a:effectLst>
                <a:outerShdw blurRad="38100" dist="38100" dir="2700000" algn="tl">
                  <a:srgbClr val="C0C0C0"/>
                </a:outerShdw>
              </a:effectLst>
            </a:endParaRPr>
          </a:p>
        </p:txBody>
      </p:sp>
      <p:sp>
        <p:nvSpPr>
          <p:cNvPr id="365585" name="Text Box 17"/>
          <p:cNvSpPr txBox="1">
            <a:spLocks noChangeArrowheads="1"/>
          </p:cNvSpPr>
          <p:nvPr/>
        </p:nvSpPr>
        <p:spPr bwMode="auto">
          <a:xfrm>
            <a:off x="3352800" y="2514600"/>
            <a:ext cx="551754" cy="46166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2400" dirty="0" smtClean="0">
                <a:solidFill>
                  <a:schemeClr val="bg2"/>
                </a:solidFill>
                <a:effectLst>
                  <a:outerShdw blurRad="38100" dist="38100" dir="2700000" algn="tl">
                    <a:srgbClr val="C0C0C0"/>
                  </a:outerShdw>
                </a:effectLst>
              </a:rPr>
              <a:t>+/-</a:t>
            </a:r>
            <a:endParaRPr lang="en-GB" sz="2400" dirty="0">
              <a:solidFill>
                <a:schemeClr val="bg2"/>
              </a:solidFill>
              <a:effectLst>
                <a:outerShdw blurRad="38100" dist="38100" dir="2700000" algn="tl">
                  <a:srgbClr val="C0C0C0"/>
                </a:outerShdw>
              </a:effectLst>
            </a:endParaRPr>
          </a:p>
        </p:txBody>
      </p:sp>
      <p:sp>
        <p:nvSpPr>
          <p:cNvPr id="365586" name="Text Box 18"/>
          <p:cNvSpPr txBox="1">
            <a:spLocks noChangeArrowheads="1"/>
          </p:cNvSpPr>
          <p:nvPr/>
        </p:nvSpPr>
        <p:spPr bwMode="auto">
          <a:xfrm>
            <a:off x="5029200" y="2590800"/>
            <a:ext cx="551754" cy="46166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2400" dirty="0" smtClean="0">
                <a:solidFill>
                  <a:schemeClr val="bg2"/>
                </a:solidFill>
                <a:effectLst>
                  <a:outerShdw blurRad="38100" dist="38100" dir="2700000" algn="tl">
                    <a:srgbClr val="C0C0C0"/>
                  </a:outerShdw>
                </a:effectLst>
              </a:rPr>
              <a:t>+/-</a:t>
            </a:r>
            <a:endParaRPr lang="en-GB" sz="2400" dirty="0">
              <a:solidFill>
                <a:schemeClr val="bg2"/>
              </a:solidFill>
              <a:effectLst>
                <a:outerShdw blurRad="38100" dist="38100" dir="2700000" algn="tl">
                  <a:srgbClr val="C0C0C0"/>
                </a:outerShdw>
              </a:effectLst>
            </a:endParaRPr>
          </a:p>
        </p:txBody>
      </p:sp>
      <p:sp>
        <p:nvSpPr>
          <p:cNvPr id="365621" name="Rectangle 53"/>
          <p:cNvSpPr>
            <a:spLocks noGrp="1" noChangeArrowheads="1"/>
          </p:cNvSpPr>
          <p:nvPr>
            <p:ph type="title"/>
          </p:nvPr>
        </p:nvSpPr>
        <p:spPr/>
        <p:txBody>
          <a:bodyPr/>
          <a:lstStyle/>
          <a:p>
            <a:r>
              <a:rPr lang="de-DE" smtClean="0"/>
              <a:t>Mapping: Visual Representations</a:t>
            </a:r>
            <a:endParaRPr lang="de-DE"/>
          </a:p>
        </p:txBody>
      </p:sp>
      <p:sp>
        <p:nvSpPr>
          <p:cNvPr id="3" name="Content Placeholder 2"/>
          <p:cNvSpPr>
            <a:spLocks noGrp="1"/>
          </p:cNvSpPr>
          <p:nvPr>
            <p:ph idx="1"/>
          </p:nvPr>
        </p:nvSpPr>
        <p:spPr>
          <a:xfrm>
            <a:off x="250825" y="549275"/>
            <a:ext cx="8642350" cy="1279525"/>
          </a:xfrm>
        </p:spPr>
        <p:txBody>
          <a:bodyPr/>
          <a:lstStyle/>
          <a:p>
            <a:r>
              <a:rPr lang="en-US" dirty="0"/>
              <a:t>Only 4 different cases of sign combinations</a:t>
            </a:r>
          </a:p>
          <a:p>
            <a:pPr lvl="1"/>
            <a:r>
              <a:rPr lang="en-US" dirty="0"/>
              <a:t>Symmetries: rotation, reflection, change </a:t>
            </a:r>
            <a:r>
              <a:rPr lang="en-US" dirty="0">
                <a:sym typeface="Helvetica Neue" charset="0"/>
              </a:rPr>
              <a:t>+ ↔ </a:t>
            </a:r>
            <a:r>
              <a:rPr lang="en-US" dirty="0" smtClean="0">
                <a:sym typeface="Helvetica Neue" charset="0"/>
              </a:rPr>
              <a:t>-</a:t>
            </a:r>
            <a:endParaRPr lang="en-US" dirty="0"/>
          </a:p>
          <a:p>
            <a:endParaRPr lang="en-US" dirty="0"/>
          </a:p>
        </p:txBody>
      </p:sp>
    </p:spTree>
    <p:extLst>
      <p:ext uri="{BB962C8B-B14F-4D97-AF65-F5344CB8AC3E}">
        <p14:creationId xmlns:p14="http://schemas.microsoft.com/office/powerpoint/2010/main" val="21382841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p:cNvSpPr>
          <p:nvPr/>
        </p:nvSpPr>
        <p:spPr bwMode="auto">
          <a:xfrm>
            <a:off x="3277979" y="5737821"/>
            <a:ext cx="2586927" cy="454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2953">
                <a:ea typeface="Gill Sans" charset="0"/>
                <a:cs typeface="Gill Sans" charset="0"/>
              </a:rPr>
              <a:t>Too much data!</a:t>
            </a:r>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l="29021" t="10968" r="26593" b="5301"/>
          <a:stretch>
            <a:fillRect/>
          </a:stretch>
        </p:blipFill>
        <p:spPr bwMode="auto">
          <a:xfrm>
            <a:off x="1928812" y="544711"/>
            <a:ext cx="5283027" cy="517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extLst>
      <p:ext uri="{BB962C8B-B14F-4D97-AF65-F5344CB8AC3E}">
        <p14:creationId xmlns:p14="http://schemas.microsoft.com/office/powerpoint/2010/main" val="581498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err="1" smtClean="0"/>
              <a:t>Isolines</a:t>
            </a:r>
            <a:r>
              <a:rPr lang="en-US" dirty="0" smtClean="0"/>
              <a:t> in a bi-linear grid cell are </a:t>
            </a:r>
            <a:r>
              <a:rPr lang="en-US" b="1" dirty="0" smtClean="0"/>
              <a:t>hyperbolas</a:t>
            </a:r>
          </a:p>
          <a:p>
            <a:pPr lvl="1"/>
            <a:r>
              <a:rPr lang="en-US" dirty="0" smtClean="0"/>
              <a:t>However, the Marching Squares algorithm approximates them as straight lines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1905000"/>
            <a:ext cx="5334000" cy="4267200"/>
          </a:xfrm>
          <a:prstGeom prst="rect">
            <a:avLst/>
          </a:prstGeom>
        </p:spPr>
      </p:pic>
    </p:spTree>
    <p:extLst>
      <p:ext uri="{BB962C8B-B14F-4D97-AF65-F5344CB8AC3E}">
        <p14:creationId xmlns:p14="http://schemas.microsoft.com/office/powerpoint/2010/main" val="215354996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81" name="Rectangle 13"/>
          <p:cNvSpPr>
            <a:spLocks noChangeArrowheads="1"/>
          </p:cNvSpPr>
          <p:nvPr/>
        </p:nvSpPr>
        <p:spPr bwMode="auto">
          <a:xfrm>
            <a:off x="1143000" y="2895600"/>
            <a:ext cx="1371600" cy="1295400"/>
          </a:xfrm>
          <a:prstGeom prst="rect">
            <a:avLst/>
          </a:prstGeom>
          <a:noFill/>
          <a:ln w="50800">
            <a:solidFill>
              <a:schemeClr val="bg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5582" name="Text Box 14"/>
          <p:cNvSpPr txBox="1">
            <a:spLocks noChangeArrowheads="1"/>
          </p:cNvSpPr>
          <p:nvPr/>
        </p:nvSpPr>
        <p:spPr bwMode="auto">
          <a:xfrm>
            <a:off x="838200" y="4114800"/>
            <a:ext cx="3619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2400">
                <a:solidFill>
                  <a:schemeClr val="bg2"/>
                </a:solidFill>
                <a:effectLst>
                  <a:outerShdw blurRad="38100" dist="38100" dir="2700000" algn="tl">
                    <a:srgbClr val="C0C0C0"/>
                  </a:outerShdw>
                </a:effectLst>
              </a:rPr>
              <a:t>+</a:t>
            </a:r>
            <a:endParaRPr lang="en-GB" sz="2400">
              <a:solidFill>
                <a:schemeClr val="bg2"/>
              </a:solidFill>
              <a:effectLst>
                <a:outerShdw blurRad="38100" dist="38100" dir="2700000" algn="tl">
                  <a:srgbClr val="C0C0C0"/>
                </a:outerShdw>
              </a:effectLst>
            </a:endParaRPr>
          </a:p>
        </p:txBody>
      </p:sp>
      <p:sp>
        <p:nvSpPr>
          <p:cNvPr id="365583" name="Freeform 15"/>
          <p:cNvSpPr>
            <a:spLocks/>
          </p:cNvSpPr>
          <p:nvPr/>
        </p:nvSpPr>
        <p:spPr bwMode="auto">
          <a:xfrm>
            <a:off x="1676400" y="2895600"/>
            <a:ext cx="838200" cy="762000"/>
          </a:xfrm>
          <a:custGeom>
            <a:avLst/>
            <a:gdLst>
              <a:gd name="T0" fmla="*/ 0 w 528"/>
              <a:gd name="T1" fmla="*/ 0 h 480"/>
              <a:gd name="T2" fmla="*/ 144 w 528"/>
              <a:gd name="T3" fmla="*/ 336 h 480"/>
              <a:gd name="T4" fmla="*/ 528 w 528"/>
              <a:gd name="T5" fmla="*/ 480 h 480"/>
            </a:gdLst>
            <a:ahLst/>
            <a:cxnLst>
              <a:cxn ang="0">
                <a:pos x="T0" y="T1"/>
              </a:cxn>
              <a:cxn ang="0">
                <a:pos x="T2" y="T3"/>
              </a:cxn>
              <a:cxn ang="0">
                <a:pos x="T4" y="T5"/>
              </a:cxn>
            </a:cxnLst>
            <a:rect l="0" t="0" r="r" b="b"/>
            <a:pathLst>
              <a:path w="528" h="480">
                <a:moveTo>
                  <a:pt x="0" y="0"/>
                </a:moveTo>
                <a:cubicBezTo>
                  <a:pt x="28" y="128"/>
                  <a:pt x="56" y="256"/>
                  <a:pt x="144" y="336"/>
                </a:cubicBezTo>
                <a:cubicBezTo>
                  <a:pt x="232" y="416"/>
                  <a:pt x="380" y="448"/>
                  <a:pt x="528" y="480"/>
                </a:cubicBezTo>
              </a:path>
            </a:pathLst>
          </a:custGeom>
          <a:noFill/>
          <a:ln w="50800" cap="flat" cmpd="sng">
            <a:solidFill>
              <a:schemeClr val="bg2"/>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5584" name="Text Box 16"/>
          <p:cNvSpPr txBox="1">
            <a:spLocks noChangeArrowheads="1"/>
          </p:cNvSpPr>
          <p:nvPr/>
        </p:nvSpPr>
        <p:spPr bwMode="auto">
          <a:xfrm>
            <a:off x="2438400" y="4114800"/>
            <a:ext cx="3619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2400">
                <a:solidFill>
                  <a:schemeClr val="bg2"/>
                </a:solidFill>
                <a:effectLst>
                  <a:outerShdw blurRad="38100" dist="38100" dir="2700000" algn="tl">
                    <a:srgbClr val="C0C0C0"/>
                  </a:outerShdw>
                </a:effectLst>
              </a:rPr>
              <a:t>+</a:t>
            </a:r>
            <a:endParaRPr lang="en-GB" sz="2400">
              <a:solidFill>
                <a:schemeClr val="bg2"/>
              </a:solidFill>
              <a:effectLst>
                <a:outerShdw blurRad="38100" dist="38100" dir="2700000" algn="tl">
                  <a:srgbClr val="C0C0C0"/>
                </a:outerShdw>
              </a:effectLst>
            </a:endParaRPr>
          </a:p>
        </p:txBody>
      </p:sp>
      <p:sp>
        <p:nvSpPr>
          <p:cNvPr id="365585" name="Text Box 17"/>
          <p:cNvSpPr txBox="1">
            <a:spLocks noChangeArrowheads="1"/>
          </p:cNvSpPr>
          <p:nvPr/>
        </p:nvSpPr>
        <p:spPr bwMode="auto">
          <a:xfrm>
            <a:off x="838200" y="2514600"/>
            <a:ext cx="3619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2400">
                <a:solidFill>
                  <a:schemeClr val="bg2"/>
                </a:solidFill>
                <a:effectLst>
                  <a:outerShdw blurRad="38100" dist="38100" dir="2700000" algn="tl">
                    <a:srgbClr val="C0C0C0"/>
                  </a:outerShdw>
                </a:effectLst>
              </a:rPr>
              <a:t>+</a:t>
            </a:r>
            <a:endParaRPr lang="en-GB" sz="2400">
              <a:solidFill>
                <a:schemeClr val="bg2"/>
              </a:solidFill>
              <a:effectLst>
                <a:outerShdw blurRad="38100" dist="38100" dir="2700000" algn="tl">
                  <a:srgbClr val="C0C0C0"/>
                </a:outerShdw>
              </a:effectLst>
            </a:endParaRPr>
          </a:p>
        </p:txBody>
      </p:sp>
      <p:sp>
        <p:nvSpPr>
          <p:cNvPr id="365586" name="Text Box 18"/>
          <p:cNvSpPr txBox="1">
            <a:spLocks noChangeArrowheads="1"/>
          </p:cNvSpPr>
          <p:nvPr/>
        </p:nvSpPr>
        <p:spPr bwMode="auto">
          <a:xfrm>
            <a:off x="2514600" y="2590800"/>
            <a:ext cx="2857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2400">
                <a:solidFill>
                  <a:schemeClr val="bg2"/>
                </a:solidFill>
                <a:effectLst>
                  <a:outerShdw blurRad="38100" dist="38100" dir="2700000" algn="tl">
                    <a:srgbClr val="C0C0C0"/>
                  </a:outerShdw>
                </a:effectLst>
              </a:rPr>
              <a:t>-</a:t>
            </a:r>
            <a:endParaRPr lang="en-GB" sz="2400">
              <a:solidFill>
                <a:schemeClr val="bg2"/>
              </a:solidFill>
              <a:effectLst>
                <a:outerShdw blurRad="38100" dist="38100" dir="2700000" algn="tl">
                  <a:srgbClr val="C0C0C0"/>
                </a:outerShdw>
              </a:effectLst>
            </a:endParaRPr>
          </a:p>
        </p:txBody>
      </p:sp>
      <p:sp>
        <p:nvSpPr>
          <p:cNvPr id="365587" name="Rectangle 19"/>
          <p:cNvSpPr>
            <a:spLocks noChangeArrowheads="1"/>
          </p:cNvSpPr>
          <p:nvPr/>
        </p:nvSpPr>
        <p:spPr bwMode="auto">
          <a:xfrm>
            <a:off x="3962400" y="2971800"/>
            <a:ext cx="1371600" cy="1295400"/>
          </a:xfrm>
          <a:prstGeom prst="rect">
            <a:avLst/>
          </a:prstGeom>
          <a:noFill/>
          <a:ln w="50800">
            <a:solidFill>
              <a:schemeClr val="bg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5588" name="Text Box 20"/>
          <p:cNvSpPr txBox="1">
            <a:spLocks noChangeArrowheads="1"/>
          </p:cNvSpPr>
          <p:nvPr/>
        </p:nvSpPr>
        <p:spPr bwMode="auto">
          <a:xfrm>
            <a:off x="3657600" y="4191000"/>
            <a:ext cx="3619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2400">
                <a:solidFill>
                  <a:schemeClr val="bg2"/>
                </a:solidFill>
                <a:effectLst>
                  <a:outerShdw blurRad="38100" dist="38100" dir="2700000" algn="tl">
                    <a:srgbClr val="C0C0C0"/>
                  </a:outerShdw>
                </a:effectLst>
              </a:rPr>
              <a:t>+</a:t>
            </a:r>
            <a:endParaRPr lang="en-GB" sz="2400">
              <a:solidFill>
                <a:schemeClr val="bg2"/>
              </a:solidFill>
              <a:effectLst>
                <a:outerShdw blurRad="38100" dist="38100" dir="2700000" algn="tl">
                  <a:srgbClr val="C0C0C0"/>
                </a:outerShdw>
              </a:effectLst>
            </a:endParaRPr>
          </a:p>
        </p:txBody>
      </p:sp>
      <p:sp>
        <p:nvSpPr>
          <p:cNvPr id="365589" name="Text Box 21"/>
          <p:cNvSpPr txBox="1">
            <a:spLocks noChangeArrowheads="1"/>
          </p:cNvSpPr>
          <p:nvPr/>
        </p:nvSpPr>
        <p:spPr bwMode="auto">
          <a:xfrm>
            <a:off x="5257800" y="4191000"/>
            <a:ext cx="3619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2400">
                <a:solidFill>
                  <a:schemeClr val="bg2"/>
                </a:solidFill>
                <a:effectLst>
                  <a:outerShdw blurRad="38100" dist="38100" dir="2700000" algn="tl">
                    <a:srgbClr val="C0C0C0"/>
                  </a:outerShdw>
                </a:effectLst>
              </a:rPr>
              <a:t>+</a:t>
            </a:r>
            <a:endParaRPr lang="en-GB" sz="2400">
              <a:solidFill>
                <a:schemeClr val="bg2"/>
              </a:solidFill>
              <a:effectLst>
                <a:outerShdw blurRad="38100" dist="38100" dir="2700000" algn="tl">
                  <a:srgbClr val="C0C0C0"/>
                </a:outerShdw>
              </a:effectLst>
            </a:endParaRPr>
          </a:p>
        </p:txBody>
      </p:sp>
      <p:sp>
        <p:nvSpPr>
          <p:cNvPr id="365590" name="Text Box 22"/>
          <p:cNvSpPr txBox="1">
            <a:spLocks noChangeArrowheads="1"/>
          </p:cNvSpPr>
          <p:nvPr/>
        </p:nvSpPr>
        <p:spPr bwMode="auto">
          <a:xfrm>
            <a:off x="3657600" y="2590800"/>
            <a:ext cx="3619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2400">
                <a:solidFill>
                  <a:schemeClr val="bg2"/>
                </a:solidFill>
                <a:effectLst>
                  <a:outerShdw blurRad="38100" dist="38100" dir="2700000" algn="tl">
                    <a:srgbClr val="C0C0C0"/>
                  </a:outerShdw>
                </a:effectLst>
              </a:rPr>
              <a:t>+</a:t>
            </a:r>
            <a:endParaRPr lang="en-GB" sz="2400">
              <a:solidFill>
                <a:schemeClr val="bg2"/>
              </a:solidFill>
              <a:effectLst>
                <a:outerShdw blurRad="38100" dist="38100" dir="2700000" algn="tl">
                  <a:srgbClr val="C0C0C0"/>
                </a:outerShdw>
              </a:effectLst>
            </a:endParaRPr>
          </a:p>
        </p:txBody>
      </p:sp>
      <p:sp>
        <p:nvSpPr>
          <p:cNvPr id="365591" name="Text Box 23"/>
          <p:cNvSpPr txBox="1">
            <a:spLocks noChangeArrowheads="1"/>
          </p:cNvSpPr>
          <p:nvPr/>
        </p:nvSpPr>
        <p:spPr bwMode="auto">
          <a:xfrm>
            <a:off x="5334000" y="2667000"/>
            <a:ext cx="2857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2400">
                <a:solidFill>
                  <a:schemeClr val="bg2"/>
                </a:solidFill>
                <a:effectLst>
                  <a:outerShdw blurRad="38100" dist="38100" dir="2700000" algn="tl">
                    <a:srgbClr val="C0C0C0"/>
                  </a:outerShdw>
                </a:effectLst>
              </a:rPr>
              <a:t>-</a:t>
            </a:r>
            <a:endParaRPr lang="en-GB" sz="2400">
              <a:solidFill>
                <a:schemeClr val="bg2"/>
              </a:solidFill>
              <a:effectLst>
                <a:outerShdw blurRad="38100" dist="38100" dir="2700000" algn="tl">
                  <a:srgbClr val="C0C0C0"/>
                </a:outerShdw>
              </a:effectLst>
            </a:endParaRPr>
          </a:p>
        </p:txBody>
      </p:sp>
      <p:sp>
        <p:nvSpPr>
          <p:cNvPr id="365592" name="Rectangle 24"/>
          <p:cNvSpPr>
            <a:spLocks noChangeArrowheads="1"/>
          </p:cNvSpPr>
          <p:nvPr/>
        </p:nvSpPr>
        <p:spPr bwMode="auto">
          <a:xfrm>
            <a:off x="6705600" y="2971800"/>
            <a:ext cx="1371600" cy="1295400"/>
          </a:xfrm>
          <a:prstGeom prst="rect">
            <a:avLst/>
          </a:prstGeom>
          <a:noFill/>
          <a:ln w="50800">
            <a:solidFill>
              <a:schemeClr val="bg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5593" name="Text Box 25"/>
          <p:cNvSpPr txBox="1">
            <a:spLocks noChangeArrowheads="1"/>
          </p:cNvSpPr>
          <p:nvPr/>
        </p:nvSpPr>
        <p:spPr bwMode="auto">
          <a:xfrm>
            <a:off x="6400800" y="4191000"/>
            <a:ext cx="3619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2400">
                <a:solidFill>
                  <a:schemeClr val="bg2"/>
                </a:solidFill>
                <a:effectLst>
                  <a:outerShdw blurRad="38100" dist="38100" dir="2700000" algn="tl">
                    <a:srgbClr val="C0C0C0"/>
                  </a:outerShdw>
                </a:effectLst>
              </a:rPr>
              <a:t>+</a:t>
            </a:r>
            <a:endParaRPr lang="en-GB" sz="2400">
              <a:solidFill>
                <a:schemeClr val="bg2"/>
              </a:solidFill>
              <a:effectLst>
                <a:outerShdw blurRad="38100" dist="38100" dir="2700000" algn="tl">
                  <a:srgbClr val="C0C0C0"/>
                </a:outerShdw>
              </a:effectLst>
            </a:endParaRPr>
          </a:p>
        </p:txBody>
      </p:sp>
      <p:sp>
        <p:nvSpPr>
          <p:cNvPr id="365594" name="Text Box 26"/>
          <p:cNvSpPr txBox="1">
            <a:spLocks noChangeArrowheads="1"/>
          </p:cNvSpPr>
          <p:nvPr/>
        </p:nvSpPr>
        <p:spPr bwMode="auto">
          <a:xfrm>
            <a:off x="8001000" y="4191000"/>
            <a:ext cx="3619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2400">
                <a:solidFill>
                  <a:schemeClr val="bg2"/>
                </a:solidFill>
                <a:effectLst>
                  <a:outerShdw blurRad="38100" dist="38100" dir="2700000" algn="tl">
                    <a:srgbClr val="C0C0C0"/>
                  </a:outerShdw>
                </a:effectLst>
              </a:rPr>
              <a:t>+</a:t>
            </a:r>
            <a:endParaRPr lang="en-GB" sz="2400">
              <a:solidFill>
                <a:schemeClr val="bg2"/>
              </a:solidFill>
              <a:effectLst>
                <a:outerShdw blurRad="38100" dist="38100" dir="2700000" algn="tl">
                  <a:srgbClr val="C0C0C0"/>
                </a:outerShdw>
              </a:effectLst>
            </a:endParaRPr>
          </a:p>
        </p:txBody>
      </p:sp>
      <p:sp>
        <p:nvSpPr>
          <p:cNvPr id="365595" name="Text Box 27"/>
          <p:cNvSpPr txBox="1">
            <a:spLocks noChangeArrowheads="1"/>
          </p:cNvSpPr>
          <p:nvPr/>
        </p:nvSpPr>
        <p:spPr bwMode="auto">
          <a:xfrm>
            <a:off x="6400800" y="2590800"/>
            <a:ext cx="3619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2400">
                <a:solidFill>
                  <a:schemeClr val="bg2"/>
                </a:solidFill>
                <a:effectLst>
                  <a:outerShdw blurRad="38100" dist="38100" dir="2700000" algn="tl">
                    <a:srgbClr val="C0C0C0"/>
                  </a:outerShdw>
                </a:effectLst>
              </a:rPr>
              <a:t>+</a:t>
            </a:r>
            <a:endParaRPr lang="en-GB" sz="2400">
              <a:solidFill>
                <a:schemeClr val="bg2"/>
              </a:solidFill>
              <a:effectLst>
                <a:outerShdw blurRad="38100" dist="38100" dir="2700000" algn="tl">
                  <a:srgbClr val="C0C0C0"/>
                </a:outerShdw>
              </a:effectLst>
            </a:endParaRPr>
          </a:p>
        </p:txBody>
      </p:sp>
      <p:sp>
        <p:nvSpPr>
          <p:cNvPr id="365596" name="Text Box 28"/>
          <p:cNvSpPr txBox="1">
            <a:spLocks noChangeArrowheads="1"/>
          </p:cNvSpPr>
          <p:nvPr/>
        </p:nvSpPr>
        <p:spPr bwMode="auto">
          <a:xfrm>
            <a:off x="8077200" y="2667000"/>
            <a:ext cx="2857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2400">
                <a:solidFill>
                  <a:schemeClr val="bg2"/>
                </a:solidFill>
                <a:effectLst>
                  <a:outerShdw blurRad="38100" dist="38100" dir="2700000" algn="tl">
                    <a:srgbClr val="C0C0C0"/>
                  </a:outerShdw>
                </a:effectLst>
              </a:rPr>
              <a:t>-</a:t>
            </a:r>
            <a:endParaRPr lang="en-GB" sz="2400">
              <a:solidFill>
                <a:schemeClr val="bg2"/>
              </a:solidFill>
              <a:effectLst>
                <a:outerShdw blurRad="38100" dist="38100" dir="2700000" algn="tl">
                  <a:srgbClr val="C0C0C0"/>
                </a:outerShdw>
              </a:effectLst>
            </a:endParaRPr>
          </a:p>
        </p:txBody>
      </p:sp>
      <p:sp>
        <p:nvSpPr>
          <p:cNvPr id="365597" name="Oval 29"/>
          <p:cNvSpPr>
            <a:spLocks noChangeArrowheads="1"/>
          </p:cNvSpPr>
          <p:nvPr/>
        </p:nvSpPr>
        <p:spPr bwMode="auto">
          <a:xfrm>
            <a:off x="5156200" y="3556000"/>
            <a:ext cx="304800" cy="304800"/>
          </a:xfrm>
          <a:prstGeom prst="ellipse">
            <a:avLst/>
          </a:prstGeom>
          <a:gradFill rotWithShape="0">
            <a:gsLst>
              <a:gs pos="0">
                <a:srgbClr val="000000">
                  <a:gamma/>
                  <a:tint val="9020"/>
                  <a:invGamma/>
                </a:srgbClr>
              </a:gs>
              <a:gs pos="100000">
                <a:srgbClr val="000000"/>
              </a:gs>
            </a:gsLst>
            <a:path path="shape">
              <a:fillToRect l="50000" t="50000" r="50000" b="50000"/>
            </a:path>
          </a:gradFill>
          <a:ln>
            <a:noFill/>
          </a:ln>
          <a:effectLst/>
          <a:extLst>
            <a:ext uri="{91240B29-F687-4F45-9708-019B960494DF}">
              <a14:hiddenLine xmlns:a14="http://schemas.microsoft.com/office/drawing/2010/main" w="50800">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5598" name="Oval 30"/>
          <p:cNvSpPr>
            <a:spLocks noChangeArrowheads="1"/>
          </p:cNvSpPr>
          <p:nvPr/>
        </p:nvSpPr>
        <p:spPr bwMode="auto">
          <a:xfrm>
            <a:off x="4356100" y="2819400"/>
            <a:ext cx="304800" cy="304800"/>
          </a:xfrm>
          <a:prstGeom prst="ellipse">
            <a:avLst/>
          </a:prstGeom>
          <a:gradFill rotWithShape="0">
            <a:gsLst>
              <a:gs pos="0">
                <a:srgbClr val="000000">
                  <a:gamma/>
                  <a:tint val="9020"/>
                  <a:invGamma/>
                </a:srgbClr>
              </a:gs>
              <a:gs pos="100000">
                <a:srgbClr val="000000"/>
              </a:gs>
            </a:gsLst>
            <a:path path="shape">
              <a:fillToRect l="50000" t="50000" r="50000" b="50000"/>
            </a:path>
          </a:gradFill>
          <a:ln>
            <a:noFill/>
          </a:ln>
          <a:effectLst/>
          <a:extLst>
            <a:ext uri="{91240B29-F687-4F45-9708-019B960494DF}">
              <a14:hiddenLine xmlns:a14="http://schemas.microsoft.com/office/drawing/2010/main" w="50800">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5599" name="Line 31"/>
          <p:cNvSpPr>
            <a:spLocks noChangeShapeType="1"/>
          </p:cNvSpPr>
          <p:nvPr/>
        </p:nvSpPr>
        <p:spPr bwMode="auto">
          <a:xfrm>
            <a:off x="7239000" y="2971800"/>
            <a:ext cx="850900" cy="77470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5600" name="Line 32"/>
          <p:cNvSpPr>
            <a:spLocks noChangeShapeType="1"/>
          </p:cNvSpPr>
          <p:nvPr/>
        </p:nvSpPr>
        <p:spPr bwMode="auto">
          <a:xfrm>
            <a:off x="2895600" y="3581400"/>
            <a:ext cx="609600" cy="0"/>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5601" name="Line 33"/>
          <p:cNvSpPr>
            <a:spLocks noChangeShapeType="1"/>
          </p:cNvSpPr>
          <p:nvPr/>
        </p:nvSpPr>
        <p:spPr bwMode="auto">
          <a:xfrm>
            <a:off x="5715000" y="3657600"/>
            <a:ext cx="609600" cy="0"/>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5602" name="Rectangle 34"/>
          <p:cNvSpPr>
            <a:spLocks noChangeArrowheads="1"/>
          </p:cNvSpPr>
          <p:nvPr/>
        </p:nvSpPr>
        <p:spPr bwMode="auto">
          <a:xfrm>
            <a:off x="1143000" y="4876800"/>
            <a:ext cx="1371600" cy="1295400"/>
          </a:xfrm>
          <a:prstGeom prst="rect">
            <a:avLst/>
          </a:prstGeom>
          <a:noFill/>
          <a:ln w="50800">
            <a:solidFill>
              <a:schemeClr val="bg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5603" name="Text Box 35"/>
          <p:cNvSpPr txBox="1">
            <a:spLocks noChangeArrowheads="1"/>
          </p:cNvSpPr>
          <p:nvPr/>
        </p:nvSpPr>
        <p:spPr bwMode="auto">
          <a:xfrm>
            <a:off x="838200" y="6096000"/>
            <a:ext cx="3619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2400">
                <a:solidFill>
                  <a:schemeClr val="bg2"/>
                </a:solidFill>
                <a:effectLst>
                  <a:outerShdw blurRad="38100" dist="38100" dir="2700000" algn="tl">
                    <a:srgbClr val="C0C0C0"/>
                  </a:outerShdw>
                </a:effectLst>
              </a:rPr>
              <a:t>+</a:t>
            </a:r>
            <a:endParaRPr lang="en-GB" sz="2400">
              <a:solidFill>
                <a:schemeClr val="bg2"/>
              </a:solidFill>
              <a:effectLst>
                <a:outerShdw blurRad="38100" dist="38100" dir="2700000" algn="tl">
                  <a:srgbClr val="C0C0C0"/>
                </a:outerShdw>
              </a:effectLst>
            </a:endParaRPr>
          </a:p>
        </p:txBody>
      </p:sp>
      <p:sp>
        <p:nvSpPr>
          <p:cNvPr id="365604" name="Text Box 36"/>
          <p:cNvSpPr txBox="1">
            <a:spLocks noChangeArrowheads="1"/>
          </p:cNvSpPr>
          <p:nvPr/>
        </p:nvSpPr>
        <p:spPr bwMode="auto">
          <a:xfrm>
            <a:off x="2438400" y="6096000"/>
            <a:ext cx="3619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2400">
                <a:solidFill>
                  <a:schemeClr val="bg2"/>
                </a:solidFill>
                <a:effectLst>
                  <a:outerShdw blurRad="38100" dist="38100" dir="2700000" algn="tl">
                    <a:srgbClr val="C0C0C0"/>
                  </a:outerShdw>
                </a:effectLst>
              </a:rPr>
              <a:t>+</a:t>
            </a:r>
            <a:endParaRPr lang="en-GB" sz="2400">
              <a:solidFill>
                <a:schemeClr val="bg2"/>
              </a:solidFill>
              <a:effectLst>
                <a:outerShdw blurRad="38100" dist="38100" dir="2700000" algn="tl">
                  <a:srgbClr val="C0C0C0"/>
                </a:outerShdw>
              </a:effectLst>
            </a:endParaRPr>
          </a:p>
        </p:txBody>
      </p:sp>
      <p:sp>
        <p:nvSpPr>
          <p:cNvPr id="365605" name="Text Box 37"/>
          <p:cNvSpPr txBox="1">
            <a:spLocks noChangeArrowheads="1"/>
          </p:cNvSpPr>
          <p:nvPr/>
        </p:nvSpPr>
        <p:spPr bwMode="auto">
          <a:xfrm>
            <a:off x="2514600" y="4648200"/>
            <a:ext cx="2857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2400" dirty="0">
                <a:solidFill>
                  <a:schemeClr val="bg2"/>
                </a:solidFill>
                <a:effectLst>
                  <a:outerShdw blurRad="38100" dist="38100" dir="2700000" algn="tl">
                    <a:srgbClr val="C0C0C0"/>
                  </a:outerShdw>
                </a:effectLst>
              </a:rPr>
              <a:t>-</a:t>
            </a:r>
            <a:endParaRPr lang="en-GB" sz="2400" dirty="0">
              <a:solidFill>
                <a:schemeClr val="bg2"/>
              </a:solidFill>
              <a:effectLst>
                <a:outerShdw blurRad="38100" dist="38100" dir="2700000" algn="tl">
                  <a:srgbClr val="C0C0C0"/>
                </a:outerShdw>
              </a:effectLst>
            </a:endParaRPr>
          </a:p>
        </p:txBody>
      </p:sp>
      <p:sp>
        <p:nvSpPr>
          <p:cNvPr id="365606" name="Text Box 38"/>
          <p:cNvSpPr txBox="1">
            <a:spLocks noChangeArrowheads="1"/>
          </p:cNvSpPr>
          <p:nvPr/>
        </p:nvSpPr>
        <p:spPr bwMode="auto">
          <a:xfrm>
            <a:off x="838200" y="4648200"/>
            <a:ext cx="2857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2400">
                <a:solidFill>
                  <a:schemeClr val="bg2"/>
                </a:solidFill>
                <a:effectLst>
                  <a:outerShdw blurRad="38100" dist="38100" dir="2700000" algn="tl">
                    <a:srgbClr val="C0C0C0"/>
                  </a:outerShdw>
                </a:effectLst>
              </a:rPr>
              <a:t>-</a:t>
            </a:r>
            <a:endParaRPr lang="en-GB" sz="2400">
              <a:solidFill>
                <a:schemeClr val="bg2"/>
              </a:solidFill>
              <a:effectLst>
                <a:outerShdw blurRad="38100" dist="38100" dir="2700000" algn="tl">
                  <a:srgbClr val="C0C0C0"/>
                </a:outerShdw>
              </a:effectLst>
            </a:endParaRPr>
          </a:p>
        </p:txBody>
      </p:sp>
      <p:sp>
        <p:nvSpPr>
          <p:cNvPr id="365607" name="Freeform 39"/>
          <p:cNvSpPr>
            <a:spLocks/>
          </p:cNvSpPr>
          <p:nvPr/>
        </p:nvSpPr>
        <p:spPr bwMode="auto">
          <a:xfrm>
            <a:off x="1143000" y="5334000"/>
            <a:ext cx="1371600" cy="381000"/>
          </a:xfrm>
          <a:custGeom>
            <a:avLst/>
            <a:gdLst>
              <a:gd name="T0" fmla="*/ 0 w 864"/>
              <a:gd name="T1" fmla="*/ 0 h 240"/>
              <a:gd name="T2" fmla="*/ 432 w 864"/>
              <a:gd name="T3" fmla="*/ 192 h 240"/>
              <a:gd name="T4" fmla="*/ 864 w 864"/>
              <a:gd name="T5" fmla="*/ 240 h 240"/>
            </a:gdLst>
            <a:ahLst/>
            <a:cxnLst>
              <a:cxn ang="0">
                <a:pos x="T0" y="T1"/>
              </a:cxn>
              <a:cxn ang="0">
                <a:pos x="T2" y="T3"/>
              </a:cxn>
              <a:cxn ang="0">
                <a:pos x="T4" y="T5"/>
              </a:cxn>
            </a:cxnLst>
            <a:rect l="0" t="0" r="r" b="b"/>
            <a:pathLst>
              <a:path w="864" h="240">
                <a:moveTo>
                  <a:pt x="0" y="0"/>
                </a:moveTo>
                <a:cubicBezTo>
                  <a:pt x="144" y="76"/>
                  <a:pt x="288" y="152"/>
                  <a:pt x="432" y="192"/>
                </a:cubicBezTo>
                <a:cubicBezTo>
                  <a:pt x="576" y="232"/>
                  <a:pt x="720" y="236"/>
                  <a:pt x="864" y="240"/>
                </a:cubicBezTo>
              </a:path>
            </a:pathLst>
          </a:custGeom>
          <a:noFill/>
          <a:ln w="50800" cap="flat" cmpd="sng">
            <a:solidFill>
              <a:schemeClr val="bg2"/>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5608" name="Rectangle 40"/>
          <p:cNvSpPr>
            <a:spLocks noChangeArrowheads="1"/>
          </p:cNvSpPr>
          <p:nvPr/>
        </p:nvSpPr>
        <p:spPr bwMode="auto">
          <a:xfrm>
            <a:off x="3962400" y="4953000"/>
            <a:ext cx="1371600" cy="1295400"/>
          </a:xfrm>
          <a:prstGeom prst="rect">
            <a:avLst/>
          </a:prstGeom>
          <a:noFill/>
          <a:ln w="50800">
            <a:solidFill>
              <a:schemeClr val="bg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5609" name="Text Box 41"/>
          <p:cNvSpPr txBox="1">
            <a:spLocks noChangeArrowheads="1"/>
          </p:cNvSpPr>
          <p:nvPr/>
        </p:nvSpPr>
        <p:spPr bwMode="auto">
          <a:xfrm>
            <a:off x="3657600" y="6172200"/>
            <a:ext cx="3619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2400">
                <a:solidFill>
                  <a:schemeClr val="bg2"/>
                </a:solidFill>
                <a:effectLst>
                  <a:outerShdw blurRad="38100" dist="38100" dir="2700000" algn="tl">
                    <a:srgbClr val="C0C0C0"/>
                  </a:outerShdw>
                </a:effectLst>
              </a:rPr>
              <a:t>+</a:t>
            </a:r>
            <a:endParaRPr lang="en-GB" sz="2400">
              <a:solidFill>
                <a:schemeClr val="bg2"/>
              </a:solidFill>
              <a:effectLst>
                <a:outerShdw blurRad="38100" dist="38100" dir="2700000" algn="tl">
                  <a:srgbClr val="C0C0C0"/>
                </a:outerShdw>
              </a:effectLst>
            </a:endParaRPr>
          </a:p>
        </p:txBody>
      </p:sp>
      <p:sp>
        <p:nvSpPr>
          <p:cNvPr id="365610" name="Text Box 42"/>
          <p:cNvSpPr txBox="1">
            <a:spLocks noChangeArrowheads="1"/>
          </p:cNvSpPr>
          <p:nvPr/>
        </p:nvSpPr>
        <p:spPr bwMode="auto">
          <a:xfrm>
            <a:off x="5257800" y="6172200"/>
            <a:ext cx="3619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2400">
                <a:solidFill>
                  <a:schemeClr val="bg2"/>
                </a:solidFill>
                <a:effectLst>
                  <a:outerShdw blurRad="38100" dist="38100" dir="2700000" algn="tl">
                    <a:srgbClr val="C0C0C0"/>
                  </a:outerShdw>
                </a:effectLst>
              </a:rPr>
              <a:t>+</a:t>
            </a:r>
            <a:endParaRPr lang="en-GB" sz="2400">
              <a:solidFill>
                <a:schemeClr val="bg2"/>
              </a:solidFill>
              <a:effectLst>
                <a:outerShdw blurRad="38100" dist="38100" dir="2700000" algn="tl">
                  <a:srgbClr val="C0C0C0"/>
                </a:outerShdw>
              </a:effectLst>
            </a:endParaRPr>
          </a:p>
        </p:txBody>
      </p:sp>
      <p:sp>
        <p:nvSpPr>
          <p:cNvPr id="365611" name="Text Box 43"/>
          <p:cNvSpPr txBox="1">
            <a:spLocks noChangeArrowheads="1"/>
          </p:cNvSpPr>
          <p:nvPr/>
        </p:nvSpPr>
        <p:spPr bwMode="auto">
          <a:xfrm>
            <a:off x="3657600" y="4648200"/>
            <a:ext cx="2857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2400">
                <a:solidFill>
                  <a:schemeClr val="bg2"/>
                </a:solidFill>
                <a:effectLst>
                  <a:outerShdw blurRad="38100" dist="38100" dir="2700000" algn="tl">
                    <a:srgbClr val="C0C0C0"/>
                  </a:outerShdw>
                </a:effectLst>
              </a:rPr>
              <a:t>-</a:t>
            </a:r>
            <a:endParaRPr lang="en-GB" sz="2400">
              <a:solidFill>
                <a:schemeClr val="bg2"/>
              </a:solidFill>
              <a:effectLst>
                <a:outerShdw blurRad="38100" dist="38100" dir="2700000" algn="tl">
                  <a:srgbClr val="C0C0C0"/>
                </a:outerShdw>
              </a:effectLst>
            </a:endParaRPr>
          </a:p>
        </p:txBody>
      </p:sp>
      <p:sp>
        <p:nvSpPr>
          <p:cNvPr id="365612" name="Rectangle 44"/>
          <p:cNvSpPr>
            <a:spLocks noChangeArrowheads="1"/>
          </p:cNvSpPr>
          <p:nvPr/>
        </p:nvSpPr>
        <p:spPr bwMode="auto">
          <a:xfrm>
            <a:off x="6705600" y="4953000"/>
            <a:ext cx="1371600" cy="1295400"/>
          </a:xfrm>
          <a:prstGeom prst="rect">
            <a:avLst/>
          </a:prstGeom>
          <a:noFill/>
          <a:ln w="50800">
            <a:solidFill>
              <a:schemeClr val="bg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5613" name="Text Box 45"/>
          <p:cNvSpPr txBox="1">
            <a:spLocks noChangeArrowheads="1"/>
          </p:cNvSpPr>
          <p:nvPr/>
        </p:nvSpPr>
        <p:spPr bwMode="auto">
          <a:xfrm>
            <a:off x="6400800" y="6172200"/>
            <a:ext cx="3619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2400">
                <a:solidFill>
                  <a:schemeClr val="bg2"/>
                </a:solidFill>
                <a:effectLst>
                  <a:outerShdw blurRad="38100" dist="38100" dir="2700000" algn="tl">
                    <a:srgbClr val="C0C0C0"/>
                  </a:outerShdw>
                </a:effectLst>
              </a:rPr>
              <a:t>+</a:t>
            </a:r>
            <a:endParaRPr lang="en-GB" sz="2400">
              <a:solidFill>
                <a:schemeClr val="bg2"/>
              </a:solidFill>
              <a:effectLst>
                <a:outerShdw blurRad="38100" dist="38100" dir="2700000" algn="tl">
                  <a:srgbClr val="C0C0C0"/>
                </a:outerShdw>
              </a:effectLst>
            </a:endParaRPr>
          </a:p>
        </p:txBody>
      </p:sp>
      <p:sp>
        <p:nvSpPr>
          <p:cNvPr id="365614" name="Text Box 46"/>
          <p:cNvSpPr txBox="1">
            <a:spLocks noChangeArrowheads="1"/>
          </p:cNvSpPr>
          <p:nvPr/>
        </p:nvSpPr>
        <p:spPr bwMode="auto">
          <a:xfrm>
            <a:off x="8001000" y="6172200"/>
            <a:ext cx="3619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2400">
                <a:solidFill>
                  <a:schemeClr val="bg2"/>
                </a:solidFill>
                <a:effectLst>
                  <a:outerShdw blurRad="38100" dist="38100" dir="2700000" algn="tl">
                    <a:srgbClr val="C0C0C0"/>
                  </a:outerShdw>
                </a:effectLst>
              </a:rPr>
              <a:t>+</a:t>
            </a:r>
            <a:endParaRPr lang="en-GB" sz="2400">
              <a:solidFill>
                <a:schemeClr val="bg2"/>
              </a:solidFill>
              <a:effectLst>
                <a:outerShdw blurRad="38100" dist="38100" dir="2700000" algn="tl">
                  <a:srgbClr val="C0C0C0"/>
                </a:outerShdw>
              </a:effectLst>
            </a:endParaRPr>
          </a:p>
        </p:txBody>
      </p:sp>
      <p:sp>
        <p:nvSpPr>
          <p:cNvPr id="365615" name="Text Box 47"/>
          <p:cNvSpPr txBox="1">
            <a:spLocks noChangeArrowheads="1"/>
          </p:cNvSpPr>
          <p:nvPr/>
        </p:nvSpPr>
        <p:spPr bwMode="auto">
          <a:xfrm>
            <a:off x="6400800" y="4648200"/>
            <a:ext cx="2857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2400">
                <a:solidFill>
                  <a:schemeClr val="bg2"/>
                </a:solidFill>
                <a:effectLst>
                  <a:outerShdw blurRad="38100" dist="38100" dir="2700000" algn="tl">
                    <a:srgbClr val="C0C0C0"/>
                  </a:outerShdw>
                </a:effectLst>
              </a:rPr>
              <a:t>-</a:t>
            </a:r>
            <a:endParaRPr lang="en-GB" sz="2400">
              <a:solidFill>
                <a:schemeClr val="bg2"/>
              </a:solidFill>
              <a:effectLst>
                <a:outerShdw blurRad="38100" dist="38100" dir="2700000" algn="tl">
                  <a:srgbClr val="C0C0C0"/>
                </a:outerShdw>
              </a:effectLst>
            </a:endParaRPr>
          </a:p>
        </p:txBody>
      </p:sp>
      <p:sp>
        <p:nvSpPr>
          <p:cNvPr id="365616" name="Oval 48"/>
          <p:cNvSpPr>
            <a:spLocks noChangeArrowheads="1"/>
          </p:cNvSpPr>
          <p:nvPr/>
        </p:nvSpPr>
        <p:spPr bwMode="auto">
          <a:xfrm>
            <a:off x="5219700" y="5626100"/>
            <a:ext cx="304800" cy="304800"/>
          </a:xfrm>
          <a:prstGeom prst="ellipse">
            <a:avLst/>
          </a:prstGeom>
          <a:gradFill rotWithShape="0">
            <a:gsLst>
              <a:gs pos="0">
                <a:srgbClr val="000000">
                  <a:gamma/>
                  <a:tint val="9020"/>
                  <a:invGamma/>
                </a:srgbClr>
              </a:gs>
              <a:gs pos="100000">
                <a:srgbClr val="000000"/>
              </a:gs>
            </a:gsLst>
            <a:path path="shape">
              <a:fillToRect l="50000" t="50000" r="50000" b="50000"/>
            </a:path>
          </a:gradFill>
          <a:ln>
            <a:noFill/>
          </a:ln>
          <a:effectLst/>
          <a:extLst>
            <a:ext uri="{91240B29-F687-4F45-9708-019B960494DF}">
              <a14:hiddenLine xmlns:a14="http://schemas.microsoft.com/office/drawing/2010/main" w="50800">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5617" name="Oval 49"/>
          <p:cNvSpPr>
            <a:spLocks noChangeArrowheads="1"/>
          </p:cNvSpPr>
          <p:nvPr/>
        </p:nvSpPr>
        <p:spPr bwMode="auto">
          <a:xfrm>
            <a:off x="3797300" y="5168900"/>
            <a:ext cx="304800" cy="304800"/>
          </a:xfrm>
          <a:prstGeom prst="ellipse">
            <a:avLst/>
          </a:prstGeom>
          <a:gradFill rotWithShape="0">
            <a:gsLst>
              <a:gs pos="0">
                <a:srgbClr val="000000">
                  <a:gamma/>
                  <a:tint val="9020"/>
                  <a:invGamma/>
                </a:srgbClr>
              </a:gs>
              <a:gs pos="100000">
                <a:srgbClr val="000000"/>
              </a:gs>
            </a:gsLst>
            <a:path path="shape">
              <a:fillToRect l="50000" t="50000" r="50000" b="50000"/>
            </a:path>
          </a:gradFill>
          <a:ln>
            <a:noFill/>
          </a:ln>
          <a:effectLst/>
          <a:extLst>
            <a:ext uri="{91240B29-F687-4F45-9708-019B960494DF}">
              <a14:hiddenLine xmlns:a14="http://schemas.microsoft.com/office/drawing/2010/main" w="50800">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5618" name="Line 50"/>
          <p:cNvSpPr>
            <a:spLocks noChangeShapeType="1"/>
          </p:cNvSpPr>
          <p:nvPr/>
        </p:nvSpPr>
        <p:spPr bwMode="auto">
          <a:xfrm>
            <a:off x="6692900" y="5422900"/>
            <a:ext cx="1384300" cy="34290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5619" name="Line 51"/>
          <p:cNvSpPr>
            <a:spLocks noChangeShapeType="1"/>
          </p:cNvSpPr>
          <p:nvPr/>
        </p:nvSpPr>
        <p:spPr bwMode="auto">
          <a:xfrm>
            <a:off x="2971800" y="5562600"/>
            <a:ext cx="609600" cy="0"/>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5620" name="Line 52"/>
          <p:cNvSpPr>
            <a:spLocks noChangeShapeType="1"/>
          </p:cNvSpPr>
          <p:nvPr/>
        </p:nvSpPr>
        <p:spPr bwMode="auto">
          <a:xfrm>
            <a:off x="5791200" y="5562600"/>
            <a:ext cx="609600" cy="0"/>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5621" name="Rectangle 53"/>
          <p:cNvSpPr>
            <a:spLocks noGrp="1" noChangeArrowheads="1"/>
          </p:cNvSpPr>
          <p:nvPr>
            <p:ph type="title"/>
          </p:nvPr>
        </p:nvSpPr>
        <p:spPr/>
        <p:txBody>
          <a:bodyPr/>
          <a:lstStyle/>
          <a:p>
            <a:r>
              <a:rPr lang="de-DE" smtClean="0"/>
              <a:t>Mapping: Visual Representations</a:t>
            </a:r>
            <a:endParaRPr lang="de-DE"/>
          </a:p>
        </p:txBody>
      </p:sp>
      <p:sp>
        <p:nvSpPr>
          <p:cNvPr id="3" name="Content Placeholder 2"/>
          <p:cNvSpPr>
            <a:spLocks noGrp="1"/>
          </p:cNvSpPr>
          <p:nvPr>
            <p:ph idx="1"/>
          </p:nvPr>
        </p:nvSpPr>
        <p:spPr/>
        <p:txBody>
          <a:bodyPr/>
          <a:lstStyle/>
          <a:p>
            <a:r>
              <a:rPr lang="en-US" dirty="0" smtClean="0"/>
              <a:t>Compute </a:t>
            </a:r>
            <a:r>
              <a:rPr lang="en-US" dirty="0"/>
              <a:t>intersections between </a:t>
            </a:r>
            <a:r>
              <a:rPr lang="en-US" dirty="0" err="1"/>
              <a:t>isoline</a:t>
            </a:r>
            <a:r>
              <a:rPr lang="en-US" dirty="0"/>
              <a:t> and cell </a:t>
            </a:r>
            <a:r>
              <a:rPr lang="en-US" dirty="0" smtClean="0"/>
              <a:t>edge</a:t>
            </a:r>
          </a:p>
          <a:p>
            <a:r>
              <a:rPr lang="en-US" dirty="0" smtClean="0"/>
              <a:t>Use </a:t>
            </a:r>
            <a:r>
              <a:rPr lang="en-US" dirty="0"/>
              <a:t>linear interpolation along the cell edges</a:t>
            </a:r>
          </a:p>
          <a:p>
            <a:endParaRPr lang="en-US" dirty="0"/>
          </a:p>
          <a:p>
            <a:endParaRPr lang="en-US" dirty="0"/>
          </a:p>
        </p:txBody>
      </p:sp>
      <p:sp>
        <p:nvSpPr>
          <p:cNvPr id="44" name="Text Box 37"/>
          <p:cNvSpPr txBox="1">
            <a:spLocks noChangeArrowheads="1"/>
          </p:cNvSpPr>
          <p:nvPr/>
        </p:nvSpPr>
        <p:spPr bwMode="auto">
          <a:xfrm>
            <a:off x="5339166" y="4648200"/>
            <a:ext cx="2857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2400" dirty="0">
                <a:solidFill>
                  <a:schemeClr val="bg2"/>
                </a:solidFill>
                <a:effectLst>
                  <a:outerShdw blurRad="38100" dist="38100" dir="2700000" algn="tl">
                    <a:srgbClr val="C0C0C0"/>
                  </a:outerShdw>
                </a:effectLst>
              </a:rPr>
              <a:t>-</a:t>
            </a:r>
            <a:endParaRPr lang="en-GB" sz="2400" dirty="0">
              <a:solidFill>
                <a:schemeClr val="bg2"/>
              </a:solidFill>
              <a:effectLst>
                <a:outerShdw blurRad="38100" dist="38100" dir="2700000" algn="tl">
                  <a:srgbClr val="C0C0C0"/>
                </a:outerShdw>
              </a:effectLst>
            </a:endParaRPr>
          </a:p>
        </p:txBody>
      </p:sp>
      <p:sp>
        <p:nvSpPr>
          <p:cNvPr id="45" name="Text Box 37"/>
          <p:cNvSpPr txBox="1">
            <a:spLocks noChangeArrowheads="1"/>
          </p:cNvSpPr>
          <p:nvPr/>
        </p:nvSpPr>
        <p:spPr bwMode="auto">
          <a:xfrm>
            <a:off x="8118314" y="4648200"/>
            <a:ext cx="2857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2400" dirty="0">
                <a:solidFill>
                  <a:schemeClr val="bg2"/>
                </a:solidFill>
                <a:effectLst>
                  <a:outerShdw blurRad="38100" dist="38100" dir="2700000" algn="tl">
                    <a:srgbClr val="C0C0C0"/>
                  </a:outerShdw>
                </a:effectLst>
              </a:rPr>
              <a:t>-</a:t>
            </a:r>
            <a:endParaRPr lang="en-GB" sz="2400" dirty="0">
              <a:solidFill>
                <a:schemeClr val="bg2"/>
              </a:solidFill>
              <a:effectLst>
                <a:outerShdw blurRad="38100" dist="38100" dir="2700000" algn="tl">
                  <a:srgbClr val="C0C0C0"/>
                </a:outerShdw>
              </a:effectLst>
            </a:endParaRPr>
          </a:p>
        </p:txBody>
      </p:sp>
    </p:spTree>
    <p:extLst>
      <p:ext uri="{BB962C8B-B14F-4D97-AF65-F5344CB8AC3E}">
        <p14:creationId xmlns:p14="http://schemas.microsoft.com/office/powerpoint/2010/main" val="276237476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605" name="Rectangle 13"/>
          <p:cNvSpPr>
            <a:spLocks noChangeArrowheads="1"/>
          </p:cNvSpPr>
          <p:nvPr/>
        </p:nvSpPr>
        <p:spPr bwMode="auto">
          <a:xfrm>
            <a:off x="685800" y="2819400"/>
            <a:ext cx="1371600" cy="1295400"/>
          </a:xfrm>
          <a:prstGeom prst="rect">
            <a:avLst/>
          </a:prstGeom>
          <a:noFill/>
          <a:ln w="50800">
            <a:solidFill>
              <a:schemeClr val="bg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6606" name="Freeform 14"/>
          <p:cNvSpPr>
            <a:spLocks/>
          </p:cNvSpPr>
          <p:nvPr/>
        </p:nvSpPr>
        <p:spPr bwMode="auto">
          <a:xfrm>
            <a:off x="1600200" y="2819400"/>
            <a:ext cx="457200" cy="457200"/>
          </a:xfrm>
          <a:custGeom>
            <a:avLst/>
            <a:gdLst>
              <a:gd name="T0" fmla="*/ 0 w 528"/>
              <a:gd name="T1" fmla="*/ 0 h 480"/>
              <a:gd name="T2" fmla="*/ 144 w 528"/>
              <a:gd name="T3" fmla="*/ 336 h 480"/>
              <a:gd name="T4" fmla="*/ 528 w 528"/>
              <a:gd name="T5" fmla="*/ 480 h 480"/>
            </a:gdLst>
            <a:ahLst/>
            <a:cxnLst>
              <a:cxn ang="0">
                <a:pos x="T0" y="T1"/>
              </a:cxn>
              <a:cxn ang="0">
                <a:pos x="T2" y="T3"/>
              </a:cxn>
              <a:cxn ang="0">
                <a:pos x="T4" y="T5"/>
              </a:cxn>
            </a:cxnLst>
            <a:rect l="0" t="0" r="r" b="b"/>
            <a:pathLst>
              <a:path w="528" h="480">
                <a:moveTo>
                  <a:pt x="0" y="0"/>
                </a:moveTo>
                <a:cubicBezTo>
                  <a:pt x="28" y="128"/>
                  <a:pt x="56" y="256"/>
                  <a:pt x="144" y="336"/>
                </a:cubicBezTo>
                <a:cubicBezTo>
                  <a:pt x="232" y="416"/>
                  <a:pt x="380" y="448"/>
                  <a:pt x="528" y="480"/>
                </a:cubicBezTo>
              </a:path>
            </a:pathLst>
          </a:custGeom>
          <a:noFill/>
          <a:ln w="50800" cap="flat" cmpd="sng">
            <a:solidFill>
              <a:schemeClr val="bg2"/>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6607" name="Text Box 15"/>
          <p:cNvSpPr txBox="1">
            <a:spLocks noChangeArrowheads="1"/>
          </p:cNvSpPr>
          <p:nvPr/>
        </p:nvSpPr>
        <p:spPr bwMode="auto">
          <a:xfrm>
            <a:off x="1981200" y="4038600"/>
            <a:ext cx="3619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2400">
                <a:solidFill>
                  <a:schemeClr val="bg2"/>
                </a:solidFill>
                <a:effectLst>
                  <a:outerShdw blurRad="38100" dist="38100" dir="2700000" algn="tl">
                    <a:srgbClr val="C0C0C0"/>
                  </a:outerShdw>
                </a:effectLst>
              </a:rPr>
              <a:t>+</a:t>
            </a:r>
            <a:endParaRPr lang="en-GB" sz="2400">
              <a:solidFill>
                <a:schemeClr val="bg2"/>
              </a:solidFill>
              <a:effectLst>
                <a:outerShdw blurRad="38100" dist="38100" dir="2700000" algn="tl">
                  <a:srgbClr val="C0C0C0"/>
                </a:outerShdw>
              </a:effectLst>
            </a:endParaRPr>
          </a:p>
        </p:txBody>
      </p:sp>
      <p:sp>
        <p:nvSpPr>
          <p:cNvPr id="366608" name="Text Box 16"/>
          <p:cNvSpPr txBox="1">
            <a:spLocks noChangeArrowheads="1"/>
          </p:cNvSpPr>
          <p:nvPr/>
        </p:nvSpPr>
        <p:spPr bwMode="auto">
          <a:xfrm>
            <a:off x="381000" y="2438400"/>
            <a:ext cx="3619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2400">
                <a:solidFill>
                  <a:schemeClr val="bg2"/>
                </a:solidFill>
                <a:effectLst>
                  <a:outerShdw blurRad="38100" dist="38100" dir="2700000" algn="tl">
                    <a:srgbClr val="C0C0C0"/>
                  </a:outerShdw>
                </a:effectLst>
              </a:rPr>
              <a:t>+</a:t>
            </a:r>
            <a:endParaRPr lang="en-GB" sz="2400">
              <a:solidFill>
                <a:schemeClr val="bg2"/>
              </a:solidFill>
              <a:effectLst>
                <a:outerShdw blurRad="38100" dist="38100" dir="2700000" algn="tl">
                  <a:srgbClr val="C0C0C0"/>
                </a:outerShdw>
              </a:effectLst>
            </a:endParaRPr>
          </a:p>
        </p:txBody>
      </p:sp>
      <p:sp>
        <p:nvSpPr>
          <p:cNvPr id="366609" name="Text Box 17"/>
          <p:cNvSpPr txBox="1">
            <a:spLocks noChangeArrowheads="1"/>
          </p:cNvSpPr>
          <p:nvPr/>
        </p:nvSpPr>
        <p:spPr bwMode="auto">
          <a:xfrm>
            <a:off x="2032000" y="2463800"/>
            <a:ext cx="2857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2400">
                <a:solidFill>
                  <a:schemeClr val="bg2"/>
                </a:solidFill>
                <a:effectLst>
                  <a:outerShdw blurRad="38100" dist="38100" dir="2700000" algn="tl">
                    <a:srgbClr val="C0C0C0"/>
                  </a:outerShdw>
                </a:effectLst>
              </a:rPr>
              <a:t>-</a:t>
            </a:r>
            <a:endParaRPr lang="en-GB" sz="2400">
              <a:solidFill>
                <a:schemeClr val="bg2"/>
              </a:solidFill>
              <a:effectLst>
                <a:outerShdw blurRad="38100" dist="38100" dir="2700000" algn="tl">
                  <a:srgbClr val="C0C0C0"/>
                </a:outerShdw>
              </a:effectLst>
            </a:endParaRPr>
          </a:p>
        </p:txBody>
      </p:sp>
      <p:sp>
        <p:nvSpPr>
          <p:cNvPr id="366610" name="Line 18"/>
          <p:cNvSpPr>
            <a:spLocks noChangeShapeType="1"/>
          </p:cNvSpPr>
          <p:nvPr/>
        </p:nvSpPr>
        <p:spPr bwMode="auto">
          <a:xfrm>
            <a:off x="2438400" y="3505200"/>
            <a:ext cx="609600" cy="0"/>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6611" name="Text Box 19"/>
          <p:cNvSpPr txBox="1">
            <a:spLocks noChangeArrowheads="1"/>
          </p:cNvSpPr>
          <p:nvPr/>
        </p:nvSpPr>
        <p:spPr bwMode="auto">
          <a:xfrm>
            <a:off x="406400" y="3975100"/>
            <a:ext cx="2857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2400">
                <a:solidFill>
                  <a:schemeClr val="bg2"/>
                </a:solidFill>
                <a:effectLst>
                  <a:outerShdw blurRad="38100" dist="38100" dir="2700000" algn="tl">
                    <a:srgbClr val="C0C0C0"/>
                  </a:outerShdw>
                </a:effectLst>
              </a:rPr>
              <a:t>-</a:t>
            </a:r>
            <a:endParaRPr lang="en-GB" sz="2400">
              <a:solidFill>
                <a:schemeClr val="bg2"/>
              </a:solidFill>
              <a:effectLst>
                <a:outerShdw blurRad="38100" dist="38100" dir="2700000" algn="tl">
                  <a:srgbClr val="C0C0C0"/>
                </a:outerShdw>
              </a:effectLst>
            </a:endParaRPr>
          </a:p>
        </p:txBody>
      </p:sp>
      <p:sp>
        <p:nvSpPr>
          <p:cNvPr id="366612" name="Freeform 20"/>
          <p:cNvSpPr>
            <a:spLocks/>
          </p:cNvSpPr>
          <p:nvPr/>
        </p:nvSpPr>
        <p:spPr bwMode="auto">
          <a:xfrm flipH="1" flipV="1">
            <a:off x="685800" y="3657600"/>
            <a:ext cx="457200" cy="457200"/>
          </a:xfrm>
          <a:custGeom>
            <a:avLst/>
            <a:gdLst>
              <a:gd name="T0" fmla="*/ 0 w 528"/>
              <a:gd name="T1" fmla="*/ 0 h 480"/>
              <a:gd name="T2" fmla="*/ 144 w 528"/>
              <a:gd name="T3" fmla="*/ 336 h 480"/>
              <a:gd name="T4" fmla="*/ 528 w 528"/>
              <a:gd name="T5" fmla="*/ 480 h 480"/>
            </a:gdLst>
            <a:ahLst/>
            <a:cxnLst>
              <a:cxn ang="0">
                <a:pos x="T0" y="T1"/>
              </a:cxn>
              <a:cxn ang="0">
                <a:pos x="T2" y="T3"/>
              </a:cxn>
              <a:cxn ang="0">
                <a:pos x="T4" y="T5"/>
              </a:cxn>
            </a:cxnLst>
            <a:rect l="0" t="0" r="r" b="b"/>
            <a:pathLst>
              <a:path w="528" h="480">
                <a:moveTo>
                  <a:pt x="0" y="0"/>
                </a:moveTo>
                <a:cubicBezTo>
                  <a:pt x="28" y="128"/>
                  <a:pt x="56" y="256"/>
                  <a:pt x="144" y="336"/>
                </a:cubicBezTo>
                <a:cubicBezTo>
                  <a:pt x="232" y="416"/>
                  <a:pt x="380" y="448"/>
                  <a:pt x="528" y="480"/>
                </a:cubicBezTo>
              </a:path>
            </a:pathLst>
          </a:custGeom>
          <a:noFill/>
          <a:ln w="50800" cap="flat" cmpd="sng">
            <a:solidFill>
              <a:schemeClr val="bg2"/>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6613" name="Rectangle 21"/>
          <p:cNvSpPr>
            <a:spLocks noChangeArrowheads="1"/>
          </p:cNvSpPr>
          <p:nvPr/>
        </p:nvSpPr>
        <p:spPr bwMode="auto">
          <a:xfrm>
            <a:off x="3352800" y="2895600"/>
            <a:ext cx="1371600" cy="1295400"/>
          </a:xfrm>
          <a:prstGeom prst="rect">
            <a:avLst/>
          </a:prstGeom>
          <a:noFill/>
          <a:ln w="50800">
            <a:solidFill>
              <a:schemeClr val="bg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6614" name="Text Box 22"/>
          <p:cNvSpPr txBox="1">
            <a:spLocks noChangeArrowheads="1"/>
          </p:cNvSpPr>
          <p:nvPr/>
        </p:nvSpPr>
        <p:spPr bwMode="auto">
          <a:xfrm>
            <a:off x="4648200" y="4114800"/>
            <a:ext cx="3619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2400">
                <a:solidFill>
                  <a:schemeClr val="bg2"/>
                </a:solidFill>
                <a:effectLst>
                  <a:outerShdw blurRad="38100" dist="38100" dir="2700000" algn="tl">
                    <a:srgbClr val="C0C0C0"/>
                  </a:outerShdw>
                </a:effectLst>
              </a:rPr>
              <a:t>+</a:t>
            </a:r>
            <a:endParaRPr lang="en-GB" sz="2400">
              <a:solidFill>
                <a:schemeClr val="bg2"/>
              </a:solidFill>
              <a:effectLst>
                <a:outerShdw blurRad="38100" dist="38100" dir="2700000" algn="tl">
                  <a:srgbClr val="C0C0C0"/>
                </a:outerShdw>
              </a:effectLst>
            </a:endParaRPr>
          </a:p>
        </p:txBody>
      </p:sp>
      <p:sp>
        <p:nvSpPr>
          <p:cNvPr id="366615" name="Text Box 23"/>
          <p:cNvSpPr txBox="1">
            <a:spLocks noChangeArrowheads="1"/>
          </p:cNvSpPr>
          <p:nvPr/>
        </p:nvSpPr>
        <p:spPr bwMode="auto">
          <a:xfrm>
            <a:off x="3048000" y="2514600"/>
            <a:ext cx="3619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2400">
                <a:solidFill>
                  <a:schemeClr val="bg2"/>
                </a:solidFill>
                <a:effectLst>
                  <a:outerShdw blurRad="38100" dist="38100" dir="2700000" algn="tl">
                    <a:srgbClr val="C0C0C0"/>
                  </a:outerShdw>
                </a:effectLst>
              </a:rPr>
              <a:t>+</a:t>
            </a:r>
            <a:endParaRPr lang="en-GB" sz="2400">
              <a:solidFill>
                <a:schemeClr val="bg2"/>
              </a:solidFill>
              <a:effectLst>
                <a:outerShdw blurRad="38100" dist="38100" dir="2700000" algn="tl">
                  <a:srgbClr val="C0C0C0"/>
                </a:outerShdw>
              </a:effectLst>
            </a:endParaRPr>
          </a:p>
        </p:txBody>
      </p:sp>
      <p:sp>
        <p:nvSpPr>
          <p:cNvPr id="366616" name="Text Box 24"/>
          <p:cNvSpPr txBox="1">
            <a:spLocks noChangeArrowheads="1"/>
          </p:cNvSpPr>
          <p:nvPr/>
        </p:nvSpPr>
        <p:spPr bwMode="auto">
          <a:xfrm>
            <a:off x="4699000" y="2540000"/>
            <a:ext cx="2857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2400">
                <a:solidFill>
                  <a:schemeClr val="bg2"/>
                </a:solidFill>
                <a:effectLst>
                  <a:outerShdw blurRad="38100" dist="38100" dir="2700000" algn="tl">
                    <a:srgbClr val="C0C0C0"/>
                  </a:outerShdw>
                </a:effectLst>
              </a:rPr>
              <a:t>-</a:t>
            </a:r>
            <a:endParaRPr lang="en-GB" sz="2400">
              <a:solidFill>
                <a:schemeClr val="bg2"/>
              </a:solidFill>
              <a:effectLst>
                <a:outerShdw blurRad="38100" dist="38100" dir="2700000" algn="tl">
                  <a:srgbClr val="C0C0C0"/>
                </a:outerShdw>
              </a:effectLst>
            </a:endParaRPr>
          </a:p>
        </p:txBody>
      </p:sp>
      <p:sp>
        <p:nvSpPr>
          <p:cNvPr id="366617" name="Text Box 25"/>
          <p:cNvSpPr txBox="1">
            <a:spLocks noChangeArrowheads="1"/>
          </p:cNvSpPr>
          <p:nvPr/>
        </p:nvSpPr>
        <p:spPr bwMode="auto">
          <a:xfrm>
            <a:off x="3073400" y="4051300"/>
            <a:ext cx="2857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2400">
                <a:solidFill>
                  <a:schemeClr val="bg2"/>
                </a:solidFill>
                <a:effectLst>
                  <a:outerShdw blurRad="38100" dist="38100" dir="2700000" algn="tl">
                    <a:srgbClr val="C0C0C0"/>
                  </a:outerShdw>
                </a:effectLst>
              </a:rPr>
              <a:t>-</a:t>
            </a:r>
            <a:endParaRPr lang="en-GB" sz="2400">
              <a:solidFill>
                <a:schemeClr val="bg2"/>
              </a:solidFill>
              <a:effectLst>
                <a:outerShdw blurRad="38100" dist="38100" dir="2700000" algn="tl">
                  <a:srgbClr val="C0C0C0"/>
                </a:outerShdw>
              </a:effectLst>
            </a:endParaRPr>
          </a:p>
        </p:txBody>
      </p:sp>
      <p:sp>
        <p:nvSpPr>
          <p:cNvPr id="366618" name="Oval 26"/>
          <p:cNvSpPr>
            <a:spLocks noChangeArrowheads="1"/>
          </p:cNvSpPr>
          <p:nvPr/>
        </p:nvSpPr>
        <p:spPr bwMode="auto">
          <a:xfrm>
            <a:off x="3200400" y="3581400"/>
            <a:ext cx="304800" cy="304800"/>
          </a:xfrm>
          <a:prstGeom prst="ellipse">
            <a:avLst/>
          </a:prstGeom>
          <a:gradFill rotWithShape="0">
            <a:gsLst>
              <a:gs pos="0">
                <a:srgbClr val="000000">
                  <a:gamma/>
                  <a:tint val="9020"/>
                  <a:invGamma/>
                </a:srgbClr>
              </a:gs>
              <a:gs pos="100000">
                <a:srgbClr val="000000"/>
              </a:gs>
            </a:gsLst>
            <a:path path="shape">
              <a:fillToRect l="50000" t="50000" r="50000" b="50000"/>
            </a:path>
          </a:gradFill>
          <a:ln>
            <a:noFill/>
          </a:ln>
          <a:effectLst/>
          <a:extLst>
            <a:ext uri="{91240B29-F687-4F45-9708-019B960494DF}">
              <a14:hiddenLine xmlns:a14="http://schemas.microsoft.com/office/drawing/2010/main" w="50800">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6619" name="Oval 27"/>
          <p:cNvSpPr>
            <a:spLocks noChangeArrowheads="1"/>
          </p:cNvSpPr>
          <p:nvPr/>
        </p:nvSpPr>
        <p:spPr bwMode="auto">
          <a:xfrm>
            <a:off x="3657600" y="4038600"/>
            <a:ext cx="304800" cy="304800"/>
          </a:xfrm>
          <a:prstGeom prst="ellipse">
            <a:avLst/>
          </a:prstGeom>
          <a:gradFill rotWithShape="0">
            <a:gsLst>
              <a:gs pos="0">
                <a:srgbClr val="000000">
                  <a:gamma/>
                  <a:tint val="9020"/>
                  <a:invGamma/>
                </a:srgbClr>
              </a:gs>
              <a:gs pos="100000">
                <a:srgbClr val="000000"/>
              </a:gs>
            </a:gsLst>
            <a:path path="shape">
              <a:fillToRect l="50000" t="50000" r="50000" b="50000"/>
            </a:path>
          </a:gradFill>
          <a:ln>
            <a:noFill/>
          </a:ln>
          <a:effectLst/>
          <a:extLst>
            <a:ext uri="{91240B29-F687-4F45-9708-019B960494DF}">
              <a14:hiddenLine xmlns:a14="http://schemas.microsoft.com/office/drawing/2010/main" w="50800">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6620" name="Oval 28"/>
          <p:cNvSpPr>
            <a:spLocks noChangeArrowheads="1"/>
          </p:cNvSpPr>
          <p:nvPr/>
        </p:nvSpPr>
        <p:spPr bwMode="auto">
          <a:xfrm>
            <a:off x="4114800" y="2743200"/>
            <a:ext cx="304800" cy="304800"/>
          </a:xfrm>
          <a:prstGeom prst="ellipse">
            <a:avLst/>
          </a:prstGeom>
          <a:gradFill rotWithShape="0">
            <a:gsLst>
              <a:gs pos="0">
                <a:srgbClr val="000000">
                  <a:gamma/>
                  <a:tint val="9020"/>
                  <a:invGamma/>
                </a:srgbClr>
              </a:gs>
              <a:gs pos="100000">
                <a:srgbClr val="000000"/>
              </a:gs>
            </a:gsLst>
            <a:path path="shape">
              <a:fillToRect l="50000" t="50000" r="50000" b="50000"/>
            </a:path>
          </a:gradFill>
          <a:ln>
            <a:noFill/>
          </a:ln>
          <a:effectLst/>
          <a:extLst>
            <a:ext uri="{91240B29-F687-4F45-9708-019B960494DF}">
              <a14:hiddenLine xmlns:a14="http://schemas.microsoft.com/office/drawing/2010/main" w="50800">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6621" name="Oval 29"/>
          <p:cNvSpPr>
            <a:spLocks noChangeArrowheads="1"/>
          </p:cNvSpPr>
          <p:nvPr/>
        </p:nvSpPr>
        <p:spPr bwMode="auto">
          <a:xfrm>
            <a:off x="4546600" y="3187700"/>
            <a:ext cx="304800" cy="304800"/>
          </a:xfrm>
          <a:prstGeom prst="ellipse">
            <a:avLst/>
          </a:prstGeom>
          <a:gradFill rotWithShape="0">
            <a:gsLst>
              <a:gs pos="0">
                <a:srgbClr val="000000">
                  <a:gamma/>
                  <a:tint val="9020"/>
                  <a:invGamma/>
                </a:srgbClr>
              </a:gs>
              <a:gs pos="100000">
                <a:srgbClr val="000000"/>
              </a:gs>
            </a:gsLst>
            <a:path path="shape">
              <a:fillToRect l="50000" t="50000" r="50000" b="50000"/>
            </a:path>
          </a:gradFill>
          <a:ln>
            <a:noFill/>
          </a:ln>
          <a:effectLst/>
          <a:extLst>
            <a:ext uri="{91240B29-F687-4F45-9708-019B960494DF}">
              <a14:hiddenLine xmlns:a14="http://schemas.microsoft.com/office/drawing/2010/main" w="50800">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6622" name="Rectangle 30"/>
          <p:cNvSpPr>
            <a:spLocks noChangeArrowheads="1"/>
          </p:cNvSpPr>
          <p:nvPr/>
        </p:nvSpPr>
        <p:spPr bwMode="auto">
          <a:xfrm>
            <a:off x="6629400" y="1143000"/>
            <a:ext cx="1371600" cy="1295400"/>
          </a:xfrm>
          <a:prstGeom prst="rect">
            <a:avLst/>
          </a:prstGeom>
          <a:noFill/>
          <a:ln w="50800">
            <a:solidFill>
              <a:schemeClr val="bg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6623" name="Text Box 31"/>
          <p:cNvSpPr txBox="1">
            <a:spLocks noChangeArrowheads="1"/>
          </p:cNvSpPr>
          <p:nvPr/>
        </p:nvSpPr>
        <p:spPr bwMode="auto">
          <a:xfrm>
            <a:off x="7924800" y="2362200"/>
            <a:ext cx="3619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2400">
                <a:solidFill>
                  <a:schemeClr val="bg2"/>
                </a:solidFill>
                <a:effectLst>
                  <a:outerShdw blurRad="38100" dist="38100" dir="2700000" algn="tl">
                    <a:srgbClr val="C0C0C0"/>
                  </a:outerShdw>
                </a:effectLst>
              </a:rPr>
              <a:t>+</a:t>
            </a:r>
            <a:endParaRPr lang="en-GB" sz="2400">
              <a:solidFill>
                <a:schemeClr val="bg2"/>
              </a:solidFill>
              <a:effectLst>
                <a:outerShdw blurRad="38100" dist="38100" dir="2700000" algn="tl">
                  <a:srgbClr val="C0C0C0"/>
                </a:outerShdw>
              </a:effectLst>
            </a:endParaRPr>
          </a:p>
        </p:txBody>
      </p:sp>
      <p:sp>
        <p:nvSpPr>
          <p:cNvPr id="366624" name="Text Box 32"/>
          <p:cNvSpPr txBox="1">
            <a:spLocks noChangeArrowheads="1"/>
          </p:cNvSpPr>
          <p:nvPr/>
        </p:nvSpPr>
        <p:spPr bwMode="auto">
          <a:xfrm>
            <a:off x="6324600" y="762000"/>
            <a:ext cx="3619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2400">
                <a:solidFill>
                  <a:schemeClr val="bg2"/>
                </a:solidFill>
                <a:effectLst>
                  <a:outerShdw blurRad="38100" dist="38100" dir="2700000" algn="tl">
                    <a:srgbClr val="C0C0C0"/>
                  </a:outerShdw>
                </a:effectLst>
              </a:rPr>
              <a:t>+</a:t>
            </a:r>
            <a:endParaRPr lang="en-GB" sz="2400">
              <a:solidFill>
                <a:schemeClr val="bg2"/>
              </a:solidFill>
              <a:effectLst>
                <a:outerShdw blurRad="38100" dist="38100" dir="2700000" algn="tl">
                  <a:srgbClr val="C0C0C0"/>
                </a:outerShdw>
              </a:effectLst>
            </a:endParaRPr>
          </a:p>
        </p:txBody>
      </p:sp>
      <p:sp>
        <p:nvSpPr>
          <p:cNvPr id="366625" name="Text Box 33"/>
          <p:cNvSpPr txBox="1">
            <a:spLocks noChangeArrowheads="1"/>
          </p:cNvSpPr>
          <p:nvPr/>
        </p:nvSpPr>
        <p:spPr bwMode="auto">
          <a:xfrm>
            <a:off x="7975600" y="787400"/>
            <a:ext cx="2857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2400">
                <a:solidFill>
                  <a:schemeClr val="bg2"/>
                </a:solidFill>
                <a:effectLst>
                  <a:outerShdw blurRad="38100" dist="38100" dir="2700000" algn="tl">
                    <a:srgbClr val="C0C0C0"/>
                  </a:outerShdw>
                </a:effectLst>
              </a:rPr>
              <a:t>-</a:t>
            </a:r>
            <a:endParaRPr lang="en-GB" sz="2400">
              <a:solidFill>
                <a:schemeClr val="bg2"/>
              </a:solidFill>
              <a:effectLst>
                <a:outerShdw blurRad="38100" dist="38100" dir="2700000" algn="tl">
                  <a:srgbClr val="C0C0C0"/>
                </a:outerShdw>
              </a:effectLst>
            </a:endParaRPr>
          </a:p>
        </p:txBody>
      </p:sp>
      <p:sp>
        <p:nvSpPr>
          <p:cNvPr id="366626" name="Text Box 34"/>
          <p:cNvSpPr txBox="1">
            <a:spLocks noChangeArrowheads="1"/>
          </p:cNvSpPr>
          <p:nvPr/>
        </p:nvSpPr>
        <p:spPr bwMode="auto">
          <a:xfrm>
            <a:off x="6350000" y="2298700"/>
            <a:ext cx="2857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2400">
                <a:solidFill>
                  <a:schemeClr val="bg2"/>
                </a:solidFill>
                <a:effectLst>
                  <a:outerShdw blurRad="38100" dist="38100" dir="2700000" algn="tl">
                    <a:srgbClr val="C0C0C0"/>
                  </a:outerShdw>
                </a:effectLst>
              </a:rPr>
              <a:t>-</a:t>
            </a:r>
            <a:endParaRPr lang="en-GB" sz="2400">
              <a:solidFill>
                <a:schemeClr val="bg2"/>
              </a:solidFill>
              <a:effectLst>
                <a:outerShdw blurRad="38100" dist="38100" dir="2700000" algn="tl">
                  <a:srgbClr val="C0C0C0"/>
                </a:outerShdw>
              </a:effectLst>
            </a:endParaRPr>
          </a:p>
        </p:txBody>
      </p:sp>
      <p:sp>
        <p:nvSpPr>
          <p:cNvPr id="366627" name="Rectangle 35"/>
          <p:cNvSpPr>
            <a:spLocks noChangeArrowheads="1"/>
          </p:cNvSpPr>
          <p:nvPr/>
        </p:nvSpPr>
        <p:spPr bwMode="auto">
          <a:xfrm>
            <a:off x="6705600" y="4267200"/>
            <a:ext cx="1371600" cy="1295400"/>
          </a:xfrm>
          <a:prstGeom prst="rect">
            <a:avLst/>
          </a:prstGeom>
          <a:noFill/>
          <a:ln w="50800">
            <a:solidFill>
              <a:schemeClr val="bg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6628" name="Text Box 36"/>
          <p:cNvSpPr txBox="1">
            <a:spLocks noChangeArrowheads="1"/>
          </p:cNvSpPr>
          <p:nvPr/>
        </p:nvSpPr>
        <p:spPr bwMode="auto">
          <a:xfrm>
            <a:off x="8001000" y="5486400"/>
            <a:ext cx="3619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2400">
                <a:solidFill>
                  <a:schemeClr val="bg2"/>
                </a:solidFill>
                <a:effectLst>
                  <a:outerShdw blurRad="38100" dist="38100" dir="2700000" algn="tl">
                    <a:srgbClr val="C0C0C0"/>
                  </a:outerShdw>
                </a:effectLst>
              </a:rPr>
              <a:t>+</a:t>
            </a:r>
            <a:endParaRPr lang="en-GB" sz="2400">
              <a:solidFill>
                <a:schemeClr val="bg2"/>
              </a:solidFill>
              <a:effectLst>
                <a:outerShdw blurRad="38100" dist="38100" dir="2700000" algn="tl">
                  <a:srgbClr val="C0C0C0"/>
                </a:outerShdw>
              </a:effectLst>
            </a:endParaRPr>
          </a:p>
        </p:txBody>
      </p:sp>
      <p:sp>
        <p:nvSpPr>
          <p:cNvPr id="366629" name="Text Box 37"/>
          <p:cNvSpPr txBox="1">
            <a:spLocks noChangeArrowheads="1"/>
          </p:cNvSpPr>
          <p:nvPr/>
        </p:nvSpPr>
        <p:spPr bwMode="auto">
          <a:xfrm>
            <a:off x="6400800" y="3886200"/>
            <a:ext cx="3619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2400">
                <a:solidFill>
                  <a:schemeClr val="bg2"/>
                </a:solidFill>
                <a:effectLst>
                  <a:outerShdw blurRad="38100" dist="38100" dir="2700000" algn="tl">
                    <a:srgbClr val="C0C0C0"/>
                  </a:outerShdw>
                </a:effectLst>
              </a:rPr>
              <a:t>+</a:t>
            </a:r>
            <a:endParaRPr lang="en-GB" sz="2400">
              <a:solidFill>
                <a:schemeClr val="bg2"/>
              </a:solidFill>
              <a:effectLst>
                <a:outerShdw blurRad="38100" dist="38100" dir="2700000" algn="tl">
                  <a:srgbClr val="C0C0C0"/>
                </a:outerShdw>
              </a:effectLst>
            </a:endParaRPr>
          </a:p>
        </p:txBody>
      </p:sp>
      <p:sp>
        <p:nvSpPr>
          <p:cNvPr id="366630" name="Text Box 38"/>
          <p:cNvSpPr txBox="1">
            <a:spLocks noChangeArrowheads="1"/>
          </p:cNvSpPr>
          <p:nvPr/>
        </p:nvSpPr>
        <p:spPr bwMode="auto">
          <a:xfrm>
            <a:off x="8051800" y="3911600"/>
            <a:ext cx="2857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2400">
                <a:solidFill>
                  <a:schemeClr val="bg2"/>
                </a:solidFill>
                <a:effectLst>
                  <a:outerShdw blurRad="38100" dist="38100" dir="2700000" algn="tl">
                    <a:srgbClr val="C0C0C0"/>
                  </a:outerShdw>
                </a:effectLst>
              </a:rPr>
              <a:t>-</a:t>
            </a:r>
            <a:endParaRPr lang="en-GB" sz="2400">
              <a:solidFill>
                <a:schemeClr val="bg2"/>
              </a:solidFill>
              <a:effectLst>
                <a:outerShdw blurRad="38100" dist="38100" dir="2700000" algn="tl">
                  <a:srgbClr val="C0C0C0"/>
                </a:outerShdw>
              </a:effectLst>
            </a:endParaRPr>
          </a:p>
        </p:txBody>
      </p:sp>
      <p:sp>
        <p:nvSpPr>
          <p:cNvPr id="366631" name="Text Box 39"/>
          <p:cNvSpPr txBox="1">
            <a:spLocks noChangeArrowheads="1"/>
          </p:cNvSpPr>
          <p:nvPr/>
        </p:nvSpPr>
        <p:spPr bwMode="auto">
          <a:xfrm>
            <a:off x="6426200" y="5422900"/>
            <a:ext cx="2857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2400">
                <a:solidFill>
                  <a:schemeClr val="bg2"/>
                </a:solidFill>
                <a:effectLst>
                  <a:outerShdw blurRad="38100" dist="38100" dir="2700000" algn="tl">
                    <a:srgbClr val="C0C0C0"/>
                  </a:outerShdw>
                </a:effectLst>
              </a:rPr>
              <a:t>-</a:t>
            </a:r>
            <a:endParaRPr lang="en-GB" sz="2400">
              <a:solidFill>
                <a:schemeClr val="bg2"/>
              </a:solidFill>
              <a:effectLst>
                <a:outerShdw blurRad="38100" dist="38100" dir="2700000" algn="tl">
                  <a:srgbClr val="C0C0C0"/>
                </a:outerShdw>
              </a:effectLst>
            </a:endParaRPr>
          </a:p>
        </p:txBody>
      </p:sp>
      <p:sp>
        <p:nvSpPr>
          <p:cNvPr id="366632" name="Line 40"/>
          <p:cNvSpPr>
            <a:spLocks noChangeShapeType="1"/>
          </p:cNvSpPr>
          <p:nvPr/>
        </p:nvSpPr>
        <p:spPr bwMode="auto">
          <a:xfrm>
            <a:off x="6629400" y="1905000"/>
            <a:ext cx="444500" cy="53340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6633" name="Line 41"/>
          <p:cNvSpPr>
            <a:spLocks noChangeShapeType="1"/>
          </p:cNvSpPr>
          <p:nvPr/>
        </p:nvSpPr>
        <p:spPr bwMode="auto">
          <a:xfrm>
            <a:off x="7543800" y="1143000"/>
            <a:ext cx="431800" cy="45720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6634" name="Line 42"/>
          <p:cNvSpPr>
            <a:spLocks noChangeShapeType="1"/>
          </p:cNvSpPr>
          <p:nvPr/>
        </p:nvSpPr>
        <p:spPr bwMode="auto">
          <a:xfrm flipV="1">
            <a:off x="6718300" y="4292600"/>
            <a:ext cx="863600" cy="80010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6635" name="Line 43"/>
          <p:cNvSpPr>
            <a:spLocks noChangeShapeType="1"/>
          </p:cNvSpPr>
          <p:nvPr/>
        </p:nvSpPr>
        <p:spPr bwMode="auto">
          <a:xfrm flipV="1">
            <a:off x="7188200" y="4724400"/>
            <a:ext cx="914400" cy="81280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6636" name="Line 44"/>
          <p:cNvSpPr>
            <a:spLocks noChangeShapeType="1"/>
          </p:cNvSpPr>
          <p:nvPr/>
        </p:nvSpPr>
        <p:spPr bwMode="auto">
          <a:xfrm flipV="1">
            <a:off x="5181600" y="2209800"/>
            <a:ext cx="990600" cy="609600"/>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6637" name="Line 45"/>
          <p:cNvSpPr>
            <a:spLocks noChangeShapeType="1"/>
          </p:cNvSpPr>
          <p:nvPr/>
        </p:nvSpPr>
        <p:spPr bwMode="auto">
          <a:xfrm>
            <a:off x="5257800" y="4114800"/>
            <a:ext cx="1066800" cy="685800"/>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6638" name="Text Box 46"/>
          <p:cNvSpPr txBox="1">
            <a:spLocks noChangeArrowheads="1"/>
          </p:cNvSpPr>
          <p:nvPr/>
        </p:nvSpPr>
        <p:spPr bwMode="auto">
          <a:xfrm>
            <a:off x="5715000" y="2971800"/>
            <a:ext cx="523875" cy="823913"/>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4800">
                <a:solidFill>
                  <a:schemeClr val="bg2"/>
                </a:solidFill>
              </a:rPr>
              <a:t>?</a:t>
            </a:r>
            <a:endParaRPr lang="en-GB" sz="4800">
              <a:solidFill>
                <a:schemeClr val="bg2"/>
              </a:solidFill>
            </a:endParaRPr>
          </a:p>
        </p:txBody>
      </p:sp>
      <p:sp>
        <p:nvSpPr>
          <p:cNvPr id="366641" name="Rectangle 49"/>
          <p:cNvSpPr>
            <a:spLocks noGrp="1" noChangeArrowheads="1"/>
          </p:cNvSpPr>
          <p:nvPr>
            <p:ph type="title"/>
          </p:nvPr>
        </p:nvSpPr>
        <p:spPr/>
        <p:txBody>
          <a:bodyPr/>
          <a:lstStyle/>
          <a:p>
            <a:r>
              <a:rPr lang="de-DE"/>
              <a:t>Mapping: Visual Representations</a:t>
            </a:r>
          </a:p>
        </p:txBody>
      </p:sp>
      <p:sp>
        <p:nvSpPr>
          <p:cNvPr id="366642" name="Rectangle 50"/>
          <p:cNvSpPr>
            <a:spLocks noGrp="1" noChangeArrowheads="1"/>
          </p:cNvSpPr>
          <p:nvPr>
            <p:ph idx="1"/>
          </p:nvPr>
        </p:nvSpPr>
        <p:spPr/>
        <p:txBody>
          <a:bodyPr/>
          <a:lstStyle/>
          <a:p>
            <a:r>
              <a:rPr lang="en-US" b="1" dirty="0" smtClean="0"/>
              <a:t>Ambiguities</a:t>
            </a:r>
          </a:p>
          <a:p>
            <a:endParaRPr lang="de-DE" b="1" dirty="0"/>
          </a:p>
        </p:txBody>
      </p:sp>
      <p:sp>
        <p:nvSpPr>
          <p:cNvPr id="38" name="Rectangle 5"/>
          <p:cNvSpPr>
            <a:spLocks/>
          </p:cNvSpPr>
          <p:nvPr/>
        </p:nvSpPr>
        <p:spPr bwMode="auto">
          <a:xfrm>
            <a:off x="582607" y="5094143"/>
            <a:ext cx="467466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r>
              <a:rPr lang="en-US" sz="2400" dirty="0" smtClean="0">
                <a:ea typeface="Gill Sans" charset="0"/>
                <a:cs typeface="Gill Sans" charset="0"/>
              </a:rPr>
              <a:t>Solve ambiguity with decider:</a:t>
            </a:r>
          </a:p>
          <a:p>
            <a:pPr marL="342900" indent="-342900">
              <a:buFont typeface="Arial" panose="020B0604020202020204" pitchFamily="34" charset="0"/>
              <a:buChar char="•"/>
            </a:pPr>
            <a:r>
              <a:rPr lang="en-US" sz="2400" dirty="0" smtClean="0">
                <a:ea typeface="Gill Sans" charset="0"/>
                <a:cs typeface="Gill Sans" charset="0"/>
              </a:rPr>
              <a:t>Midpoint Decider (not exact)</a:t>
            </a:r>
          </a:p>
          <a:p>
            <a:pPr marL="342900" indent="-342900">
              <a:buFont typeface="Arial" panose="020B0604020202020204" pitchFamily="34" charset="0"/>
              <a:buChar char="•"/>
            </a:pPr>
            <a:r>
              <a:rPr lang="en-US" sz="2400" dirty="0" smtClean="0">
                <a:ea typeface="Gill Sans" charset="0"/>
                <a:cs typeface="Gill Sans" charset="0"/>
              </a:rPr>
              <a:t>Asymptotic Decider</a:t>
            </a:r>
            <a:endParaRPr lang="en-US" sz="2400" dirty="0">
              <a:ea typeface="Gill Sans" charset="0"/>
              <a:cs typeface="Gill Sans" charset="0"/>
            </a:endParaRPr>
          </a:p>
        </p:txBody>
      </p:sp>
    </p:spTree>
    <p:extLst>
      <p:ext uri="{BB962C8B-B14F-4D97-AF65-F5344CB8AC3E}">
        <p14:creationId xmlns:p14="http://schemas.microsoft.com/office/powerpoint/2010/main" val="296090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20" name="Line 4"/>
          <p:cNvSpPr>
            <a:spLocks noChangeShapeType="1"/>
          </p:cNvSpPr>
          <p:nvPr/>
        </p:nvSpPr>
        <p:spPr bwMode="auto">
          <a:xfrm flipV="1">
            <a:off x="809336" y="3835400"/>
            <a:ext cx="1358900" cy="393700"/>
          </a:xfrm>
          <a:prstGeom prst="line">
            <a:avLst/>
          </a:prstGeom>
          <a:noFill/>
          <a:ln w="254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7621" name="Line 5"/>
          <p:cNvSpPr>
            <a:spLocks noChangeShapeType="1"/>
          </p:cNvSpPr>
          <p:nvPr/>
        </p:nvSpPr>
        <p:spPr bwMode="auto">
          <a:xfrm flipV="1">
            <a:off x="1266536" y="3327400"/>
            <a:ext cx="457200" cy="1371600"/>
          </a:xfrm>
          <a:prstGeom prst="line">
            <a:avLst/>
          </a:prstGeom>
          <a:noFill/>
          <a:ln w="254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7633" name="Rectangle 17"/>
          <p:cNvSpPr>
            <a:spLocks noChangeArrowheads="1"/>
          </p:cNvSpPr>
          <p:nvPr/>
        </p:nvSpPr>
        <p:spPr bwMode="auto">
          <a:xfrm>
            <a:off x="809336" y="3403600"/>
            <a:ext cx="1371600" cy="1295400"/>
          </a:xfrm>
          <a:prstGeom prst="rect">
            <a:avLst/>
          </a:prstGeom>
          <a:noFill/>
          <a:ln w="50800">
            <a:solidFill>
              <a:schemeClr val="bg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7634" name="Text Box 18"/>
          <p:cNvSpPr txBox="1">
            <a:spLocks noChangeArrowheads="1"/>
          </p:cNvSpPr>
          <p:nvPr/>
        </p:nvSpPr>
        <p:spPr bwMode="auto">
          <a:xfrm>
            <a:off x="2104736" y="4622800"/>
            <a:ext cx="3619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2400">
                <a:solidFill>
                  <a:schemeClr val="bg2"/>
                </a:solidFill>
                <a:effectLst>
                  <a:outerShdw blurRad="38100" dist="38100" dir="2700000" algn="tl">
                    <a:srgbClr val="C0C0C0"/>
                  </a:outerShdw>
                </a:effectLst>
              </a:rPr>
              <a:t>+</a:t>
            </a:r>
            <a:endParaRPr lang="en-GB" sz="2400">
              <a:solidFill>
                <a:schemeClr val="bg2"/>
              </a:solidFill>
              <a:effectLst>
                <a:outerShdw blurRad="38100" dist="38100" dir="2700000" algn="tl">
                  <a:srgbClr val="C0C0C0"/>
                </a:outerShdw>
              </a:effectLst>
            </a:endParaRPr>
          </a:p>
        </p:txBody>
      </p:sp>
      <p:sp>
        <p:nvSpPr>
          <p:cNvPr id="367635" name="Text Box 19"/>
          <p:cNvSpPr txBox="1">
            <a:spLocks noChangeArrowheads="1"/>
          </p:cNvSpPr>
          <p:nvPr/>
        </p:nvSpPr>
        <p:spPr bwMode="auto">
          <a:xfrm>
            <a:off x="504536" y="3022600"/>
            <a:ext cx="3619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2400">
                <a:solidFill>
                  <a:schemeClr val="bg2"/>
                </a:solidFill>
                <a:effectLst>
                  <a:outerShdw blurRad="38100" dist="38100" dir="2700000" algn="tl">
                    <a:srgbClr val="C0C0C0"/>
                  </a:outerShdw>
                </a:effectLst>
              </a:rPr>
              <a:t>+</a:t>
            </a:r>
            <a:endParaRPr lang="en-GB" sz="2400">
              <a:solidFill>
                <a:schemeClr val="bg2"/>
              </a:solidFill>
              <a:effectLst>
                <a:outerShdw blurRad="38100" dist="38100" dir="2700000" algn="tl">
                  <a:srgbClr val="C0C0C0"/>
                </a:outerShdw>
              </a:effectLst>
            </a:endParaRPr>
          </a:p>
        </p:txBody>
      </p:sp>
      <p:sp>
        <p:nvSpPr>
          <p:cNvPr id="367636" name="Text Box 20"/>
          <p:cNvSpPr txBox="1">
            <a:spLocks noChangeArrowheads="1"/>
          </p:cNvSpPr>
          <p:nvPr/>
        </p:nvSpPr>
        <p:spPr bwMode="auto">
          <a:xfrm>
            <a:off x="2155536" y="3048000"/>
            <a:ext cx="2857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2400">
                <a:solidFill>
                  <a:schemeClr val="bg2"/>
                </a:solidFill>
                <a:effectLst>
                  <a:outerShdw blurRad="38100" dist="38100" dir="2700000" algn="tl">
                    <a:srgbClr val="C0C0C0"/>
                  </a:outerShdw>
                </a:effectLst>
              </a:rPr>
              <a:t>-</a:t>
            </a:r>
            <a:endParaRPr lang="en-GB" sz="2400">
              <a:solidFill>
                <a:schemeClr val="bg2"/>
              </a:solidFill>
              <a:effectLst>
                <a:outerShdw blurRad="38100" dist="38100" dir="2700000" algn="tl">
                  <a:srgbClr val="C0C0C0"/>
                </a:outerShdw>
              </a:effectLst>
            </a:endParaRPr>
          </a:p>
        </p:txBody>
      </p:sp>
      <p:sp>
        <p:nvSpPr>
          <p:cNvPr id="367637" name="Text Box 21"/>
          <p:cNvSpPr txBox="1">
            <a:spLocks noChangeArrowheads="1"/>
          </p:cNvSpPr>
          <p:nvPr/>
        </p:nvSpPr>
        <p:spPr bwMode="auto">
          <a:xfrm>
            <a:off x="529936" y="4559300"/>
            <a:ext cx="2857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2400">
                <a:solidFill>
                  <a:schemeClr val="bg2"/>
                </a:solidFill>
                <a:effectLst>
                  <a:outerShdw blurRad="38100" dist="38100" dir="2700000" algn="tl">
                    <a:srgbClr val="C0C0C0"/>
                  </a:outerShdw>
                </a:effectLst>
              </a:rPr>
              <a:t>-</a:t>
            </a:r>
            <a:endParaRPr lang="en-GB" sz="2400">
              <a:solidFill>
                <a:schemeClr val="bg2"/>
              </a:solidFill>
              <a:effectLst>
                <a:outerShdw blurRad="38100" dist="38100" dir="2700000" algn="tl">
                  <a:srgbClr val="C0C0C0"/>
                </a:outerShdw>
              </a:effectLst>
            </a:endParaRPr>
          </a:p>
        </p:txBody>
      </p:sp>
      <p:sp>
        <p:nvSpPr>
          <p:cNvPr id="367638" name="Oval 22"/>
          <p:cNvSpPr>
            <a:spLocks noChangeArrowheads="1"/>
          </p:cNvSpPr>
          <p:nvPr/>
        </p:nvSpPr>
        <p:spPr bwMode="auto">
          <a:xfrm>
            <a:off x="656936" y="4089400"/>
            <a:ext cx="304800" cy="304800"/>
          </a:xfrm>
          <a:prstGeom prst="ellipse">
            <a:avLst/>
          </a:prstGeom>
          <a:gradFill rotWithShape="0">
            <a:gsLst>
              <a:gs pos="0">
                <a:srgbClr val="000000">
                  <a:gamma/>
                  <a:tint val="9020"/>
                  <a:invGamma/>
                </a:srgbClr>
              </a:gs>
              <a:gs pos="100000">
                <a:srgbClr val="000000"/>
              </a:gs>
            </a:gsLst>
            <a:path path="shape">
              <a:fillToRect l="50000" t="50000" r="50000" b="50000"/>
            </a:path>
          </a:gradFill>
          <a:ln>
            <a:noFill/>
          </a:ln>
          <a:effectLst/>
          <a:extLst>
            <a:ext uri="{91240B29-F687-4F45-9708-019B960494DF}">
              <a14:hiddenLine xmlns:a14="http://schemas.microsoft.com/office/drawing/2010/main" w="50800">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7639" name="Oval 23"/>
          <p:cNvSpPr>
            <a:spLocks noChangeArrowheads="1"/>
          </p:cNvSpPr>
          <p:nvPr/>
        </p:nvSpPr>
        <p:spPr bwMode="auto">
          <a:xfrm>
            <a:off x="1571336" y="3251200"/>
            <a:ext cx="304800" cy="304800"/>
          </a:xfrm>
          <a:prstGeom prst="ellipse">
            <a:avLst/>
          </a:prstGeom>
          <a:gradFill rotWithShape="0">
            <a:gsLst>
              <a:gs pos="0">
                <a:srgbClr val="000000">
                  <a:gamma/>
                  <a:tint val="9020"/>
                  <a:invGamma/>
                </a:srgbClr>
              </a:gs>
              <a:gs pos="100000">
                <a:srgbClr val="000000"/>
              </a:gs>
            </a:gsLst>
            <a:path path="shape">
              <a:fillToRect l="50000" t="50000" r="50000" b="50000"/>
            </a:path>
          </a:gradFill>
          <a:ln>
            <a:noFill/>
          </a:ln>
          <a:effectLst/>
          <a:extLst>
            <a:ext uri="{91240B29-F687-4F45-9708-019B960494DF}">
              <a14:hiddenLine xmlns:a14="http://schemas.microsoft.com/office/drawing/2010/main" w="50800">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7640" name="Oval 24"/>
          <p:cNvSpPr>
            <a:spLocks noChangeArrowheads="1"/>
          </p:cNvSpPr>
          <p:nvPr/>
        </p:nvSpPr>
        <p:spPr bwMode="auto">
          <a:xfrm>
            <a:off x="2003136" y="3695700"/>
            <a:ext cx="304800" cy="304800"/>
          </a:xfrm>
          <a:prstGeom prst="ellipse">
            <a:avLst/>
          </a:prstGeom>
          <a:gradFill rotWithShape="0">
            <a:gsLst>
              <a:gs pos="0">
                <a:srgbClr val="000000">
                  <a:gamma/>
                  <a:tint val="9020"/>
                  <a:invGamma/>
                </a:srgbClr>
              </a:gs>
              <a:gs pos="100000">
                <a:srgbClr val="000000"/>
              </a:gs>
            </a:gsLst>
            <a:path path="shape">
              <a:fillToRect l="50000" t="50000" r="50000" b="50000"/>
            </a:path>
          </a:gradFill>
          <a:ln>
            <a:noFill/>
          </a:ln>
          <a:effectLst/>
          <a:extLst>
            <a:ext uri="{91240B29-F687-4F45-9708-019B960494DF}">
              <a14:hiddenLine xmlns:a14="http://schemas.microsoft.com/office/drawing/2010/main" w="50800">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7641" name="Rectangle 25"/>
          <p:cNvSpPr>
            <a:spLocks noChangeArrowheads="1"/>
          </p:cNvSpPr>
          <p:nvPr/>
        </p:nvSpPr>
        <p:spPr bwMode="auto">
          <a:xfrm>
            <a:off x="7086600" y="2438400"/>
            <a:ext cx="1371600" cy="1295400"/>
          </a:xfrm>
          <a:prstGeom prst="rect">
            <a:avLst/>
          </a:prstGeom>
          <a:noFill/>
          <a:ln w="50800">
            <a:solidFill>
              <a:schemeClr val="bg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7642" name="Text Box 26"/>
          <p:cNvSpPr txBox="1">
            <a:spLocks noChangeArrowheads="1"/>
          </p:cNvSpPr>
          <p:nvPr/>
        </p:nvSpPr>
        <p:spPr bwMode="auto">
          <a:xfrm>
            <a:off x="8382000" y="3657600"/>
            <a:ext cx="3619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2400">
                <a:solidFill>
                  <a:schemeClr val="bg2"/>
                </a:solidFill>
                <a:effectLst>
                  <a:outerShdw blurRad="38100" dist="38100" dir="2700000" algn="tl">
                    <a:srgbClr val="C0C0C0"/>
                  </a:outerShdw>
                </a:effectLst>
              </a:rPr>
              <a:t>+</a:t>
            </a:r>
            <a:endParaRPr lang="en-GB" sz="2400">
              <a:solidFill>
                <a:schemeClr val="bg2"/>
              </a:solidFill>
              <a:effectLst>
                <a:outerShdw blurRad="38100" dist="38100" dir="2700000" algn="tl">
                  <a:srgbClr val="C0C0C0"/>
                </a:outerShdw>
              </a:effectLst>
            </a:endParaRPr>
          </a:p>
        </p:txBody>
      </p:sp>
      <p:sp>
        <p:nvSpPr>
          <p:cNvPr id="367643" name="Text Box 27"/>
          <p:cNvSpPr txBox="1">
            <a:spLocks noChangeArrowheads="1"/>
          </p:cNvSpPr>
          <p:nvPr/>
        </p:nvSpPr>
        <p:spPr bwMode="auto">
          <a:xfrm>
            <a:off x="6781800" y="2057400"/>
            <a:ext cx="3619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2400">
                <a:solidFill>
                  <a:schemeClr val="bg2"/>
                </a:solidFill>
                <a:effectLst>
                  <a:outerShdw blurRad="38100" dist="38100" dir="2700000" algn="tl">
                    <a:srgbClr val="C0C0C0"/>
                  </a:outerShdw>
                </a:effectLst>
              </a:rPr>
              <a:t>+</a:t>
            </a:r>
            <a:endParaRPr lang="en-GB" sz="2400">
              <a:solidFill>
                <a:schemeClr val="bg2"/>
              </a:solidFill>
              <a:effectLst>
                <a:outerShdw blurRad="38100" dist="38100" dir="2700000" algn="tl">
                  <a:srgbClr val="C0C0C0"/>
                </a:outerShdw>
              </a:effectLst>
            </a:endParaRPr>
          </a:p>
        </p:txBody>
      </p:sp>
      <p:sp>
        <p:nvSpPr>
          <p:cNvPr id="367644" name="Text Box 28"/>
          <p:cNvSpPr txBox="1">
            <a:spLocks noChangeArrowheads="1"/>
          </p:cNvSpPr>
          <p:nvPr/>
        </p:nvSpPr>
        <p:spPr bwMode="auto">
          <a:xfrm>
            <a:off x="8432800" y="2082800"/>
            <a:ext cx="2857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2400">
                <a:solidFill>
                  <a:schemeClr val="bg2"/>
                </a:solidFill>
                <a:effectLst>
                  <a:outerShdw blurRad="38100" dist="38100" dir="2700000" algn="tl">
                    <a:srgbClr val="C0C0C0"/>
                  </a:outerShdw>
                </a:effectLst>
              </a:rPr>
              <a:t>-</a:t>
            </a:r>
            <a:endParaRPr lang="en-GB" sz="2400">
              <a:solidFill>
                <a:schemeClr val="bg2"/>
              </a:solidFill>
              <a:effectLst>
                <a:outerShdw blurRad="38100" dist="38100" dir="2700000" algn="tl">
                  <a:srgbClr val="C0C0C0"/>
                </a:outerShdw>
              </a:effectLst>
            </a:endParaRPr>
          </a:p>
        </p:txBody>
      </p:sp>
      <p:sp>
        <p:nvSpPr>
          <p:cNvPr id="367645" name="Text Box 29"/>
          <p:cNvSpPr txBox="1">
            <a:spLocks noChangeArrowheads="1"/>
          </p:cNvSpPr>
          <p:nvPr/>
        </p:nvSpPr>
        <p:spPr bwMode="auto">
          <a:xfrm>
            <a:off x="6807200" y="3594100"/>
            <a:ext cx="2857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2400">
                <a:solidFill>
                  <a:schemeClr val="bg2"/>
                </a:solidFill>
                <a:effectLst>
                  <a:outerShdw blurRad="38100" dist="38100" dir="2700000" algn="tl">
                    <a:srgbClr val="C0C0C0"/>
                  </a:outerShdw>
                </a:effectLst>
              </a:rPr>
              <a:t>-</a:t>
            </a:r>
            <a:endParaRPr lang="en-GB" sz="2400">
              <a:solidFill>
                <a:schemeClr val="bg2"/>
              </a:solidFill>
              <a:effectLst>
                <a:outerShdw blurRad="38100" dist="38100" dir="2700000" algn="tl">
                  <a:srgbClr val="C0C0C0"/>
                </a:outerShdw>
              </a:effectLst>
            </a:endParaRPr>
          </a:p>
        </p:txBody>
      </p:sp>
      <p:sp>
        <p:nvSpPr>
          <p:cNvPr id="367646" name="Rectangle 30"/>
          <p:cNvSpPr>
            <a:spLocks noChangeArrowheads="1"/>
          </p:cNvSpPr>
          <p:nvPr/>
        </p:nvSpPr>
        <p:spPr bwMode="auto">
          <a:xfrm>
            <a:off x="7086600" y="4724400"/>
            <a:ext cx="1371600" cy="1295400"/>
          </a:xfrm>
          <a:prstGeom prst="rect">
            <a:avLst/>
          </a:prstGeom>
          <a:noFill/>
          <a:ln w="50800">
            <a:solidFill>
              <a:schemeClr val="bg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7647" name="Text Box 31"/>
          <p:cNvSpPr txBox="1">
            <a:spLocks noChangeArrowheads="1"/>
          </p:cNvSpPr>
          <p:nvPr/>
        </p:nvSpPr>
        <p:spPr bwMode="auto">
          <a:xfrm>
            <a:off x="8382000" y="5943600"/>
            <a:ext cx="3619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2400">
                <a:solidFill>
                  <a:schemeClr val="bg2"/>
                </a:solidFill>
                <a:effectLst>
                  <a:outerShdw blurRad="38100" dist="38100" dir="2700000" algn="tl">
                    <a:srgbClr val="C0C0C0"/>
                  </a:outerShdw>
                </a:effectLst>
              </a:rPr>
              <a:t>+</a:t>
            </a:r>
            <a:endParaRPr lang="en-GB" sz="2400">
              <a:solidFill>
                <a:schemeClr val="bg2"/>
              </a:solidFill>
              <a:effectLst>
                <a:outerShdw blurRad="38100" dist="38100" dir="2700000" algn="tl">
                  <a:srgbClr val="C0C0C0"/>
                </a:outerShdw>
              </a:effectLst>
            </a:endParaRPr>
          </a:p>
        </p:txBody>
      </p:sp>
      <p:sp>
        <p:nvSpPr>
          <p:cNvPr id="367648" name="Text Box 32"/>
          <p:cNvSpPr txBox="1">
            <a:spLocks noChangeArrowheads="1"/>
          </p:cNvSpPr>
          <p:nvPr/>
        </p:nvSpPr>
        <p:spPr bwMode="auto">
          <a:xfrm>
            <a:off x="6781800" y="4419600"/>
            <a:ext cx="3619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2400">
                <a:solidFill>
                  <a:schemeClr val="bg2"/>
                </a:solidFill>
                <a:effectLst>
                  <a:outerShdw blurRad="38100" dist="38100" dir="2700000" algn="tl">
                    <a:srgbClr val="C0C0C0"/>
                  </a:outerShdw>
                </a:effectLst>
              </a:rPr>
              <a:t>+</a:t>
            </a:r>
            <a:endParaRPr lang="en-GB" sz="2400">
              <a:solidFill>
                <a:schemeClr val="bg2"/>
              </a:solidFill>
              <a:effectLst>
                <a:outerShdw blurRad="38100" dist="38100" dir="2700000" algn="tl">
                  <a:srgbClr val="C0C0C0"/>
                </a:outerShdw>
              </a:effectLst>
            </a:endParaRPr>
          </a:p>
        </p:txBody>
      </p:sp>
      <p:sp>
        <p:nvSpPr>
          <p:cNvPr id="367649" name="Text Box 33"/>
          <p:cNvSpPr txBox="1">
            <a:spLocks noChangeArrowheads="1"/>
          </p:cNvSpPr>
          <p:nvPr/>
        </p:nvSpPr>
        <p:spPr bwMode="auto">
          <a:xfrm>
            <a:off x="8382000" y="4419600"/>
            <a:ext cx="2857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2400">
                <a:solidFill>
                  <a:schemeClr val="bg2"/>
                </a:solidFill>
                <a:effectLst>
                  <a:outerShdw blurRad="38100" dist="38100" dir="2700000" algn="tl">
                    <a:srgbClr val="C0C0C0"/>
                  </a:outerShdw>
                </a:effectLst>
              </a:rPr>
              <a:t>-</a:t>
            </a:r>
            <a:endParaRPr lang="en-GB" sz="2400">
              <a:solidFill>
                <a:schemeClr val="bg2"/>
              </a:solidFill>
              <a:effectLst>
                <a:outerShdw blurRad="38100" dist="38100" dir="2700000" algn="tl">
                  <a:srgbClr val="C0C0C0"/>
                </a:outerShdw>
              </a:effectLst>
            </a:endParaRPr>
          </a:p>
        </p:txBody>
      </p:sp>
      <p:sp>
        <p:nvSpPr>
          <p:cNvPr id="367650" name="Text Box 34"/>
          <p:cNvSpPr txBox="1">
            <a:spLocks noChangeArrowheads="1"/>
          </p:cNvSpPr>
          <p:nvPr/>
        </p:nvSpPr>
        <p:spPr bwMode="auto">
          <a:xfrm>
            <a:off x="6807200" y="5880100"/>
            <a:ext cx="2857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2400">
                <a:solidFill>
                  <a:schemeClr val="bg2"/>
                </a:solidFill>
                <a:effectLst>
                  <a:outerShdw blurRad="38100" dist="38100" dir="2700000" algn="tl">
                    <a:srgbClr val="C0C0C0"/>
                  </a:outerShdw>
                </a:effectLst>
              </a:rPr>
              <a:t>-</a:t>
            </a:r>
            <a:endParaRPr lang="en-GB" sz="2400">
              <a:solidFill>
                <a:schemeClr val="bg2"/>
              </a:solidFill>
              <a:effectLst>
                <a:outerShdw blurRad="38100" dist="38100" dir="2700000" algn="tl">
                  <a:srgbClr val="C0C0C0"/>
                </a:outerShdw>
              </a:effectLst>
            </a:endParaRPr>
          </a:p>
        </p:txBody>
      </p:sp>
      <p:sp>
        <p:nvSpPr>
          <p:cNvPr id="367651" name="Line 35"/>
          <p:cNvSpPr>
            <a:spLocks noChangeShapeType="1"/>
          </p:cNvSpPr>
          <p:nvPr/>
        </p:nvSpPr>
        <p:spPr bwMode="auto">
          <a:xfrm>
            <a:off x="7086600" y="3200400"/>
            <a:ext cx="444500" cy="53340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7652" name="Line 36"/>
          <p:cNvSpPr>
            <a:spLocks noChangeShapeType="1"/>
          </p:cNvSpPr>
          <p:nvPr/>
        </p:nvSpPr>
        <p:spPr bwMode="auto">
          <a:xfrm>
            <a:off x="8001000" y="2438400"/>
            <a:ext cx="431800" cy="45720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7653" name="Line 37"/>
          <p:cNvSpPr>
            <a:spLocks noChangeShapeType="1"/>
          </p:cNvSpPr>
          <p:nvPr/>
        </p:nvSpPr>
        <p:spPr bwMode="auto">
          <a:xfrm flipV="1">
            <a:off x="7099300" y="4749800"/>
            <a:ext cx="863600" cy="80010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7654" name="Line 38"/>
          <p:cNvSpPr>
            <a:spLocks noChangeShapeType="1"/>
          </p:cNvSpPr>
          <p:nvPr/>
        </p:nvSpPr>
        <p:spPr bwMode="auto">
          <a:xfrm flipV="1">
            <a:off x="7569200" y="5181600"/>
            <a:ext cx="914400" cy="81280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7655" name="Line 39"/>
          <p:cNvSpPr>
            <a:spLocks noChangeShapeType="1"/>
          </p:cNvSpPr>
          <p:nvPr/>
        </p:nvSpPr>
        <p:spPr bwMode="auto">
          <a:xfrm flipV="1">
            <a:off x="2895600" y="3200400"/>
            <a:ext cx="990600" cy="609600"/>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7656" name="Line 40"/>
          <p:cNvSpPr>
            <a:spLocks noChangeShapeType="1"/>
          </p:cNvSpPr>
          <p:nvPr/>
        </p:nvSpPr>
        <p:spPr bwMode="auto">
          <a:xfrm>
            <a:off x="2895600" y="4419600"/>
            <a:ext cx="1066800" cy="685800"/>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7657" name="Oval 41"/>
          <p:cNvSpPr>
            <a:spLocks noChangeArrowheads="1"/>
          </p:cNvSpPr>
          <p:nvPr/>
        </p:nvSpPr>
        <p:spPr bwMode="auto">
          <a:xfrm>
            <a:off x="1114136" y="4546600"/>
            <a:ext cx="304800" cy="304800"/>
          </a:xfrm>
          <a:prstGeom prst="ellipse">
            <a:avLst/>
          </a:prstGeom>
          <a:gradFill rotWithShape="0">
            <a:gsLst>
              <a:gs pos="0">
                <a:srgbClr val="000000">
                  <a:gamma/>
                  <a:tint val="9020"/>
                  <a:invGamma/>
                </a:srgbClr>
              </a:gs>
              <a:gs pos="100000">
                <a:srgbClr val="000000"/>
              </a:gs>
            </a:gsLst>
            <a:path path="shape">
              <a:fillToRect l="50000" t="50000" r="50000" b="50000"/>
            </a:path>
          </a:gradFill>
          <a:ln>
            <a:noFill/>
          </a:ln>
          <a:effectLst/>
          <a:extLst>
            <a:ext uri="{91240B29-F687-4F45-9708-019B960494DF}">
              <a14:hiddenLine xmlns:a14="http://schemas.microsoft.com/office/drawing/2010/main" w="50800">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7658" name="Oval 42"/>
          <p:cNvSpPr>
            <a:spLocks noChangeArrowheads="1"/>
          </p:cNvSpPr>
          <p:nvPr/>
        </p:nvSpPr>
        <p:spPr bwMode="auto">
          <a:xfrm>
            <a:off x="1342736" y="3884613"/>
            <a:ext cx="304800" cy="304800"/>
          </a:xfrm>
          <a:prstGeom prst="ellipse">
            <a:avLst/>
          </a:prstGeom>
          <a:solidFill>
            <a:schemeClr val="tx1"/>
          </a:solidFill>
          <a:ln w="254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7659" name="Text Box 43"/>
          <p:cNvSpPr txBox="1">
            <a:spLocks noChangeArrowheads="1"/>
          </p:cNvSpPr>
          <p:nvPr/>
        </p:nvSpPr>
        <p:spPr bwMode="auto">
          <a:xfrm>
            <a:off x="1326861" y="3844925"/>
            <a:ext cx="323850" cy="366713"/>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b="1">
                <a:solidFill>
                  <a:schemeClr val="bg1"/>
                </a:solidFill>
              </a:rPr>
              <a:t>?</a:t>
            </a:r>
            <a:endParaRPr lang="en-GB" b="1">
              <a:solidFill>
                <a:schemeClr val="bg1"/>
              </a:solidFill>
            </a:endParaRPr>
          </a:p>
        </p:txBody>
      </p:sp>
      <p:sp>
        <p:nvSpPr>
          <p:cNvPr id="367673" name="Rectangle 57"/>
          <p:cNvSpPr>
            <a:spLocks noChangeArrowheads="1"/>
          </p:cNvSpPr>
          <p:nvPr/>
        </p:nvSpPr>
        <p:spPr bwMode="auto">
          <a:xfrm>
            <a:off x="4419600" y="2438400"/>
            <a:ext cx="1371600" cy="1295400"/>
          </a:xfrm>
          <a:prstGeom prst="rect">
            <a:avLst/>
          </a:prstGeom>
          <a:noFill/>
          <a:ln w="50800">
            <a:solidFill>
              <a:schemeClr val="bg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7674" name="Text Box 58"/>
          <p:cNvSpPr txBox="1">
            <a:spLocks noChangeArrowheads="1"/>
          </p:cNvSpPr>
          <p:nvPr/>
        </p:nvSpPr>
        <p:spPr bwMode="auto">
          <a:xfrm>
            <a:off x="5715000" y="3657600"/>
            <a:ext cx="3619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2400">
                <a:solidFill>
                  <a:schemeClr val="bg2"/>
                </a:solidFill>
                <a:effectLst>
                  <a:outerShdw blurRad="38100" dist="38100" dir="2700000" algn="tl">
                    <a:srgbClr val="C0C0C0"/>
                  </a:outerShdw>
                </a:effectLst>
              </a:rPr>
              <a:t>+</a:t>
            </a:r>
            <a:endParaRPr lang="en-GB" sz="2400">
              <a:solidFill>
                <a:schemeClr val="bg2"/>
              </a:solidFill>
              <a:effectLst>
                <a:outerShdw blurRad="38100" dist="38100" dir="2700000" algn="tl">
                  <a:srgbClr val="C0C0C0"/>
                </a:outerShdw>
              </a:effectLst>
            </a:endParaRPr>
          </a:p>
        </p:txBody>
      </p:sp>
      <p:sp>
        <p:nvSpPr>
          <p:cNvPr id="367675" name="Text Box 59"/>
          <p:cNvSpPr txBox="1">
            <a:spLocks noChangeArrowheads="1"/>
          </p:cNvSpPr>
          <p:nvPr/>
        </p:nvSpPr>
        <p:spPr bwMode="auto">
          <a:xfrm>
            <a:off x="4114800" y="2057400"/>
            <a:ext cx="3619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2400">
                <a:solidFill>
                  <a:schemeClr val="bg2"/>
                </a:solidFill>
                <a:effectLst>
                  <a:outerShdw blurRad="38100" dist="38100" dir="2700000" algn="tl">
                    <a:srgbClr val="C0C0C0"/>
                  </a:outerShdw>
                </a:effectLst>
              </a:rPr>
              <a:t>+</a:t>
            </a:r>
            <a:endParaRPr lang="en-GB" sz="2400">
              <a:solidFill>
                <a:schemeClr val="bg2"/>
              </a:solidFill>
              <a:effectLst>
                <a:outerShdw blurRad="38100" dist="38100" dir="2700000" algn="tl">
                  <a:srgbClr val="C0C0C0"/>
                </a:outerShdw>
              </a:effectLst>
            </a:endParaRPr>
          </a:p>
        </p:txBody>
      </p:sp>
      <p:sp>
        <p:nvSpPr>
          <p:cNvPr id="367676" name="Text Box 60"/>
          <p:cNvSpPr txBox="1">
            <a:spLocks noChangeArrowheads="1"/>
          </p:cNvSpPr>
          <p:nvPr/>
        </p:nvSpPr>
        <p:spPr bwMode="auto">
          <a:xfrm>
            <a:off x="5765800" y="2082800"/>
            <a:ext cx="2857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2400">
                <a:solidFill>
                  <a:schemeClr val="bg2"/>
                </a:solidFill>
                <a:effectLst>
                  <a:outerShdw blurRad="38100" dist="38100" dir="2700000" algn="tl">
                    <a:srgbClr val="C0C0C0"/>
                  </a:outerShdw>
                </a:effectLst>
              </a:rPr>
              <a:t>-</a:t>
            </a:r>
            <a:endParaRPr lang="en-GB" sz="2400">
              <a:solidFill>
                <a:schemeClr val="bg2"/>
              </a:solidFill>
              <a:effectLst>
                <a:outerShdw blurRad="38100" dist="38100" dir="2700000" algn="tl">
                  <a:srgbClr val="C0C0C0"/>
                </a:outerShdw>
              </a:effectLst>
            </a:endParaRPr>
          </a:p>
        </p:txBody>
      </p:sp>
      <p:sp>
        <p:nvSpPr>
          <p:cNvPr id="367677" name="Text Box 61"/>
          <p:cNvSpPr txBox="1">
            <a:spLocks noChangeArrowheads="1"/>
          </p:cNvSpPr>
          <p:nvPr/>
        </p:nvSpPr>
        <p:spPr bwMode="auto">
          <a:xfrm>
            <a:off x="4140200" y="3594100"/>
            <a:ext cx="2857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2400">
                <a:solidFill>
                  <a:schemeClr val="bg2"/>
                </a:solidFill>
                <a:effectLst>
                  <a:outerShdw blurRad="38100" dist="38100" dir="2700000" algn="tl">
                    <a:srgbClr val="C0C0C0"/>
                  </a:outerShdw>
                </a:effectLst>
              </a:rPr>
              <a:t>-</a:t>
            </a:r>
            <a:endParaRPr lang="en-GB" sz="2400">
              <a:solidFill>
                <a:schemeClr val="bg2"/>
              </a:solidFill>
              <a:effectLst>
                <a:outerShdw blurRad="38100" dist="38100" dir="2700000" algn="tl">
                  <a:srgbClr val="C0C0C0"/>
                </a:outerShdw>
              </a:effectLst>
            </a:endParaRPr>
          </a:p>
        </p:txBody>
      </p:sp>
      <p:sp>
        <p:nvSpPr>
          <p:cNvPr id="367678" name="Oval 62"/>
          <p:cNvSpPr>
            <a:spLocks noChangeArrowheads="1"/>
          </p:cNvSpPr>
          <p:nvPr/>
        </p:nvSpPr>
        <p:spPr bwMode="auto">
          <a:xfrm>
            <a:off x="4267200" y="3124200"/>
            <a:ext cx="304800" cy="304800"/>
          </a:xfrm>
          <a:prstGeom prst="ellipse">
            <a:avLst/>
          </a:prstGeom>
          <a:gradFill rotWithShape="0">
            <a:gsLst>
              <a:gs pos="0">
                <a:srgbClr val="000000">
                  <a:gamma/>
                  <a:tint val="9020"/>
                  <a:invGamma/>
                </a:srgbClr>
              </a:gs>
              <a:gs pos="100000">
                <a:srgbClr val="000000"/>
              </a:gs>
            </a:gsLst>
            <a:path path="shape">
              <a:fillToRect l="50000" t="50000" r="50000" b="50000"/>
            </a:path>
          </a:gradFill>
          <a:ln>
            <a:noFill/>
          </a:ln>
          <a:effectLst/>
          <a:extLst>
            <a:ext uri="{91240B29-F687-4F45-9708-019B960494DF}">
              <a14:hiddenLine xmlns:a14="http://schemas.microsoft.com/office/drawing/2010/main" w="50800">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7679" name="Oval 63"/>
          <p:cNvSpPr>
            <a:spLocks noChangeArrowheads="1"/>
          </p:cNvSpPr>
          <p:nvPr/>
        </p:nvSpPr>
        <p:spPr bwMode="auto">
          <a:xfrm>
            <a:off x="5181600" y="2286000"/>
            <a:ext cx="304800" cy="304800"/>
          </a:xfrm>
          <a:prstGeom prst="ellipse">
            <a:avLst/>
          </a:prstGeom>
          <a:gradFill rotWithShape="0">
            <a:gsLst>
              <a:gs pos="0">
                <a:srgbClr val="000000">
                  <a:gamma/>
                  <a:tint val="9020"/>
                  <a:invGamma/>
                </a:srgbClr>
              </a:gs>
              <a:gs pos="100000">
                <a:srgbClr val="000000"/>
              </a:gs>
            </a:gsLst>
            <a:path path="shape">
              <a:fillToRect l="50000" t="50000" r="50000" b="50000"/>
            </a:path>
          </a:gradFill>
          <a:ln>
            <a:noFill/>
          </a:ln>
          <a:effectLst/>
          <a:extLst>
            <a:ext uri="{91240B29-F687-4F45-9708-019B960494DF}">
              <a14:hiddenLine xmlns:a14="http://schemas.microsoft.com/office/drawing/2010/main" w="50800">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7680" name="Oval 64"/>
          <p:cNvSpPr>
            <a:spLocks noChangeArrowheads="1"/>
          </p:cNvSpPr>
          <p:nvPr/>
        </p:nvSpPr>
        <p:spPr bwMode="auto">
          <a:xfrm>
            <a:off x="5613400" y="2730500"/>
            <a:ext cx="304800" cy="304800"/>
          </a:xfrm>
          <a:prstGeom prst="ellipse">
            <a:avLst/>
          </a:prstGeom>
          <a:gradFill rotWithShape="0">
            <a:gsLst>
              <a:gs pos="0">
                <a:srgbClr val="000000">
                  <a:gamma/>
                  <a:tint val="9020"/>
                  <a:invGamma/>
                </a:srgbClr>
              </a:gs>
              <a:gs pos="100000">
                <a:srgbClr val="000000"/>
              </a:gs>
            </a:gsLst>
            <a:path path="shape">
              <a:fillToRect l="50000" t="50000" r="50000" b="50000"/>
            </a:path>
          </a:gradFill>
          <a:ln>
            <a:noFill/>
          </a:ln>
          <a:effectLst/>
          <a:extLst>
            <a:ext uri="{91240B29-F687-4F45-9708-019B960494DF}">
              <a14:hiddenLine xmlns:a14="http://schemas.microsoft.com/office/drawing/2010/main" w="50800">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7681" name="Oval 65"/>
          <p:cNvSpPr>
            <a:spLocks noChangeArrowheads="1"/>
          </p:cNvSpPr>
          <p:nvPr/>
        </p:nvSpPr>
        <p:spPr bwMode="auto">
          <a:xfrm>
            <a:off x="4724400" y="3581400"/>
            <a:ext cx="304800" cy="304800"/>
          </a:xfrm>
          <a:prstGeom prst="ellipse">
            <a:avLst/>
          </a:prstGeom>
          <a:gradFill rotWithShape="0">
            <a:gsLst>
              <a:gs pos="0">
                <a:srgbClr val="000000">
                  <a:gamma/>
                  <a:tint val="9020"/>
                  <a:invGamma/>
                </a:srgbClr>
              </a:gs>
              <a:gs pos="100000">
                <a:srgbClr val="000000"/>
              </a:gs>
            </a:gsLst>
            <a:path path="shape">
              <a:fillToRect l="50000" t="50000" r="50000" b="50000"/>
            </a:path>
          </a:gradFill>
          <a:ln>
            <a:noFill/>
          </a:ln>
          <a:effectLst/>
          <a:extLst>
            <a:ext uri="{91240B29-F687-4F45-9708-019B960494DF}">
              <a14:hiddenLine xmlns:a14="http://schemas.microsoft.com/office/drawing/2010/main" w="50800">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7682" name="Text Box 66"/>
          <p:cNvSpPr txBox="1">
            <a:spLocks noChangeArrowheads="1"/>
          </p:cNvSpPr>
          <p:nvPr/>
        </p:nvSpPr>
        <p:spPr bwMode="auto">
          <a:xfrm>
            <a:off x="4953000" y="2895600"/>
            <a:ext cx="303213" cy="33655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1600" b="1">
                <a:solidFill>
                  <a:schemeClr val="bg2"/>
                </a:solidFill>
                <a:effectLst>
                  <a:outerShdw blurRad="38100" dist="38100" dir="2700000" algn="tl">
                    <a:srgbClr val="C0C0C0"/>
                  </a:outerShdw>
                </a:effectLst>
              </a:rPr>
              <a:t>+</a:t>
            </a:r>
            <a:endParaRPr lang="en-GB" sz="1600" b="1">
              <a:solidFill>
                <a:schemeClr val="bg2"/>
              </a:solidFill>
              <a:effectLst>
                <a:outerShdw blurRad="38100" dist="38100" dir="2700000" algn="tl">
                  <a:srgbClr val="C0C0C0"/>
                </a:outerShdw>
              </a:effectLst>
            </a:endParaRPr>
          </a:p>
        </p:txBody>
      </p:sp>
      <p:sp>
        <p:nvSpPr>
          <p:cNvPr id="367683" name="Rectangle 67"/>
          <p:cNvSpPr>
            <a:spLocks noChangeArrowheads="1"/>
          </p:cNvSpPr>
          <p:nvPr/>
        </p:nvSpPr>
        <p:spPr bwMode="auto">
          <a:xfrm>
            <a:off x="4495800" y="4724400"/>
            <a:ext cx="1371600" cy="1295400"/>
          </a:xfrm>
          <a:prstGeom prst="rect">
            <a:avLst/>
          </a:prstGeom>
          <a:noFill/>
          <a:ln w="50800">
            <a:solidFill>
              <a:schemeClr val="bg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7684" name="Text Box 68"/>
          <p:cNvSpPr txBox="1">
            <a:spLocks noChangeArrowheads="1"/>
          </p:cNvSpPr>
          <p:nvPr/>
        </p:nvSpPr>
        <p:spPr bwMode="auto">
          <a:xfrm>
            <a:off x="5791200" y="5943600"/>
            <a:ext cx="3619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2400">
                <a:solidFill>
                  <a:schemeClr val="bg2"/>
                </a:solidFill>
                <a:effectLst>
                  <a:outerShdw blurRad="38100" dist="38100" dir="2700000" algn="tl">
                    <a:srgbClr val="C0C0C0"/>
                  </a:outerShdw>
                </a:effectLst>
              </a:rPr>
              <a:t>+</a:t>
            </a:r>
            <a:endParaRPr lang="en-GB" sz="2400">
              <a:solidFill>
                <a:schemeClr val="bg2"/>
              </a:solidFill>
              <a:effectLst>
                <a:outerShdw blurRad="38100" dist="38100" dir="2700000" algn="tl">
                  <a:srgbClr val="C0C0C0"/>
                </a:outerShdw>
              </a:effectLst>
            </a:endParaRPr>
          </a:p>
        </p:txBody>
      </p:sp>
      <p:sp>
        <p:nvSpPr>
          <p:cNvPr id="367685" name="Text Box 69"/>
          <p:cNvSpPr txBox="1">
            <a:spLocks noChangeArrowheads="1"/>
          </p:cNvSpPr>
          <p:nvPr/>
        </p:nvSpPr>
        <p:spPr bwMode="auto">
          <a:xfrm>
            <a:off x="4191000" y="4343400"/>
            <a:ext cx="3619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2400">
                <a:solidFill>
                  <a:schemeClr val="bg2"/>
                </a:solidFill>
                <a:effectLst>
                  <a:outerShdw blurRad="38100" dist="38100" dir="2700000" algn="tl">
                    <a:srgbClr val="C0C0C0"/>
                  </a:outerShdw>
                </a:effectLst>
              </a:rPr>
              <a:t>+</a:t>
            </a:r>
            <a:endParaRPr lang="en-GB" sz="2400">
              <a:solidFill>
                <a:schemeClr val="bg2"/>
              </a:solidFill>
              <a:effectLst>
                <a:outerShdw blurRad="38100" dist="38100" dir="2700000" algn="tl">
                  <a:srgbClr val="C0C0C0"/>
                </a:outerShdw>
              </a:effectLst>
            </a:endParaRPr>
          </a:p>
        </p:txBody>
      </p:sp>
      <p:sp>
        <p:nvSpPr>
          <p:cNvPr id="367686" name="Text Box 70"/>
          <p:cNvSpPr txBox="1">
            <a:spLocks noChangeArrowheads="1"/>
          </p:cNvSpPr>
          <p:nvPr/>
        </p:nvSpPr>
        <p:spPr bwMode="auto">
          <a:xfrm>
            <a:off x="5842000" y="4368800"/>
            <a:ext cx="2857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2400">
                <a:solidFill>
                  <a:schemeClr val="bg2"/>
                </a:solidFill>
                <a:effectLst>
                  <a:outerShdw blurRad="38100" dist="38100" dir="2700000" algn="tl">
                    <a:srgbClr val="C0C0C0"/>
                  </a:outerShdw>
                </a:effectLst>
              </a:rPr>
              <a:t>-</a:t>
            </a:r>
            <a:endParaRPr lang="en-GB" sz="2400">
              <a:solidFill>
                <a:schemeClr val="bg2"/>
              </a:solidFill>
              <a:effectLst>
                <a:outerShdw blurRad="38100" dist="38100" dir="2700000" algn="tl">
                  <a:srgbClr val="C0C0C0"/>
                </a:outerShdw>
              </a:effectLst>
            </a:endParaRPr>
          </a:p>
        </p:txBody>
      </p:sp>
      <p:sp>
        <p:nvSpPr>
          <p:cNvPr id="367687" name="Text Box 71"/>
          <p:cNvSpPr txBox="1">
            <a:spLocks noChangeArrowheads="1"/>
          </p:cNvSpPr>
          <p:nvPr/>
        </p:nvSpPr>
        <p:spPr bwMode="auto">
          <a:xfrm>
            <a:off x="4216400" y="5880100"/>
            <a:ext cx="2857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2400">
                <a:solidFill>
                  <a:schemeClr val="bg2"/>
                </a:solidFill>
                <a:effectLst>
                  <a:outerShdw blurRad="38100" dist="38100" dir="2700000" algn="tl">
                    <a:srgbClr val="C0C0C0"/>
                  </a:outerShdw>
                </a:effectLst>
              </a:rPr>
              <a:t>-</a:t>
            </a:r>
            <a:endParaRPr lang="en-GB" sz="2400">
              <a:solidFill>
                <a:schemeClr val="bg2"/>
              </a:solidFill>
              <a:effectLst>
                <a:outerShdw blurRad="38100" dist="38100" dir="2700000" algn="tl">
                  <a:srgbClr val="C0C0C0"/>
                </a:outerShdw>
              </a:effectLst>
            </a:endParaRPr>
          </a:p>
        </p:txBody>
      </p:sp>
      <p:sp>
        <p:nvSpPr>
          <p:cNvPr id="367688" name="Oval 72"/>
          <p:cNvSpPr>
            <a:spLocks noChangeArrowheads="1"/>
          </p:cNvSpPr>
          <p:nvPr/>
        </p:nvSpPr>
        <p:spPr bwMode="auto">
          <a:xfrm>
            <a:off x="4343400" y="5410200"/>
            <a:ext cx="304800" cy="304800"/>
          </a:xfrm>
          <a:prstGeom prst="ellipse">
            <a:avLst/>
          </a:prstGeom>
          <a:gradFill rotWithShape="0">
            <a:gsLst>
              <a:gs pos="0">
                <a:srgbClr val="000000">
                  <a:gamma/>
                  <a:tint val="9020"/>
                  <a:invGamma/>
                </a:srgbClr>
              </a:gs>
              <a:gs pos="100000">
                <a:srgbClr val="000000"/>
              </a:gs>
            </a:gsLst>
            <a:path path="shape">
              <a:fillToRect l="50000" t="50000" r="50000" b="50000"/>
            </a:path>
          </a:gradFill>
          <a:ln>
            <a:noFill/>
          </a:ln>
          <a:effectLst/>
          <a:extLst>
            <a:ext uri="{91240B29-F687-4F45-9708-019B960494DF}">
              <a14:hiddenLine xmlns:a14="http://schemas.microsoft.com/office/drawing/2010/main" w="50800">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7689" name="Oval 73"/>
          <p:cNvSpPr>
            <a:spLocks noChangeArrowheads="1"/>
          </p:cNvSpPr>
          <p:nvPr/>
        </p:nvSpPr>
        <p:spPr bwMode="auto">
          <a:xfrm>
            <a:off x="5257800" y="4572000"/>
            <a:ext cx="304800" cy="304800"/>
          </a:xfrm>
          <a:prstGeom prst="ellipse">
            <a:avLst/>
          </a:prstGeom>
          <a:gradFill rotWithShape="0">
            <a:gsLst>
              <a:gs pos="0">
                <a:srgbClr val="000000">
                  <a:gamma/>
                  <a:tint val="9020"/>
                  <a:invGamma/>
                </a:srgbClr>
              </a:gs>
              <a:gs pos="100000">
                <a:srgbClr val="000000"/>
              </a:gs>
            </a:gsLst>
            <a:path path="shape">
              <a:fillToRect l="50000" t="50000" r="50000" b="50000"/>
            </a:path>
          </a:gradFill>
          <a:ln>
            <a:noFill/>
          </a:ln>
          <a:effectLst/>
          <a:extLst>
            <a:ext uri="{91240B29-F687-4F45-9708-019B960494DF}">
              <a14:hiddenLine xmlns:a14="http://schemas.microsoft.com/office/drawing/2010/main" w="50800">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7690" name="Oval 74"/>
          <p:cNvSpPr>
            <a:spLocks noChangeArrowheads="1"/>
          </p:cNvSpPr>
          <p:nvPr/>
        </p:nvSpPr>
        <p:spPr bwMode="auto">
          <a:xfrm>
            <a:off x="5689600" y="5016500"/>
            <a:ext cx="304800" cy="304800"/>
          </a:xfrm>
          <a:prstGeom prst="ellipse">
            <a:avLst/>
          </a:prstGeom>
          <a:gradFill rotWithShape="0">
            <a:gsLst>
              <a:gs pos="0">
                <a:srgbClr val="000000">
                  <a:gamma/>
                  <a:tint val="9020"/>
                  <a:invGamma/>
                </a:srgbClr>
              </a:gs>
              <a:gs pos="100000">
                <a:srgbClr val="000000"/>
              </a:gs>
            </a:gsLst>
            <a:path path="shape">
              <a:fillToRect l="50000" t="50000" r="50000" b="50000"/>
            </a:path>
          </a:gradFill>
          <a:ln>
            <a:noFill/>
          </a:ln>
          <a:effectLst/>
          <a:extLst>
            <a:ext uri="{91240B29-F687-4F45-9708-019B960494DF}">
              <a14:hiddenLine xmlns:a14="http://schemas.microsoft.com/office/drawing/2010/main" w="50800">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7691" name="Oval 75"/>
          <p:cNvSpPr>
            <a:spLocks noChangeArrowheads="1"/>
          </p:cNvSpPr>
          <p:nvPr/>
        </p:nvSpPr>
        <p:spPr bwMode="auto">
          <a:xfrm>
            <a:off x="4800600" y="5867400"/>
            <a:ext cx="304800" cy="304800"/>
          </a:xfrm>
          <a:prstGeom prst="ellipse">
            <a:avLst/>
          </a:prstGeom>
          <a:gradFill rotWithShape="0">
            <a:gsLst>
              <a:gs pos="0">
                <a:srgbClr val="000000">
                  <a:gamma/>
                  <a:tint val="9020"/>
                  <a:invGamma/>
                </a:srgbClr>
              </a:gs>
              <a:gs pos="100000">
                <a:srgbClr val="000000"/>
              </a:gs>
            </a:gsLst>
            <a:path path="shape">
              <a:fillToRect l="50000" t="50000" r="50000" b="50000"/>
            </a:path>
          </a:gradFill>
          <a:ln>
            <a:noFill/>
          </a:ln>
          <a:effectLst/>
          <a:extLst>
            <a:ext uri="{91240B29-F687-4F45-9708-019B960494DF}">
              <a14:hiddenLine xmlns:a14="http://schemas.microsoft.com/office/drawing/2010/main" w="50800">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7692" name="Text Box 76"/>
          <p:cNvSpPr txBox="1">
            <a:spLocks noChangeArrowheads="1"/>
          </p:cNvSpPr>
          <p:nvPr/>
        </p:nvSpPr>
        <p:spPr bwMode="auto">
          <a:xfrm>
            <a:off x="5029200" y="5181600"/>
            <a:ext cx="252413" cy="33655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sz="1600" b="1">
                <a:solidFill>
                  <a:schemeClr val="bg2"/>
                </a:solidFill>
                <a:effectLst>
                  <a:outerShdw blurRad="38100" dist="38100" dir="2700000" algn="tl">
                    <a:srgbClr val="C0C0C0"/>
                  </a:outerShdw>
                </a:effectLst>
              </a:rPr>
              <a:t>-</a:t>
            </a:r>
            <a:endParaRPr lang="en-GB" sz="1600" b="1">
              <a:solidFill>
                <a:schemeClr val="bg2"/>
              </a:solidFill>
              <a:effectLst>
                <a:outerShdw blurRad="38100" dist="38100" dir="2700000" algn="tl">
                  <a:srgbClr val="C0C0C0"/>
                </a:outerShdw>
              </a:effectLst>
            </a:endParaRPr>
          </a:p>
        </p:txBody>
      </p:sp>
      <p:sp>
        <p:nvSpPr>
          <p:cNvPr id="367693" name="Line 77"/>
          <p:cNvSpPr>
            <a:spLocks noChangeShapeType="1"/>
          </p:cNvSpPr>
          <p:nvPr/>
        </p:nvSpPr>
        <p:spPr bwMode="auto">
          <a:xfrm flipV="1">
            <a:off x="6096000" y="3200400"/>
            <a:ext cx="762000" cy="0"/>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7694" name="Line 78"/>
          <p:cNvSpPr>
            <a:spLocks noChangeShapeType="1"/>
          </p:cNvSpPr>
          <p:nvPr/>
        </p:nvSpPr>
        <p:spPr bwMode="auto">
          <a:xfrm flipV="1">
            <a:off x="6096000" y="5486400"/>
            <a:ext cx="762000" cy="0"/>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7697" name="Rectangle 81"/>
          <p:cNvSpPr>
            <a:spLocks noGrp="1" noChangeArrowheads="1"/>
          </p:cNvSpPr>
          <p:nvPr>
            <p:ph type="title"/>
          </p:nvPr>
        </p:nvSpPr>
        <p:spPr/>
        <p:txBody>
          <a:bodyPr/>
          <a:lstStyle/>
          <a:p>
            <a:r>
              <a:rPr lang="de-DE" smtClean="0"/>
              <a:t>Mapping: Visual Representations</a:t>
            </a:r>
            <a:endParaRPr lang="de-DE"/>
          </a:p>
        </p:txBody>
      </p:sp>
      <p:sp>
        <p:nvSpPr>
          <p:cNvPr id="367698" name="Rectangle 82"/>
          <p:cNvSpPr>
            <a:spLocks noGrp="1" noChangeArrowheads="1"/>
          </p:cNvSpPr>
          <p:nvPr>
            <p:ph idx="1"/>
          </p:nvPr>
        </p:nvSpPr>
        <p:spPr/>
        <p:txBody>
          <a:bodyPr/>
          <a:lstStyle/>
          <a:p>
            <a:r>
              <a:rPr lang="en-US" b="1" dirty="0" smtClean="0"/>
              <a:t>Midpoint Decider (not exact)</a:t>
            </a:r>
          </a:p>
          <a:p>
            <a:pPr lvl="1"/>
            <a:r>
              <a:rPr lang="de-DE" dirty="0" smtClean="0"/>
              <a:t>Decide based on value at cell center</a:t>
            </a:r>
            <a:r>
              <a:rPr lang="en-US" dirty="0" smtClean="0"/>
              <a:t> via bilinear interpolation</a:t>
            </a:r>
            <a:endParaRPr lang="de-DE" dirty="0"/>
          </a:p>
        </p:txBody>
      </p:sp>
      <p:grpSp>
        <p:nvGrpSpPr>
          <p:cNvPr id="4" name="Group 3"/>
          <p:cNvGrpSpPr/>
          <p:nvPr/>
        </p:nvGrpSpPr>
        <p:grpSpPr>
          <a:xfrm>
            <a:off x="6781801" y="2108318"/>
            <a:ext cx="2084759" cy="2043283"/>
            <a:chOff x="6781801" y="2108318"/>
            <a:chExt cx="2084759" cy="2043283"/>
          </a:xfrm>
        </p:grpSpPr>
        <p:sp>
          <p:nvSpPr>
            <p:cNvPr id="2" name="Freeform 1"/>
            <p:cNvSpPr/>
            <p:nvPr/>
          </p:nvSpPr>
          <p:spPr bwMode="auto">
            <a:xfrm>
              <a:off x="7153359" y="2108318"/>
              <a:ext cx="1713201" cy="1581650"/>
            </a:xfrm>
            <a:custGeom>
              <a:avLst/>
              <a:gdLst>
                <a:gd name="connsiteX0" fmla="*/ 0 w 1713201"/>
                <a:gd name="connsiteY0" fmla="*/ 133176 h 1581650"/>
                <a:gd name="connsiteX1" fmla="*/ 1569855 w 1713201"/>
                <a:gd name="connsiteY1" fmla="*/ 141268 h 1581650"/>
                <a:gd name="connsiteX2" fmla="*/ 1545579 w 1713201"/>
                <a:gd name="connsiteY2" fmla="*/ 1581650 h 1581650"/>
              </a:gdLst>
              <a:ahLst/>
              <a:cxnLst>
                <a:cxn ang="0">
                  <a:pos x="connsiteX0" y="connsiteY0"/>
                </a:cxn>
                <a:cxn ang="0">
                  <a:pos x="connsiteX1" y="connsiteY1"/>
                </a:cxn>
                <a:cxn ang="0">
                  <a:pos x="connsiteX2" y="connsiteY2"/>
                </a:cxn>
              </a:cxnLst>
              <a:rect l="l" t="t" r="r" b="b"/>
              <a:pathLst>
                <a:path w="1713201" h="1581650">
                  <a:moveTo>
                    <a:pt x="0" y="133176"/>
                  </a:moveTo>
                  <a:cubicBezTo>
                    <a:pt x="656129" y="16516"/>
                    <a:pt x="1312259" y="-100144"/>
                    <a:pt x="1569855" y="141268"/>
                  </a:cubicBezTo>
                  <a:cubicBezTo>
                    <a:pt x="1827451" y="382680"/>
                    <a:pt x="1686515" y="982165"/>
                    <a:pt x="1545579" y="1581650"/>
                  </a:cubicBezTo>
                </a:path>
              </a:pathLst>
            </a:custGeom>
            <a:noFill/>
            <a:ln w="12700" cap="flat" cmpd="sng" algn="ctr">
              <a:solidFill>
                <a:srgbClr val="FF0000"/>
              </a:solidFill>
              <a:prstDash val="solid"/>
              <a:round/>
              <a:headEnd type="none" w="med" len="med"/>
              <a:tailEnd type="triangle" w="med" len="med"/>
            </a:ln>
            <a:effectLst>
              <a:outerShdw blurRad="63500" sx="102000" sy="102000" algn="c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 name="Freeform 70"/>
            <p:cNvSpPr/>
            <p:nvPr/>
          </p:nvSpPr>
          <p:spPr bwMode="auto">
            <a:xfrm rot="16200000" flipH="1">
              <a:off x="6716025" y="2504176"/>
              <a:ext cx="1713201" cy="1581650"/>
            </a:xfrm>
            <a:custGeom>
              <a:avLst/>
              <a:gdLst>
                <a:gd name="connsiteX0" fmla="*/ 0 w 1713201"/>
                <a:gd name="connsiteY0" fmla="*/ 133176 h 1581650"/>
                <a:gd name="connsiteX1" fmla="*/ 1569855 w 1713201"/>
                <a:gd name="connsiteY1" fmla="*/ 141268 h 1581650"/>
                <a:gd name="connsiteX2" fmla="*/ 1545579 w 1713201"/>
                <a:gd name="connsiteY2" fmla="*/ 1581650 h 1581650"/>
              </a:gdLst>
              <a:ahLst/>
              <a:cxnLst>
                <a:cxn ang="0">
                  <a:pos x="connsiteX0" y="connsiteY0"/>
                </a:cxn>
                <a:cxn ang="0">
                  <a:pos x="connsiteX1" y="connsiteY1"/>
                </a:cxn>
                <a:cxn ang="0">
                  <a:pos x="connsiteX2" y="connsiteY2"/>
                </a:cxn>
              </a:cxnLst>
              <a:rect l="l" t="t" r="r" b="b"/>
              <a:pathLst>
                <a:path w="1713201" h="1581650">
                  <a:moveTo>
                    <a:pt x="0" y="133176"/>
                  </a:moveTo>
                  <a:cubicBezTo>
                    <a:pt x="656129" y="16516"/>
                    <a:pt x="1312259" y="-100144"/>
                    <a:pt x="1569855" y="141268"/>
                  </a:cubicBezTo>
                  <a:cubicBezTo>
                    <a:pt x="1827451" y="382680"/>
                    <a:pt x="1686515" y="982165"/>
                    <a:pt x="1545579" y="1581650"/>
                  </a:cubicBezTo>
                </a:path>
              </a:pathLst>
            </a:custGeom>
            <a:noFill/>
            <a:ln w="12700" cap="flat" cmpd="sng" algn="ctr">
              <a:solidFill>
                <a:srgbClr val="FF0000"/>
              </a:solidFill>
              <a:prstDash val="solid"/>
              <a:round/>
              <a:headEnd type="none" w="med" len="med"/>
              <a:tailEnd type="triangle" w="med" len="med"/>
            </a:ln>
            <a:effectLst>
              <a:outerShdw blurRad="63500" sx="102000" sy="102000" algn="c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grpSp>
        <p:nvGrpSpPr>
          <p:cNvPr id="3" name="Group 2"/>
          <p:cNvGrpSpPr/>
          <p:nvPr/>
        </p:nvGrpSpPr>
        <p:grpSpPr>
          <a:xfrm rot="5400000">
            <a:off x="6698979" y="4489179"/>
            <a:ext cx="2084759" cy="2043283"/>
            <a:chOff x="6934201" y="2260718"/>
            <a:chExt cx="2084759" cy="2043283"/>
          </a:xfrm>
        </p:grpSpPr>
        <p:sp>
          <p:nvSpPr>
            <p:cNvPr id="72" name="Freeform 71"/>
            <p:cNvSpPr/>
            <p:nvPr/>
          </p:nvSpPr>
          <p:spPr bwMode="auto">
            <a:xfrm>
              <a:off x="7305759" y="2260718"/>
              <a:ext cx="1713201" cy="1581650"/>
            </a:xfrm>
            <a:custGeom>
              <a:avLst/>
              <a:gdLst>
                <a:gd name="connsiteX0" fmla="*/ 0 w 1713201"/>
                <a:gd name="connsiteY0" fmla="*/ 133176 h 1581650"/>
                <a:gd name="connsiteX1" fmla="*/ 1569855 w 1713201"/>
                <a:gd name="connsiteY1" fmla="*/ 141268 h 1581650"/>
                <a:gd name="connsiteX2" fmla="*/ 1545579 w 1713201"/>
                <a:gd name="connsiteY2" fmla="*/ 1581650 h 1581650"/>
              </a:gdLst>
              <a:ahLst/>
              <a:cxnLst>
                <a:cxn ang="0">
                  <a:pos x="connsiteX0" y="connsiteY0"/>
                </a:cxn>
                <a:cxn ang="0">
                  <a:pos x="connsiteX1" y="connsiteY1"/>
                </a:cxn>
                <a:cxn ang="0">
                  <a:pos x="connsiteX2" y="connsiteY2"/>
                </a:cxn>
              </a:cxnLst>
              <a:rect l="l" t="t" r="r" b="b"/>
              <a:pathLst>
                <a:path w="1713201" h="1581650">
                  <a:moveTo>
                    <a:pt x="0" y="133176"/>
                  </a:moveTo>
                  <a:cubicBezTo>
                    <a:pt x="656129" y="16516"/>
                    <a:pt x="1312259" y="-100144"/>
                    <a:pt x="1569855" y="141268"/>
                  </a:cubicBezTo>
                  <a:cubicBezTo>
                    <a:pt x="1827451" y="382680"/>
                    <a:pt x="1686515" y="982165"/>
                    <a:pt x="1545579" y="1581650"/>
                  </a:cubicBezTo>
                </a:path>
              </a:pathLst>
            </a:custGeom>
            <a:noFill/>
            <a:ln w="12700" cap="flat" cmpd="sng" algn="ctr">
              <a:solidFill>
                <a:srgbClr val="00B0F0"/>
              </a:solidFill>
              <a:prstDash val="solid"/>
              <a:round/>
              <a:headEnd type="none" w="med" len="med"/>
              <a:tailEnd type="triangle" w="med" len="med"/>
            </a:ln>
            <a:effectLst>
              <a:outerShdw blurRad="63500" sx="102000" sy="102000" algn="c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3" name="Freeform 72"/>
            <p:cNvSpPr/>
            <p:nvPr/>
          </p:nvSpPr>
          <p:spPr bwMode="auto">
            <a:xfrm rot="16200000" flipH="1">
              <a:off x="6868425" y="2656576"/>
              <a:ext cx="1713201" cy="1581650"/>
            </a:xfrm>
            <a:custGeom>
              <a:avLst/>
              <a:gdLst>
                <a:gd name="connsiteX0" fmla="*/ 0 w 1713201"/>
                <a:gd name="connsiteY0" fmla="*/ 133176 h 1581650"/>
                <a:gd name="connsiteX1" fmla="*/ 1569855 w 1713201"/>
                <a:gd name="connsiteY1" fmla="*/ 141268 h 1581650"/>
                <a:gd name="connsiteX2" fmla="*/ 1545579 w 1713201"/>
                <a:gd name="connsiteY2" fmla="*/ 1581650 h 1581650"/>
              </a:gdLst>
              <a:ahLst/>
              <a:cxnLst>
                <a:cxn ang="0">
                  <a:pos x="connsiteX0" y="connsiteY0"/>
                </a:cxn>
                <a:cxn ang="0">
                  <a:pos x="connsiteX1" y="connsiteY1"/>
                </a:cxn>
                <a:cxn ang="0">
                  <a:pos x="connsiteX2" y="connsiteY2"/>
                </a:cxn>
              </a:cxnLst>
              <a:rect l="l" t="t" r="r" b="b"/>
              <a:pathLst>
                <a:path w="1713201" h="1581650">
                  <a:moveTo>
                    <a:pt x="0" y="133176"/>
                  </a:moveTo>
                  <a:cubicBezTo>
                    <a:pt x="656129" y="16516"/>
                    <a:pt x="1312259" y="-100144"/>
                    <a:pt x="1569855" y="141268"/>
                  </a:cubicBezTo>
                  <a:cubicBezTo>
                    <a:pt x="1827451" y="382680"/>
                    <a:pt x="1686515" y="982165"/>
                    <a:pt x="1545579" y="1581650"/>
                  </a:cubicBezTo>
                </a:path>
              </a:pathLst>
            </a:custGeom>
            <a:noFill/>
            <a:ln w="12700" cap="flat" cmpd="sng" algn="ctr">
              <a:solidFill>
                <a:srgbClr val="00B0F0"/>
              </a:solidFill>
              <a:prstDash val="solid"/>
              <a:round/>
              <a:headEnd type="none" w="med" len="med"/>
              <a:tailEnd type="triangle" w="med" len="med"/>
            </a:ln>
            <a:effectLst>
              <a:outerShdw blurRad="63500" sx="102000" sy="102000" algn="c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spTree>
    <p:extLst>
      <p:ext uri="{BB962C8B-B14F-4D97-AF65-F5344CB8AC3E}">
        <p14:creationId xmlns:p14="http://schemas.microsoft.com/office/powerpoint/2010/main" val="4219663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0" name="Rectangle 4"/>
          <p:cNvSpPr>
            <a:spLocks/>
          </p:cNvSpPr>
          <p:nvPr/>
        </p:nvSpPr>
        <p:spPr bwMode="auto">
          <a:xfrm>
            <a:off x="2971800" y="2990136"/>
            <a:ext cx="3107531" cy="2971354"/>
          </a:xfrm>
          <a:prstGeom prst="rect">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06501" name="Rectangle 5"/>
          <p:cNvSpPr>
            <a:spLocks/>
          </p:cNvSpPr>
          <p:nvPr/>
        </p:nvSpPr>
        <p:spPr bwMode="auto">
          <a:xfrm>
            <a:off x="2305422" y="2214369"/>
            <a:ext cx="919758" cy="1089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a:solidFill>
                  <a:schemeClr val="tx1"/>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6750">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a:t>
            </a:r>
          </a:p>
        </p:txBody>
      </p:sp>
      <p:sp>
        <p:nvSpPr>
          <p:cNvPr id="106502" name="Rectangle 6"/>
          <p:cNvSpPr>
            <a:spLocks/>
          </p:cNvSpPr>
          <p:nvPr/>
        </p:nvSpPr>
        <p:spPr bwMode="auto">
          <a:xfrm>
            <a:off x="5968827" y="2178650"/>
            <a:ext cx="696516"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a:solidFill>
                  <a:schemeClr val="tx1"/>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6750">
                <a:latin typeface="Calibri Italic" panose="020F05020202040A0204" pitchFamily="34" charset="0"/>
                <a:ea typeface="Calibri Italic" panose="020F05020202040A0204" pitchFamily="34" charset="0"/>
                <a:cs typeface="Calibri Italic" panose="020F05020202040A0204" pitchFamily="34" charset="0"/>
                <a:sym typeface="Calibri Italic" panose="020F05020202040A0204" pitchFamily="34" charset="0"/>
              </a:rPr>
              <a:t>-</a:t>
            </a:r>
          </a:p>
        </p:txBody>
      </p:sp>
      <p:sp>
        <p:nvSpPr>
          <p:cNvPr id="106503" name="Rectangle 7"/>
          <p:cNvSpPr>
            <a:spLocks/>
          </p:cNvSpPr>
          <p:nvPr/>
        </p:nvSpPr>
        <p:spPr bwMode="auto">
          <a:xfrm>
            <a:off x="2418159" y="5560770"/>
            <a:ext cx="696516"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a:solidFill>
                  <a:schemeClr val="tx1"/>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6750">
                <a:latin typeface="Calibri Italic" panose="020F05020202040A0204" pitchFamily="34" charset="0"/>
                <a:ea typeface="Calibri Italic" panose="020F05020202040A0204" pitchFamily="34" charset="0"/>
                <a:cs typeface="Calibri Italic" panose="020F05020202040A0204" pitchFamily="34" charset="0"/>
                <a:sym typeface="Calibri Italic" panose="020F05020202040A0204" pitchFamily="34" charset="0"/>
              </a:rPr>
              <a:t>-</a:t>
            </a:r>
          </a:p>
        </p:txBody>
      </p:sp>
      <p:sp>
        <p:nvSpPr>
          <p:cNvPr id="106504" name="Rectangle 8"/>
          <p:cNvSpPr>
            <a:spLocks/>
          </p:cNvSpPr>
          <p:nvPr/>
        </p:nvSpPr>
        <p:spPr bwMode="auto">
          <a:xfrm>
            <a:off x="5814790" y="5557421"/>
            <a:ext cx="919758"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a:solidFill>
                  <a:schemeClr val="tx1"/>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6750">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a:t>
            </a:r>
          </a:p>
        </p:txBody>
      </p:sp>
      <p:sp>
        <p:nvSpPr>
          <p:cNvPr id="106509" name="Oval 13"/>
          <p:cNvSpPr>
            <a:spLocks/>
          </p:cNvSpPr>
          <p:nvPr/>
        </p:nvSpPr>
        <p:spPr bwMode="auto">
          <a:xfrm>
            <a:off x="5148411" y="2845029"/>
            <a:ext cx="254496" cy="248915"/>
          </a:xfrm>
          <a:prstGeom prst="ellipse">
            <a:avLst/>
          </a:prstGeom>
          <a:solidFill>
            <a:srgbClr val="FF0000"/>
          </a:solidFill>
          <a:ln w="12700" cap="flat">
            <a:solidFill>
              <a:schemeClr val="tx1"/>
            </a:solidFill>
            <a:prstDash val="solid"/>
            <a:round/>
            <a:headEnd type="none" w="med" len="med"/>
            <a:tailEnd type="none" w="med" len="med"/>
          </a:ln>
        </p:spPr>
        <p:txBody>
          <a:bodyPr lIns="0" tIns="0" rIns="0" bIns="0"/>
          <a:lstStyle/>
          <a:p>
            <a:endParaRPr lang="en-US"/>
          </a:p>
        </p:txBody>
      </p:sp>
      <p:sp>
        <p:nvSpPr>
          <p:cNvPr id="106510" name="Oval 14"/>
          <p:cNvSpPr>
            <a:spLocks/>
          </p:cNvSpPr>
          <p:nvPr/>
        </p:nvSpPr>
        <p:spPr bwMode="auto">
          <a:xfrm>
            <a:off x="2835622" y="3846270"/>
            <a:ext cx="255613" cy="243334"/>
          </a:xfrm>
          <a:prstGeom prst="ellipse">
            <a:avLst/>
          </a:prstGeom>
          <a:solidFill>
            <a:srgbClr val="FF0000"/>
          </a:solidFill>
          <a:ln w="12700" cap="flat">
            <a:solidFill>
              <a:schemeClr val="tx1"/>
            </a:solidFill>
            <a:prstDash val="solid"/>
            <a:round/>
            <a:headEnd type="none" w="med" len="med"/>
            <a:tailEnd type="none" w="med" len="med"/>
          </a:ln>
        </p:spPr>
        <p:txBody>
          <a:bodyPr lIns="0" tIns="0" rIns="0" bIns="0"/>
          <a:lstStyle/>
          <a:p>
            <a:endParaRPr lang="en-US"/>
          </a:p>
        </p:txBody>
      </p:sp>
      <p:sp>
        <p:nvSpPr>
          <p:cNvPr id="106511" name="Oval 15"/>
          <p:cNvSpPr>
            <a:spLocks/>
          </p:cNvSpPr>
          <p:nvPr/>
        </p:nvSpPr>
        <p:spPr bwMode="auto">
          <a:xfrm>
            <a:off x="5929759" y="3580611"/>
            <a:ext cx="255613" cy="248915"/>
          </a:xfrm>
          <a:prstGeom prst="ellipse">
            <a:avLst/>
          </a:prstGeom>
          <a:solidFill>
            <a:srgbClr val="FF0000"/>
          </a:solidFill>
          <a:ln w="12700" cap="flat">
            <a:solidFill>
              <a:schemeClr val="tx1"/>
            </a:solidFill>
            <a:prstDash val="solid"/>
            <a:round/>
            <a:headEnd type="none" w="med" len="med"/>
            <a:tailEnd type="none" w="med" len="med"/>
          </a:ln>
        </p:spPr>
        <p:txBody>
          <a:bodyPr lIns="0" tIns="0" rIns="0" bIns="0"/>
          <a:lstStyle/>
          <a:p>
            <a:endParaRPr lang="en-US"/>
          </a:p>
        </p:txBody>
      </p:sp>
      <p:sp>
        <p:nvSpPr>
          <p:cNvPr id="106512" name="Oval 16"/>
          <p:cNvSpPr>
            <a:spLocks/>
          </p:cNvSpPr>
          <p:nvPr/>
        </p:nvSpPr>
        <p:spPr bwMode="auto">
          <a:xfrm>
            <a:off x="4862661" y="5834241"/>
            <a:ext cx="255613" cy="248915"/>
          </a:xfrm>
          <a:prstGeom prst="ellipse">
            <a:avLst/>
          </a:prstGeom>
          <a:solidFill>
            <a:srgbClr val="FF0000"/>
          </a:solidFill>
          <a:ln w="12700" cap="flat">
            <a:solidFill>
              <a:schemeClr val="tx1"/>
            </a:solidFill>
            <a:prstDash val="solid"/>
            <a:round/>
            <a:headEnd type="none" w="med" len="med"/>
            <a:tailEnd type="none" w="med" len="med"/>
          </a:ln>
        </p:spPr>
        <p:txBody>
          <a:bodyPr lIns="0" tIns="0" rIns="0" bIns="0"/>
          <a:lstStyle/>
          <a:p>
            <a:endParaRPr lang="en-US"/>
          </a:p>
        </p:txBody>
      </p:sp>
      <p:sp>
        <p:nvSpPr>
          <p:cNvPr id="106513" name="Oval 17"/>
          <p:cNvSpPr>
            <a:spLocks/>
          </p:cNvSpPr>
          <p:nvPr/>
        </p:nvSpPr>
        <p:spPr bwMode="auto">
          <a:xfrm>
            <a:off x="4382691" y="4377586"/>
            <a:ext cx="254496" cy="243334"/>
          </a:xfrm>
          <a:prstGeom prst="ellipse">
            <a:avLst/>
          </a:prstGeom>
          <a:solidFill>
            <a:srgbClr val="000000"/>
          </a:solidFill>
          <a:ln w="38100" cap="flat">
            <a:solidFill>
              <a:schemeClr val="tx1"/>
            </a:solidFill>
            <a:prstDash val="solid"/>
            <a:round/>
            <a:headEnd type="none" w="med" len="med"/>
            <a:tailEnd type="none" w="med" len="med"/>
          </a:ln>
        </p:spPr>
        <p:txBody>
          <a:bodyPr lIns="0" tIns="0" rIns="0" bIns="0"/>
          <a:lstStyle/>
          <a:p>
            <a:endParaRPr lang="en-US"/>
          </a:p>
        </p:txBody>
      </p:sp>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a:t>Midpoint Decider (not exact)</a:t>
            </a:r>
          </a:p>
          <a:p>
            <a:pPr lvl="1"/>
            <a:r>
              <a:rPr lang="de-DE" dirty="0"/>
              <a:t>Decide based on value at cell center</a:t>
            </a:r>
            <a:r>
              <a:rPr lang="en-US" dirty="0"/>
              <a:t> via bilinear interpolation</a:t>
            </a:r>
            <a:endParaRPr lang="de-DE" dirty="0"/>
          </a:p>
        </p:txBody>
      </p:sp>
      <p:pic>
        <p:nvPicPr>
          <p:cNvPr id="4" name="Picture 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614859" y="1523506"/>
            <a:ext cx="6010275" cy="645319"/>
          </a:xfrm>
          <a:prstGeom prst="rect">
            <a:avLst/>
          </a:prstGeom>
        </p:spPr>
      </p:pic>
      <p:pic>
        <p:nvPicPr>
          <p:cNvPr id="23" name="Picture 22"/>
          <p:cNvPicPr>
            <a:picLocks noChangeAspect="1"/>
          </p:cNvPicPr>
          <p:nvPr>
            <p:custDataLst>
              <p:tags r:id="rId2"/>
            </p:custDataLst>
          </p:nvPr>
        </p:nvPicPr>
        <p:blipFill rotWithShape="1">
          <a:blip r:embed="rId5" cstate="print">
            <a:extLst>
              <a:ext uri="{28A0092B-C50C-407E-A947-70E740481C1C}">
                <a14:useLocalDpi xmlns:a14="http://schemas.microsoft.com/office/drawing/2010/main" val="0"/>
              </a:ext>
            </a:extLst>
          </a:blip>
          <a:srcRect r="85060"/>
          <a:stretch/>
        </p:blipFill>
        <p:spPr>
          <a:xfrm>
            <a:off x="4699452" y="4176593"/>
            <a:ext cx="897918" cy="645319"/>
          </a:xfrm>
          <a:prstGeom prst="rect">
            <a:avLst/>
          </a:prstGeom>
        </p:spPr>
      </p:pic>
    </p:spTree>
    <p:extLst>
      <p:ext uri="{BB962C8B-B14F-4D97-AF65-F5344CB8AC3E}">
        <p14:creationId xmlns:p14="http://schemas.microsoft.com/office/powerpoint/2010/main" val="1405404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6499" name="Group 3"/>
          <p:cNvGrpSpPr>
            <a:grpSpLocks/>
          </p:cNvGrpSpPr>
          <p:nvPr/>
        </p:nvGrpSpPr>
        <p:grpSpPr bwMode="auto">
          <a:xfrm>
            <a:off x="2971801" y="2222880"/>
            <a:ext cx="3079626" cy="2991445"/>
            <a:chOff x="0" y="0"/>
            <a:chExt cx="2759" cy="2679"/>
          </a:xfrm>
        </p:grpSpPr>
        <p:sp>
          <p:nvSpPr>
            <p:cNvPr id="106497" name="Line 1"/>
            <p:cNvSpPr>
              <a:spLocks noChangeShapeType="1"/>
            </p:cNvSpPr>
            <p:nvPr/>
          </p:nvSpPr>
          <p:spPr bwMode="auto">
            <a:xfrm>
              <a:off x="2074" y="0"/>
              <a:ext cx="685" cy="649"/>
            </a:xfrm>
            <a:prstGeom prst="line">
              <a:avLst/>
            </a:prstGeom>
            <a:noFill/>
            <a:ln w="38100"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06498" name="Line 2"/>
            <p:cNvSpPr>
              <a:spLocks noChangeShapeType="1"/>
            </p:cNvSpPr>
            <p:nvPr/>
          </p:nvSpPr>
          <p:spPr bwMode="auto">
            <a:xfrm>
              <a:off x="0" y="898"/>
              <a:ext cx="1801" cy="1781"/>
            </a:xfrm>
            <a:prstGeom prst="line">
              <a:avLst/>
            </a:prstGeom>
            <a:noFill/>
            <a:ln w="38100"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
        <p:nvSpPr>
          <p:cNvPr id="106500" name="Rectangle 4"/>
          <p:cNvSpPr>
            <a:spLocks/>
          </p:cNvSpPr>
          <p:nvPr/>
        </p:nvSpPr>
        <p:spPr bwMode="auto">
          <a:xfrm>
            <a:off x="2971800" y="2239623"/>
            <a:ext cx="3107531" cy="2971354"/>
          </a:xfrm>
          <a:prstGeom prst="rect">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06501" name="Rectangle 5"/>
          <p:cNvSpPr>
            <a:spLocks/>
          </p:cNvSpPr>
          <p:nvPr/>
        </p:nvSpPr>
        <p:spPr bwMode="auto">
          <a:xfrm>
            <a:off x="2305422" y="1463856"/>
            <a:ext cx="919758" cy="1089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a:solidFill>
                  <a:schemeClr val="tx1"/>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6750">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a:t>
            </a:r>
          </a:p>
        </p:txBody>
      </p:sp>
      <p:sp>
        <p:nvSpPr>
          <p:cNvPr id="106502" name="Rectangle 6"/>
          <p:cNvSpPr>
            <a:spLocks/>
          </p:cNvSpPr>
          <p:nvPr/>
        </p:nvSpPr>
        <p:spPr bwMode="auto">
          <a:xfrm>
            <a:off x="5968827" y="1428137"/>
            <a:ext cx="696516"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a:solidFill>
                  <a:schemeClr val="tx1"/>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6750">
                <a:latin typeface="Calibri Italic" panose="020F05020202040A0204" pitchFamily="34" charset="0"/>
                <a:ea typeface="Calibri Italic" panose="020F05020202040A0204" pitchFamily="34" charset="0"/>
                <a:cs typeface="Calibri Italic" panose="020F05020202040A0204" pitchFamily="34" charset="0"/>
                <a:sym typeface="Calibri Italic" panose="020F05020202040A0204" pitchFamily="34" charset="0"/>
              </a:rPr>
              <a:t>-</a:t>
            </a:r>
          </a:p>
        </p:txBody>
      </p:sp>
      <p:sp>
        <p:nvSpPr>
          <p:cNvPr id="106503" name="Rectangle 7"/>
          <p:cNvSpPr>
            <a:spLocks/>
          </p:cNvSpPr>
          <p:nvPr/>
        </p:nvSpPr>
        <p:spPr bwMode="auto">
          <a:xfrm>
            <a:off x="2418159" y="4810257"/>
            <a:ext cx="696516"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a:solidFill>
                  <a:schemeClr val="tx1"/>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6750">
                <a:latin typeface="Calibri Italic" panose="020F05020202040A0204" pitchFamily="34" charset="0"/>
                <a:ea typeface="Calibri Italic" panose="020F05020202040A0204" pitchFamily="34" charset="0"/>
                <a:cs typeface="Calibri Italic" panose="020F05020202040A0204" pitchFamily="34" charset="0"/>
                <a:sym typeface="Calibri Italic" panose="020F05020202040A0204" pitchFamily="34" charset="0"/>
              </a:rPr>
              <a:t>-</a:t>
            </a:r>
          </a:p>
        </p:txBody>
      </p:sp>
      <p:sp>
        <p:nvSpPr>
          <p:cNvPr id="106504" name="Rectangle 8"/>
          <p:cNvSpPr>
            <a:spLocks/>
          </p:cNvSpPr>
          <p:nvPr/>
        </p:nvSpPr>
        <p:spPr bwMode="auto">
          <a:xfrm>
            <a:off x="5814790" y="4806908"/>
            <a:ext cx="919758"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a:solidFill>
                  <a:schemeClr val="tx1"/>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6750">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a:t>
            </a:r>
          </a:p>
        </p:txBody>
      </p:sp>
      <p:sp>
        <p:nvSpPr>
          <p:cNvPr id="106505" name="Line 9"/>
          <p:cNvSpPr>
            <a:spLocks noChangeShapeType="1"/>
          </p:cNvSpPr>
          <p:nvPr/>
        </p:nvSpPr>
        <p:spPr bwMode="auto">
          <a:xfrm>
            <a:off x="2971800" y="2239622"/>
            <a:ext cx="3058418" cy="2965773"/>
          </a:xfrm>
          <a:prstGeom prst="line">
            <a:avLst/>
          </a:prstGeom>
          <a:noFill/>
          <a:ln w="28575" cap="flat">
            <a:solidFill>
              <a:schemeClr val="tx1"/>
            </a:solidFill>
            <a:prstDash val="dash"/>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06508" name="Group 12"/>
          <p:cNvGrpSpPr>
            <a:grpSpLocks/>
          </p:cNvGrpSpPr>
          <p:nvPr/>
        </p:nvGrpSpPr>
        <p:grpSpPr bwMode="auto">
          <a:xfrm>
            <a:off x="2967335" y="2227345"/>
            <a:ext cx="3081859" cy="2992561"/>
            <a:chOff x="0" y="0"/>
            <a:chExt cx="2761" cy="2681"/>
          </a:xfrm>
        </p:grpSpPr>
        <p:sp>
          <p:nvSpPr>
            <p:cNvPr id="106506" name="Line 10"/>
            <p:cNvSpPr>
              <a:spLocks noChangeShapeType="1"/>
            </p:cNvSpPr>
            <p:nvPr/>
          </p:nvSpPr>
          <p:spPr bwMode="auto">
            <a:xfrm rot="10800000" flipH="1">
              <a:off x="0" y="0"/>
              <a:ext cx="2059" cy="875"/>
            </a:xfrm>
            <a:prstGeom prst="line">
              <a:avLst/>
            </a:prstGeom>
            <a:noFill/>
            <a:ln w="38100"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06507" name="Line 11"/>
            <p:cNvSpPr>
              <a:spLocks noChangeShapeType="1"/>
            </p:cNvSpPr>
            <p:nvPr/>
          </p:nvSpPr>
          <p:spPr bwMode="auto">
            <a:xfrm rot="10800000" flipH="1">
              <a:off x="1822" y="661"/>
              <a:ext cx="939" cy="2020"/>
            </a:xfrm>
            <a:prstGeom prst="line">
              <a:avLst/>
            </a:prstGeom>
            <a:noFill/>
            <a:ln w="38100"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
        <p:nvSpPr>
          <p:cNvPr id="106509" name="Oval 13"/>
          <p:cNvSpPr>
            <a:spLocks/>
          </p:cNvSpPr>
          <p:nvPr/>
        </p:nvSpPr>
        <p:spPr bwMode="auto">
          <a:xfrm>
            <a:off x="5148411" y="2094516"/>
            <a:ext cx="254496" cy="248915"/>
          </a:xfrm>
          <a:prstGeom prst="ellipse">
            <a:avLst/>
          </a:prstGeom>
          <a:solidFill>
            <a:schemeClr val="bg1">
              <a:lumMod val="85000"/>
            </a:schemeClr>
          </a:solidFill>
          <a:ln w="12700" cap="flat">
            <a:solidFill>
              <a:schemeClr val="tx1"/>
            </a:solidFill>
            <a:prstDash val="solid"/>
            <a:round/>
            <a:headEnd type="none" w="med" len="med"/>
            <a:tailEnd type="none" w="med" len="med"/>
          </a:ln>
        </p:spPr>
        <p:txBody>
          <a:bodyPr lIns="0" tIns="0" rIns="0" bIns="0"/>
          <a:lstStyle/>
          <a:p>
            <a:endParaRPr lang="en-US"/>
          </a:p>
        </p:txBody>
      </p:sp>
      <p:sp>
        <p:nvSpPr>
          <p:cNvPr id="106510" name="Oval 14"/>
          <p:cNvSpPr>
            <a:spLocks/>
          </p:cNvSpPr>
          <p:nvPr/>
        </p:nvSpPr>
        <p:spPr bwMode="auto">
          <a:xfrm>
            <a:off x="2835622" y="3095757"/>
            <a:ext cx="255613" cy="243334"/>
          </a:xfrm>
          <a:prstGeom prst="ellipse">
            <a:avLst/>
          </a:prstGeom>
          <a:solidFill>
            <a:schemeClr val="bg1">
              <a:lumMod val="85000"/>
            </a:schemeClr>
          </a:solidFill>
          <a:ln w="12700" cap="flat">
            <a:solidFill>
              <a:schemeClr val="tx1"/>
            </a:solidFill>
            <a:prstDash val="solid"/>
            <a:round/>
            <a:headEnd type="none" w="med" len="med"/>
            <a:tailEnd type="none" w="med" len="med"/>
          </a:ln>
        </p:spPr>
        <p:txBody>
          <a:bodyPr lIns="0" tIns="0" rIns="0" bIns="0"/>
          <a:lstStyle/>
          <a:p>
            <a:endParaRPr lang="en-US"/>
          </a:p>
        </p:txBody>
      </p:sp>
      <p:sp>
        <p:nvSpPr>
          <p:cNvPr id="106511" name="Oval 15"/>
          <p:cNvSpPr>
            <a:spLocks/>
          </p:cNvSpPr>
          <p:nvPr/>
        </p:nvSpPr>
        <p:spPr bwMode="auto">
          <a:xfrm>
            <a:off x="5929759" y="2830098"/>
            <a:ext cx="255613" cy="248915"/>
          </a:xfrm>
          <a:prstGeom prst="ellipse">
            <a:avLst/>
          </a:prstGeom>
          <a:solidFill>
            <a:schemeClr val="bg1">
              <a:lumMod val="85000"/>
            </a:schemeClr>
          </a:solidFill>
          <a:ln w="12700" cap="flat">
            <a:solidFill>
              <a:schemeClr val="tx1"/>
            </a:solidFill>
            <a:prstDash val="solid"/>
            <a:round/>
            <a:headEnd type="none" w="med" len="med"/>
            <a:tailEnd type="none" w="med" len="med"/>
          </a:ln>
        </p:spPr>
        <p:txBody>
          <a:bodyPr lIns="0" tIns="0" rIns="0" bIns="0"/>
          <a:lstStyle/>
          <a:p>
            <a:endParaRPr lang="en-US"/>
          </a:p>
        </p:txBody>
      </p:sp>
      <p:sp>
        <p:nvSpPr>
          <p:cNvPr id="106512" name="Oval 16"/>
          <p:cNvSpPr>
            <a:spLocks/>
          </p:cNvSpPr>
          <p:nvPr/>
        </p:nvSpPr>
        <p:spPr bwMode="auto">
          <a:xfrm>
            <a:off x="4862661" y="5083728"/>
            <a:ext cx="255613" cy="248915"/>
          </a:xfrm>
          <a:prstGeom prst="ellipse">
            <a:avLst/>
          </a:prstGeom>
          <a:solidFill>
            <a:schemeClr val="bg1">
              <a:lumMod val="85000"/>
            </a:schemeClr>
          </a:solidFill>
          <a:ln w="12700" cap="flat">
            <a:solidFill>
              <a:schemeClr val="tx1"/>
            </a:solidFill>
            <a:prstDash val="solid"/>
            <a:round/>
            <a:headEnd type="none" w="med" len="med"/>
            <a:tailEnd type="none" w="med" len="med"/>
          </a:ln>
        </p:spPr>
        <p:txBody>
          <a:bodyPr lIns="0" tIns="0" rIns="0" bIns="0"/>
          <a:lstStyle/>
          <a:p>
            <a:endParaRPr lang="en-US"/>
          </a:p>
        </p:txBody>
      </p:sp>
      <p:sp>
        <p:nvSpPr>
          <p:cNvPr id="106513" name="Oval 17"/>
          <p:cNvSpPr>
            <a:spLocks/>
          </p:cNvSpPr>
          <p:nvPr/>
        </p:nvSpPr>
        <p:spPr bwMode="auto">
          <a:xfrm>
            <a:off x="4382691" y="3627073"/>
            <a:ext cx="254496" cy="243334"/>
          </a:xfrm>
          <a:prstGeom prst="ellipse">
            <a:avLst/>
          </a:prstGeom>
          <a:solidFill>
            <a:srgbClr val="000000"/>
          </a:solidFill>
          <a:ln w="38100" cap="flat">
            <a:solidFill>
              <a:schemeClr val="tx1"/>
            </a:solidFill>
            <a:prstDash val="solid"/>
            <a:round/>
            <a:headEnd type="none" w="med" len="med"/>
            <a:tailEnd type="none" w="med" len="med"/>
          </a:ln>
        </p:spPr>
        <p:txBody>
          <a:bodyPr lIns="0" tIns="0" rIns="0" bIns="0"/>
          <a:lstStyle/>
          <a:p>
            <a:endParaRPr lang="en-US"/>
          </a:p>
        </p:txBody>
      </p:sp>
      <p:sp>
        <p:nvSpPr>
          <p:cNvPr id="106514" name="Rectangle 18"/>
          <p:cNvSpPr>
            <a:spLocks/>
          </p:cNvSpPr>
          <p:nvPr/>
        </p:nvSpPr>
        <p:spPr bwMode="auto">
          <a:xfrm>
            <a:off x="4564633" y="3276583"/>
            <a:ext cx="580430" cy="848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a:solidFill>
                  <a:schemeClr val="tx1"/>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5062" dirty="0">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a:t>
            </a:r>
          </a:p>
        </p:txBody>
      </p:sp>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a:t>Midpoint </a:t>
            </a:r>
            <a:r>
              <a:rPr lang="de-DE" b="1" dirty="0" smtClean="0"/>
              <a:t>Decider (not exact)</a:t>
            </a:r>
          </a:p>
          <a:p>
            <a:pPr lvl="1"/>
            <a:r>
              <a:rPr lang="de-DE" dirty="0" smtClean="0"/>
              <a:t>Decide based on value at cell center</a:t>
            </a:r>
            <a:endParaRPr lang="en-US" dirty="0"/>
          </a:p>
        </p:txBody>
      </p:sp>
      <p:pic>
        <p:nvPicPr>
          <p:cNvPr id="4" name="Picture 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614859" y="5679281"/>
            <a:ext cx="6010275" cy="645319"/>
          </a:xfrm>
          <a:prstGeom prst="rect">
            <a:avLst/>
          </a:prstGeom>
        </p:spPr>
      </p:pic>
    </p:spTree>
    <p:extLst>
      <p:ext uri="{BB962C8B-B14F-4D97-AF65-F5344CB8AC3E}">
        <p14:creationId xmlns:p14="http://schemas.microsoft.com/office/powerpoint/2010/main" val="36620983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50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65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65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65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650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65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65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650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0650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64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5" grpId="0" animBg="1"/>
      <p:bldP spid="106509" grpId="0" animBg="1"/>
      <p:bldP spid="106510" grpId="0" animBg="1"/>
      <p:bldP spid="106511" grpId="0" animBg="1"/>
      <p:bldP spid="106512" grpId="0" animBg="1"/>
      <p:bldP spid="106513" grpId="0" animBg="1"/>
      <p:bldP spid="106514" grpId="0"/>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8545" name="Rectangle 1"/>
          <p:cNvSpPr>
            <a:spLocks noGrp="1" noChangeArrowheads="1"/>
          </p:cNvSpPr>
          <p:nvPr>
            <p:ph type="title"/>
          </p:nvPr>
        </p:nvSpPr>
        <p:spPr/>
        <p:txBody>
          <a:bodyPr/>
          <a:lstStyle/>
          <a:p>
            <a:r>
              <a:rPr lang="en-US" smtClean="0"/>
              <a:t>Shape of the Isolines?</a:t>
            </a:r>
            <a:endParaRPr lang="en-US" dirty="0"/>
          </a:p>
        </p:txBody>
      </p:sp>
      <p:sp>
        <p:nvSpPr>
          <p:cNvPr id="3" name="Content Placeholder 2"/>
          <p:cNvSpPr>
            <a:spLocks noGrp="1"/>
          </p:cNvSpPr>
          <p:nvPr>
            <p:ph idx="1"/>
          </p:nvPr>
        </p:nvSpPr>
        <p:spPr/>
        <p:txBody>
          <a:bodyPr/>
          <a:lstStyle/>
          <a:p>
            <a:r>
              <a:rPr lang="de-DE" dirty="0" smtClean="0"/>
              <a:t>Are isolines linear curves?</a:t>
            </a:r>
            <a:endParaRPr lang="en-US" dirty="0"/>
          </a:p>
        </p:txBody>
      </p:sp>
      <p:sp>
        <p:nvSpPr>
          <p:cNvPr id="108549" name="Rectangle 5"/>
          <p:cNvSpPr>
            <a:spLocks/>
          </p:cNvSpPr>
          <p:nvPr/>
        </p:nvSpPr>
        <p:spPr bwMode="auto">
          <a:xfrm>
            <a:off x="736816" y="5718386"/>
            <a:ext cx="7670370" cy="454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2953" dirty="0" err="1" smtClean="0">
                <a:ea typeface="Gill Sans" charset="0"/>
                <a:cs typeface="Gill Sans" charset="0"/>
              </a:rPr>
              <a:t>Isolines</a:t>
            </a:r>
            <a:r>
              <a:rPr lang="en-US" sz="2953" dirty="0" smtClean="0">
                <a:ea typeface="Gill Sans" charset="0"/>
                <a:cs typeface="Gill Sans" charset="0"/>
              </a:rPr>
              <a:t> within </a:t>
            </a:r>
            <a:r>
              <a:rPr lang="en-US" sz="2953" dirty="0">
                <a:ea typeface="Gill Sans" charset="0"/>
                <a:cs typeface="Gill Sans" charset="0"/>
              </a:rPr>
              <a:t>a </a:t>
            </a:r>
            <a:r>
              <a:rPr lang="en-US" sz="2953" dirty="0" smtClean="0">
                <a:ea typeface="Gill Sans" charset="0"/>
                <a:cs typeface="Gill Sans" charset="0"/>
              </a:rPr>
              <a:t>bi-linear cell </a:t>
            </a:r>
            <a:r>
              <a:rPr lang="en-US" sz="2953" dirty="0">
                <a:ea typeface="Gill Sans" charset="0"/>
                <a:cs typeface="Gill Sans" charset="0"/>
              </a:rPr>
              <a:t>are </a:t>
            </a:r>
            <a:r>
              <a:rPr lang="en-US" sz="2953" b="1" dirty="0">
                <a:ea typeface="Gill Sans" charset="0"/>
                <a:cs typeface="Gill Sans" charset="0"/>
              </a:rPr>
              <a:t>hyperbolas</a:t>
            </a:r>
            <a:r>
              <a:rPr lang="en-US" sz="2953" dirty="0">
                <a:ea typeface="Gill Sans" charset="0"/>
                <a:cs typeface="Gill Sans" charset="0"/>
              </a:rPr>
              <a:t>.</a:t>
            </a:r>
          </a:p>
        </p:txBody>
      </p:sp>
      <p:pic>
        <p:nvPicPr>
          <p:cNvPr id="10" name="Picture 9"/>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880601" y="1371600"/>
            <a:ext cx="6936581" cy="809625"/>
          </a:xfrm>
          <a:prstGeom prst="rect">
            <a:avLst/>
          </a:prstGeom>
        </p:spPr>
      </p:pic>
      <p:pic>
        <p:nvPicPr>
          <p:cNvPr id="7" name="Picture 6"/>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880600" y="2393946"/>
            <a:ext cx="1466850" cy="319088"/>
          </a:xfrm>
          <a:prstGeom prst="rect">
            <a:avLst/>
          </a:prstGeom>
        </p:spPr>
      </p:pic>
      <p:pic>
        <p:nvPicPr>
          <p:cNvPr id="8" name="Picture 7"/>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680791" y="3067571"/>
            <a:ext cx="6155531" cy="809625"/>
          </a:xfrm>
          <a:prstGeom prst="rect">
            <a:avLst/>
          </a:prstGeom>
        </p:spPr>
      </p:pic>
      <p:pic>
        <p:nvPicPr>
          <p:cNvPr id="11" name="Picture 10"/>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088231" y="4381351"/>
            <a:ext cx="7598569" cy="764381"/>
          </a:xfrm>
          <a:prstGeom prst="rect">
            <a:avLst/>
          </a:prstGeom>
        </p:spPr>
      </p:pic>
      <p:sp>
        <p:nvSpPr>
          <p:cNvPr id="12" name="Right Arrow 11"/>
          <p:cNvSpPr/>
          <p:nvPr/>
        </p:nvSpPr>
        <p:spPr bwMode="auto">
          <a:xfrm>
            <a:off x="173666" y="4711413"/>
            <a:ext cx="412684" cy="104255"/>
          </a:xfrm>
          <a:prstGeom prst="rightArrow">
            <a:avLst/>
          </a:prstGeom>
          <a:solidFill>
            <a:schemeClr val="tx1"/>
          </a:solidFill>
          <a:ln w="38100"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endParaRPr lang="en-US"/>
          </a:p>
        </p:txBody>
      </p:sp>
      <p:sp>
        <p:nvSpPr>
          <p:cNvPr id="21" name="Right Arrow 20"/>
          <p:cNvSpPr/>
          <p:nvPr/>
        </p:nvSpPr>
        <p:spPr bwMode="auto">
          <a:xfrm>
            <a:off x="173666" y="3195308"/>
            <a:ext cx="412684" cy="104255"/>
          </a:xfrm>
          <a:prstGeom prst="rightArrow">
            <a:avLst/>
          </a:prstGeom>
          <a:solidFill>
            <a:schemeClr val="tx1"/>
          </a:solidFill>
          <a:ln w="38100"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3038118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85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9" grpId="0"/>
      <p:bldP spid="12" grpId="0" animBg="1"/>
      <p:bldP spid="2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Bi-linear </a:t>
            </a:r>
            <a:r>
              <a:rPr lang="en-US" dirty="0" err="1" smtClean="0"/>
              <a:t>isolines</a:t>
            </a:r>
            <a:r>
              <a:rPr lang="en-US" dirty="0" smtClean="0"/>
              <a:t>: hyperbolas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295400"/>
            <a:ext cx="5867211" cy="4693769"/>
          </a:xfrm>
          <a:prstGeom prst="rect">
            <a:avLst/>
          </a:prstGeom>
        </p:spPr>
      </p:pic>
      <p:cxnSp>
        <p:nvCxnSpPr>
          <p:cNvPr id="12" name="Straight Connector 11"/>
          <p:cNvCxnSpPr/>
          <p:nvPr/>
        </p:nvCxnSpPr>
        <p:spPr bwMode="auto">
          <a:xfrm>
            <a:off x="1371600" y="2819400"/>
            <a:ext cx="6553200" cy="0"/>
          </a:xfrm>
          <a:prstGeom prst="line">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Connector 12"/>
          <p:cNvCxnSpPr/>
          <p:nvPr/>
        </p:nvCxnSpPr>
        <p:spPr bwMode="auto">
          <a:xfrm>
            <a:off x="5638800" y="1143000"/>
            <a:ext cx="39092" cy="5029200"/>
          </a:xfrm>
          <a:prstGeom prst="line">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Rectangle 5"/>
          <p:cNvSpPr>
            <a:spLocks/>
          </p:cNvSpPr>
          <p:nvPr/>
        </p:nvSpPr>
        <p:spPr bwMode="auto">
          <a:xfrm>
            <a:off x="551083" y="2544084"/>
            <a:ext cx="116826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asymptote</a:t>
            </a:r>
          </a:p>
        </p:txBody>
      </p:sp>
      <p:sp>
        <p:nvSpPr>
          <p:cNvPr id="21" name="Rectangle 5"/>
          <p:cNvSpPr>
            <a:spLocks/>
          </p:cNvSpPr>
          <p:nvPr/>
        </p:nvSpPr>
        <p:spPr bwMode="auto">
          <a:xfrm>
            <a:off x="5624945" y="946865"/>
            <a:ext cx="116826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asymptote</a:t>
            </a:r>
          </a:p>
        </p:txBody>
      </p:sp>
    </p:spTree>
    <p:extLst>
      <p:ext uri="{BB962C8B-B14F-4D97-AF65-F5344CB8AC3E}">
        <p14:creationId xmlns:p14="http://schemas.microsoft.com/office/powerpoint/2010/main" val="2502428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10"/>
          <p:cNvGrpSpPr>
            <a:grpSpLocks/>
          </p:cNvGrpSpPr>
          <p:nvPr/>
        </p:nvGrpSpPr>
        <p:grpSpPr bwMode="auto">
          <a:xfrm>
            <a:off x="3273231" y="2475830"/>
            <a:ext cx="3101951" cy="3016001"/>
            <a:chOff x="2982" y="-1248"/>
            <a:chExt cx="2779" cy="2702"/>
          </a:xfrm>
        </p:grpSpPr>
        <p:sp>
          <p:nvSpPr>
            <p:cNvPr id="22" name="Line 8"/>
            <p:cNvSpPr>
              <a:spLocks noChangeShapeType="1"/>
            </p:cNvSpPr>
            <p:nvPr/>
          </p:nvSpPr>
          <p:spPr bwMode="auto">
            <a:xfrm rot="10800000" flipH="1" flipV="1">
              <a:off x="5041" y="-1248"/>
              <a:ext cx="720" cy="690"/>
            </a:xfrm>
            <a:prstGeom prst="line">
              <a:avLst/>
            </a:prstGeom>
            <a:noFill/>
            <a:ln w="38100"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 name="Line 9"/>
            <p:cNvSpPr>
              <a:spLocks noChangeShapeType="1"/>
            </p:cNvSpPr>
            <p:nvPr/>
          </p:nvSpPr>
          <p:spPr bwMode="auto">
            <a:xfrm rot="10800000" flipH="1" flipV="1">
              <a:off x="2982" y="-343"/>
              <a:ext cx="1812" cy="1797"/>
            </a:xfrm>
            <a:prstGeom prst="line">
              <a:avLst/>
            </a:prstGeom>
            <a:noFill/>
            <a:ln w="38100"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4767" y="2525402"/>
            <a:ext cx="3130435" cy="2998428"/>
          </a:xfrm>
          <a:prstGeom prst="rect">
            <a:avLst/>
          </a:prstGeom>
        </p:spPr>
      </p:pic>
      <p:sp>
        <p:nvSpPr>
          <p:cNvPr id="109570" name="Rectangle 2"/>
          <p:cNvSpPr>
            <a:spLocks/>
          </p:cNvSpPr>
          <p:nvPr/>
        </p:nvSpPr>
        <p:spPr bwMode="auto">
          <a:xfrm>
            <a:off x="4870549" y="3510112"/>
            <a:ext cx="580430" cy="848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a:solidFill>
                  <a:schemeClr val="tx1"/>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5062" dirty="0">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a:t>
            </a:r>
          </a:p>
        </p:txBody>
      </p:sp>
      <p:sp>
        <p:nvSpPr>
          <p:cNvPr id="109571" name="Rectangle 3"/>
          <p:cNvSpPr>
            <a:spLocks/>
          </p:cNvSpPr>
          <p:nvPr/>
        </p:nvSpPr>
        <p:spPr bwMode="auto">
          <a:xfrm>
            <a:off x="3277716" y="2491011"/>
            <a:ext cx="3107531" cy="2971354"/>
          </a:xfrm>
          <a:prstGeom prst="rect">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09572" name="Rectangle 4"/>
          <p:cNvSpPr>
            <a:spLocks/>
          </p:cNvSpPr>
          <p:nvPr/>
        </p:nvSpPr>
        <p:spPr bwMode="auto">
          <a:xfrm>
            <a:off x="2611338" y="1715244"/>
            <a:ext cx="919758" cy="1089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a:solidFill>
                  <a:schemeClr val="tx1"/>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6750">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a:t>
            </a:r>
          </a:p>
        </p:txBody>
      </p:sp>
      <p:sp>
        <p:nvSpPr>
          <p:cNvPr id="109573" name="Rectangle 5"/>
          <p:cNvSpPr>
            <a:spLocks/>
          </p:cNvSpPr>
          <p:nvPr/>
        </p:nvSpPr>
        <p:spPr bwMode="auto">
          <a:xfrm>
            <a:off x="6274743" y="1679525"/>
            <a:ext cx="696516"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a:solidFill>
                  <a:schemeClr val="tx1"/>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6750">
                <a:latin typeface="Calibri Italic" panose="020F05020202040A0204" pitchFamily="34" charset="0"/>
                <a:ea typeface="Calibri Italic" panose="020F05020202040A0204" pitchFamily="34" charset="0"/>
                <a:cs typeface="Calibri Italic" panose="020F05020202040A0204" pitchFamily="34" charset="0"/>
                <a:sym typeface="Calibri Italic" panose="020F05020202040A0204" pitchFamily="34" charset="0"/>
              </a:rPr>
              <a:t>-</a:t>
            </a:r>
          </a:p>
        </p:txBody>
      </p:sp>
      <p:sp>
        <p:nvSpPr>
          <p:cNvPr id="109574" name="Rectangle 6"/>
          <p:cNvSpPr>
            <a:spLocks/>
          </p:cNvSpPr>
          <p:nvPr/>
        </p:nvSpPr>
        <p:spPr bwMode="auto">
          <a:xfrm>
            <a:off x="2724075" y="5061645"/>
            <a:ext cx="696516"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a:solidFill>
                  <a:schemeClr val="tx1"/>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6750">
                <a:latin typeface="Calibri Italic" panose="020F05020202040A0204" pitchFamily="34" charset="0"/>
                <a:ea typeface="Calibri Italic" panose="020F05020202040A0204" pitchFamily="34" charset="0"/>
                <a:cs typeface="Calibri Italic" panose="020F05020202040A0204" pitchFamily="34" charset="0"/>
                <a:sym typeface="Calibri Italic" panose="020F05020202040A0204" pitchFamily="34" charset="0"/>
              </a:rPr>
              <a:t>-</a:t>
            </a:r>
          </a:p>
        </p:txBody>
      </p:sp>
      <p:sp>
        <p:nvSpPr>
          <p:cNvPr id="109575" name="Rectangle 7"/>
          <p:cNvSpPr>
            <a:spLocks/>
          </p:cNvSpPr>
          <p:nvPr/>
        </p:nvSpPr>
        <p:spPr bwMode="auto">
          <a:xfrm>
            <a:off x="6120706" y="5058296"/>
            <a:ext cx="919758"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a:solidFill>
                  <a:schemeClr val="tx1"/>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6750">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a:t>
            </a:r>
          </a:p>
        </p:txBody>
      </p:sp>
      <p:grpSp>
        <p:nvGrpSpPr>
          <p:cNvPr id="109578" name="Group 10"/>
          <p:cNvGrpSpPr>
            <a:grpSpLocks/>
          </p:cNvGrpSpPr>
          <p:nvPr/>
        </p:nvGrpSpPr>
        <p:grpSpPr bwMode="auto">
          <a:xfrm>
            <a:off x="3273251" y="2475830"/>
            <a:ext cx="3081859" cy="2992561"/>
            <a:chOff x="0" y="0"/>
            <a:chExt cx="2761" cy="2681"/>
          </a:xfrm>
        </p:grpSpPr>
        <p:sp>
          <p:nvSpPr>
            <p:cNvPr id="109576" name="Line 8"/>
            <p:cNvSpPr>
              <a:spLocks noChangeShapeType="1"/>
            </p:cNvSpPr>
            <p:nvPr/>
          </p:nvSpPr>
          <p:spPr bwMode="auto">
            <a:xfrm rot="10800000" flipH="1">
              <a:off x="0" y="0"/>
              <a:ext cx="2059" cy="875"/>
            </a:xfrm>
            <a:prstGeom prst="line">
              <a:avLst/>
            </a:prstGeom>
            <a:noFill/>
            <a:ln w="38100"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09577" name="Line 9"/>
            <p:cNvSpPr>
              <a:spLocks noChangeShapeType="1"/>
            </p:cNvSpPr>
            <p:nvPr/>
          </p:nvSpPr>
          <p:spPr bwMode="auto">
            <a:xfrm rot="10800000" flipH="1">
              <a:off x="1822" y="661"/>
              <a:ext cx="939" cy="2020"/>
            </a:xfrm>
            <a:prstGeom prst="line">
              <a:avLst/>
            </a:prstGeom>
            <a:noFill/>
            <a:ln w="38100"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
        <p:nvSpPr>
          <p:cNvPr id="109579" name="Line 11"/>
          <p:cNvSpPr>
            <a:spLocks noChangeShapeType="1"/>
          </p:cNvSpPr>
          <p:nvPr/>
        </p:nvSpPr>
        <p:spPr bwMode="auto">
          <a:xfrm flipH="1">
            <a:off x="3349154" y="2486545"/>
            <a:ext cx="3047256" cy="2943449"/>
          </a:xfrm>
          <a:prstGeom prst="line">
            <a:avLst/>
          </a:prstGeom>
          <a:noFill/>
          <a:ln w="28575" cap="flat">
            <a:solidFill>
              <a:schemeClr val="tx1"/>
            </a:solidFill>
            <a:prstDash val="dash"/>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09580" name="Line 12"/>
          <p:cNvSpPr>
            <a:spLocks noChangeShapeType="1"/>
          </p:cNvSpPr>
          <p:nvPr/>
        </p:nvSpPr>
        <p:spPr bwMode="auto">
          <a:xfrm>
            <a:off x="2516460" y="3379514"/>
            <a:ext cx="5028531" cy="0"/>
          </a:xfrm>
          <a:prstGeom prst="line">
            <a:avLst/>
          </a:prstGeom>
          <a:noFill/>
          <a:ln w="38100" cap="flat">
            <a:solidFill>
              <a:srgbClr val="FF00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09581" name="Line 13"/>
          <p:cNvSpPr>
            <a:spLocks noChangeShapeType="1"/>
          </p:cNvSpPr>
          <p:nvPr/>
        </p:nvSpPr>
        <p:spPr bwMode="auto">
          <a:xfrm rot="10800000">
            <a:off x="5486400" y="1905000"/>
            <a:ext cx="0" cy="4155653"/>
          </a:xfrm>
          <a:prstGeom prst="line">
            <a:avLst/>
          </a:prstGeom>
          <a:noFill/>
          <a:ln w="38100" cap="flat">
            <a:solidFill>
              <a:srgbClr val="FF00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09582" name="Oval 14"/>
          <p:cNvSpPr>
            <a:spLocks/>
          </p:cNvSpPr>
          <p:nvPr/>
        </p:nvSpPr>
        <p:spPr bwMode="auto">
          <a:xfrm>
            <a:off x="5454327" y="2345904"/>
            <a:ext cx="254496" cy="248915"/>
          </a:xfrm>
          <a:prstGeom prst="ellipse">
            <a:avLst/>
          </a:prstGeom>
          <a:solidFill>
            <a:schemeClr val="bg1">
              <a:lumMod val="85000"/>
            </a:schemeClr>
          </a:solidFill>
          <a:ln w="12700" cap="flat">
            <a:solidFill>
              <a:schemeClr val="tx1"/>
            </a:solidFill>
            <a:prstDash val="solid"/>
            <a:round/>
            <a:headEnd type="none" w="med" len="med"/>
            <a:tailEnd type="none" w="med" len="med"/>
          </a:ln>
        </p:spPr>
        <p:txBody>
          <a:bodyPr lIns="0" tIns="0" rIns="0" bIns="0"/>
          <a:lstStyle/>
          <a:p>
            <a:endParaRPr lang="en-US"/>
          </a:p>
        </p:txBody>
      </p:sp>
      <p:sp>
        <p:nvSpPr>
          <p:cNvPr id="109583" name="Oval 15"/>
          <p:cNvSpPr>
            <a:spLocks/>
          </p:cNvSpPr>
          <p:nvPr/>
        </p:nvSpPr>
        <p:spPr bwMode="auto">
          <a:xfrm>
            <a:off x="3141538" y="3347145"/>
            <a:ext cx="255613" cy="243334"/>
          </a:xfrm>
          <a:prstGeom prst="ellipse">
            <a:avLst/>
          </a:prstGeom>
          <a:solidFill>
            <a:schemeClr val="bg1">
              <a:lumMod val="85000"/>
            </a:schemeClr>
          </a:solidFill>
          <a:ln w="12700" cap="flat">
            <a:solidFill>
              <a:schemeClr val="tx1"/>
            </a:solidFill>
            <a:prstDash val="solid"/>
            <a:round/>
            <a:headEnd type="none" w="med" len="med"/>
            <a:tailEnd type="none" w="med" len="med"/>
          </a:ln>
        </p:spPr>
        <p:txBody>
          <a:bodyPr lIns="0" tIns="0" rIns="0" bIns="0"/>
          <a:lstStyle/>
          <a:p>
            <a:endParaRPr lang="en-US"/>
          </a:p>
        </p:txBody>
      </p:sp>
      <p:sp>
        <p:nvSpPr>
          <p:cNvPr id="109584" name="Oval 16"/>
          <p:cNvSpPr>
            <a:spLocks/>
          </p:cNvSpPr>
          <p:nvPr/>
        </p:nvSpPr>
        <p:spPr bwMode="auto">
          <a:xfrm>
            <a:off x="6235675" y="3081486"/>
            <a:ext cx="255613" cy="248915"/>
          </a:xfrm>
          <a:prstGeom prst="ellipse">
            <a:avLst/>
          </a:prstGeom>
          <a:solidFill>
            <a:schemeClr val="bg1">
              <a:lumMod val="85000"/>
            </a:schemeClr>
          </a:solidFill>
          <a:ln w="12700" cap="flat">
            <a:solidFill>
              <a:schemeClr val="tx1"/>
            </a:solidFill>
            <a:prstDash val="solid"/>
            <a:round/>
            <a:headEnd type="none" w="med" len="med"/>
            <a:tailEnd type="none" w="med" len="med"/>
          </a:ln>
        </p:spPr>
        <p:txBody>
          <a:bodyPr lIns="0" tIns="0" rIns="0" bIns="0"/>
          <a:lstStyle/>
          <a:p>
            <a:endParaRPr lang="en-US"/>
          </a:p>
        </p:txBody>
      </p:sp>
      <p:sp>
        <p:nvSpPr>
          <p:cNvPr id="109585" name="Oval 17"/>
          <p:cNvSpPr>
            <a:spLocks/>
          </p:cNvSpPr>
          <p:nvPr/>
        </p:nvSpPr>
        <p:spPr bwMode="auto">
          <a:xfrm>
            <a:off x="5168577" y="5335116"/>
            <a:ext cx="255613" cy="248915"/>
          </a:xfrm>
          <a:prstGeom prst="ellipse">
            <a:avLst/>
          </a:prstGeom>
          <a:solidFill>
            <a:schemeClr val="bg1">
              <a:lumMod val="85000"/>
            </a:schemeClr>
          </a:solidFill>
          <a:ln w="12700" cap="flat">
            <a:solidFill>
              <a:schemeClr val="tx1"/>
            </a:solidFill>
            <a:prstDash val="solid"/>
            <a:round/>
            <a:headEnd type="none" w="med" len="med"/>
            <a:tailEnd type="none" w="med" len="med"/>
          </a:ln>
        </p:spPr>
        <p:txBody>
          <a:bodyPr lIns="0" tIns="0" rIns="0" bIns="0"/>
          <a:lstStyle/>
          <a:p>
            <a:endParaRPr lang="en-US"/>
          </a:p>
        </p:txBody>
      </p:sp>
      <p:sp>
        <p:nvSpPr>
          <p:cNvPr id="109586" name="Oval 18"/>
          <p:cNvSpPr>
            <a:spLocks/>
          </p:cNvSpPr>
          <p:nvPr/>
        </p:nvSpPr>
        <p:spPr bwMode="auto">
          <a:xfrm>
            <a:off x="4688607" y="3878461"/>
            <a:ext cx="254496" cy="243334"/>
          </a:xfrm>
          <a:prstGeom prst="ellipse">
            <a:avLst/>
          </a:prstGeom>
          <a:solidFill>
            <a:srgbClr val="000000"/>
          </a:solidFill>
          <a:ln w="38100" cap="flat">
            <a:solidFill>
              <a:schemeClr val="tx1"/>
            </a:solidFill>
            <a:prstDash val="solid"/>
            <a:round/>
            <a:headEnd type="none" w="med" len="med"/>
            <a:tailEnd type="none" w="med" len="med"/>
          </a:ln>
        </p:spPr>
        <p:txBody>
          <a:bodyPr lIns="0" tIns="0" rIns="0" bIns="0"/>
          <a:lstStyle/>
          <a:p>
            <a:endParaRPr lang="en-US"/>
          </a:p>
        </p:txBody>
      </p:sp>
      <p:sp>
        <p:nvSpPr>
          <p:cNvPr id="24" name="Rectangle 30"/>
          <p:cNvSpPr>
            <a:spLocks/>
          </p:cNvSpPr>
          <p:nvPr/>
        </p:nvSpPr>
        <p:spPr bwMode="auto">
          <a:xfrm>
            <a:off x="338578" y="528438"/>
            <a:ext cx="62965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2400" dirty="0">
                <a:ea typeface="Gill Sans" charset="0"/>
                <a:cs typeface="Gill Sans" charset="0"/>
              </a:rPr>
              <a:t>The </a:t>
            </a:r>
            <a:r>
              <a:rPr lang="en-US" sz="2400" b="1" dirty="0">
                <a:ea typeface="Gill Sans" charset="0"/>
                <a:cs typeface="Gill Sans" charset="0"/>
              </a:rPr>
              <a:t>exact</a:t>
            </a:r>
            <a:r>
              <a:rPr lang="en-US" sz="2400" dirty="0">
                <a:ea typeface="Gill Sans" charset="0"/>
                <a:cs typeface="Gill Sans" charset="0"/>
              </a:rPr>
              <a:t> decider is the </a:t>
            </a:r>
            <a:r>
              <a:rPr lang="en-US" sz="2400" b="1" dirty="0">
                <a:ea typeface="Gill Sans" charset="0"/>
                <a:cs typeface="Gill Sans" charset="0"/>
              </a:rPr>
              <a:t>asymptotic </a:t>
            </a:r>
            <a:r>
              <a:rPr lang="en-US" sz="2400" b="1" dirty="0" smtClean="0">
                <a:ea typeface="Gill Sans" charset="0"/>
                <a:cs typeface="Gill Sans" charset="0"/>
              </a:rPr>
              <a:t>decider.</a:t>
            </a:r>
            <a:endParaRPr lang="en-US" sz="2400" dirty="0">
              <a:ea typeface="Gill Sans" charset="0"/>
              <a:cs typeface="Gill Sans" charset="0"/>
            </a:endParaRPr>
          </a:p>
        </p:txBody>
      </p:sp>
      <p:sp>
        <p:nvSpPr>
          <p:cNvPr id="25" name="Rectangle 31"/>
          <p:cNvSpPr>
            <a:spLocks/>
          </p:cNvSpPr>
          <p:nvPr/>
        </p:nvSpPr>
        <p:spPr bwMode="auto">
          <a:xfrm>
            <a:off x="338578" y="1089676"/>
            <a:ext cx="68047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2400" dirty="0">
                <a:ea typeface="Gill Sans" charset="0"/>
                <a:cs typeface="Gill Sans" charset="0"/>
              </a:rPr>
              <a:t>It considers the </a:t>
            </a:r>
            <a:r>
              <a:rPr lang="en-US" sz="2400" b="1" dirty="0" smtClean="0">
                <a:ea typeface="Gill Sans" charset="0"/>
                <a:cs typeface="Gill Sans" charset="0"/>
              </a:rPr>
              <a:t>bi-linear </a:t>
            </a:r>
            <a:r>
              <a:rPr lang="en-US" sz="2400" b="1" dirty="0" err="1">
                <a:ea typeface="Gill Sans" charset="0"/>
                <a:cs typeface="Gill Sans" charset="0"/>
              </a:rPr>
              <a:t>interpolant</a:t>
            </a:r>
            <a:r>
              <a:rPr lang="en-US" sz="2400" b="1" dirty="0">
                <a:ea typeface="Gill Sans" charset="0"/>
                <a:cs typeface="Gill Sans" charset="0"/>
              </a:rPr>
              <a:t> </a:t>
            </a:r>
            <a:r>
              <a:rPr lang="en-US" sz="2400" dirty="0">
                <a:ea typeface="Gill Sans" charset="0"/>
                <a:cs typeface="Gill Sans" charset="0"/>
              </a:rPr>
              <a:t>within a </a:t>
            </a:r>
            <a:r>
              <a:rPr lang="en-US" sz="2400" dirty="0" smtClean="0">
                <a:ea typeface="Gill Sans" charset="0"/>
                <a:cs typeface="Gill Sans" charset="0"/>
              </a:rPr>
              <a:t>cell.</a:t>
            </a:r>
            <a:endParaRPr lang="en-US" sz="2400" dirty="0">
              <a:ea typeface="Gill Sans" charset="0"/>
              <a:cs typeface="Gill Sans" charset="0"/>
            </a:endParaRPr>
          </a:p>
        </p:txBody>
      </p:sp>
      <p:sp>
        <p:nvSpPr>
          <p:cNvPr id="26" name="Rectangle 2"/>
          <p:cNvSpPr>
            <a:spLocks/>
          </p:cNvSpPr>
          <p:nvPr/>
        </p:nvSpPr>
        <p:spPr bwMode="auto">
          <a:xfrm>
            <a:off x="5363170" y="3109949"/>
            <a:ext cx="580430" cy="848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a:solidFill>
                  <a:schemeClr val="tx1"/>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5062" dirty="0">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a:t>
            </a:r>
          </a:p>
        </p:txBody>
      </p:sp>
    </p:spTree>
    <p:extLst>
      <p:ext uri="{BB962C8B-B14F-4D97-AF65-F5344CB8AC3E}">
        <p14:creationId xmlns:p14="http://schemas.microsoft.com/office/powerpoint/2010/main" val="22773294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957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958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958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80" grpId="0" animBg="1"/>
      <p:bldP spid="109581" grpId="0" animBg="1"/>
      <p:bldP spid="2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Line 2"/>
          <p:cNvSpPr>
            <a:spLocks noChangeShapeType="1"/>
          </p:cNvSpPr>
          <p:nvPr/>
        </p:nvSpPr>
        <p:spPr bwMode="auto">
          <a:xfrm>
            <a:off x="3032745" y="4409697"/>
            <a:ext cx="4214812" cy="0"/>
          </a:xfrm>
          <a:prstGeom prst="line">
            <a:avLst/>
          </a:prstGeom>
          <a:noFill/>
          <a:ln w="12700" cap="flat">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11619" name="Line 3"/>
          <p:cNvSpPr>
            <a:spLocks noChangeShapeType="1"/>
          </p:cNvSpPr>
          <p:nvPr/>
        </p:nvSpPr>
        <p:spPr bwMode="auto">
          <a:xfrm>
            <a:off x="4653483" y="3036758"/>
            <a:ext cx="0" cy="2879824"/>
          </a:xfrm>
          <a:prstGeom prst="line">
            <a:avLst/>
          </a:prstGeom>
          <a:noFill/>
          <a:ln w="12700" cap="flat">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11620" name="Line 4"/>
          <p:cNvSpPr>
            <a:spLocks noChangeShapeType="1"/>
          </p:cNvSpPr>
          <p:nvPr/>
        </p:nvSpPr>
        <p:spPr bwMode="auto">
          <a:xfrm>
            <a:off x="3537272" y="3739971"/>
            <a:ext cx="3458021" cy="0"/>
          </a:xfrm>
          <a:prstGeom prst="line">
            <a:avLst/>
          </a:prstGeom>
          <a:noFill/>
          <a:ln w="12700" cap="flat">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11621" name="Line 5"/>
          <p:cNvSpPr>
            <a:spLocks noChangeShapeType="1"/>
          </p:cNvSpPr>
          <p:nvPr/>
        </p:nvSpPr>
        <p:spPr bwMode="auto">
          <a:xfrm>
            <a:off x="3537272" y="5414287"/>
            <a:ext cx="3458021" cy="0"/>
          </a:xfrm>
          <a:prstGeom prst="line">
            <a:avLst/>
          </a:prstGeom>
          <a:noFill/>
          <a:ln w="12700" cap="flat">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11622" name="Line 6"/>
          <p:cNvSpPr>
            <a:spLocks noChangeShapeType="1"/>
          </p:cNvSpPr>
          <p:nvPr/>
        </p:nvSpPr>
        <p:spPr bwMode="auto">
          <a:xfrm>
            <a:off x="3933527" y="3405107"/>
            <a:ext cx="0" cy="2344043"/>
          </a:xfrm>
          <a:prstGeom prst="line">
            <a:avLst/>
          </a:prstGeom>
          <a:noFill/>
          <a:ln w="12700" cap="flat">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11623" name="Line 7"/>
          <p:cNvSpPr>
            <a:spLocks noChangeShapeType="1"/>
          </p:cNvSpPr>
          <p:nvPr/>
        </p:nvSpPr>
        <p:spPr bwMode="auto">
          <a:xfrm>
            <a:off x="6634758" y="3405107"/>
            <a:ext cx="0" cy="2344043"/>
          </a:xfrm>
          <a:prstGeom prst="line">
            <a:avLst/>
          </a:prstGeom>
          <a:noFill/>
          <a:ln w="12700" cap="flat">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11624" name="Freeform 8"/>
          <p:cNvSpPr>
            <a:spLocks/>
          </p:cNvSpPr>
          <p:nvPr/>
        </p:nvSpPr>
        <p:spPr bwMode="auto">
          <a:xfrm>
            <a:off x="3033861" y="2980947"/>
            <a:ext cx="972220" cy="526851"/>
          </a:xfrm>
          <a:custGeom>
            <a:avLst/>
            <a:gdLst>
              <a:gd name="T0" fmla="*/ 0 w 21600"/>
              <a:gd name="T1" fmla="*/ 21600 h 21600"/>
              <a:gd name="T2" fmla="*/ 6922 w 21600"/>
              <a:gd name="T3" fmla="*/ 18793 h 21600"/>
              <a:gd name="T4" fmla="*/ 13060 w 21600"/>
              <a:gd name="T5" fmla="*/ 14209 h 21600"/>
              <a:gd name="T6" fmla="*/ 18131 w 21600"/>
              <a:gd name="T7" fmla="*/ 7563 h 21600"/>
              <a:gd name="T8" fmla="*/ 21600 w 21600"/>
              <a:gd name="T9" fmla="*/ 0 h 21600"/>
            </a:gdLst>
            <a:ahLst/>
            <a:cxnLst>
              <a:cxn ang="0">
                <a:pos x="T0" y="T1"/>
              </a:cxn>
              <a:cxn ang="0">
                <a:pos x="T2" y="T3"/>
              </a:cxn>
              <a:cxn ang="0">
                <a:pos x="T4" y="T5"/>
              </a:cxn>
              <a:cxn ang="0">
                <a:pos x="T6" y="T7"/>
              </a:cxn>
              <a:cxn ang="0">
                <a:pos x="T8" y="T9"/>
              </a:cxn>
            </a:cxnLst>
            <a:rect l="0" t="0" r="r" b="b"/>
            <a:pathLst>
              <a:path w="21600" h="21600">
                <a:moveTo>
                  <a:pt x="0" y="21600"/>
                </a:moveTo>
                <a:lnTo>
                  <a:pt x="6922" y="18793"/>
                </a:lnTo>
                <a:lnTo>
                  <a:pt x="13060" y="14209"/>
                </a:lnTo>
                <a:lnTo>
                  <a:pt x="18131" y="7563"/>
                </a:lnTo>
                <a:lnTo>
                  <a:pt x="21600" y="0"/>
                </a:lnTo>
              </a:path>
            </a:pathLst>
          </a:custGeom>
          <a:ln>
            <a:headEnd type="none" w="med" len="med"/>
            <a:tailEnd type="none" w="med" len="med"/>
          </a:ln>
          <a:extLst/>
        </p:spPr>
        <p:style>
          <a:lnRef idx="1">
            <a:schemeClr val="accent4"/>
          </a:lnRef>
          <a:fillRef idx="0">
            <a:schemeClr val="accent4"/>
          </a:fillRef>
          <a:effectRef idx="0">
            <a:schemeClr val="accent4"/>
          </a:effectRef>
          <a:fontRef idx="minor">
            <a:schemeClr val="tx1"/>
          </a:fontRef>
        </p:style>
        <p:txBody>
          <a:bodyPr lIns="0" tIns="0" rIns="0" bIns="0"/>
          <a:lstStyle/>
          <a:p>
            <a:endParaRPr lang="en-US"/>
          </a:p>
        </p:txBody>
      </p:sp>
      <p:sp>
        <p:nvSpPr>
          <p:cNvPr id="111625" name="Freeform 9"/>
          <p:cNvSpPr>
            <a:spLocks/>
          </p:cNvSpPr>
          <p:nvPr/>
        </p:nvSpPr>
        <p:spPr bwMode="auto">
          <a:xfrm>
            <a:off x="3032745" y="3003271"/>
            <a:ext cx="1332756" cy="837158"/>
          </a:xfrm>
          <a:custGeom>
            <a:avLst/>
            <a:gdLst>
              <a:gd name="T0" fmla="*/ 0 w 21600"/>
              <a:gd name="T1" fmla="*/ 21600 h 21600"/>
              <a:gd name="T2" fmla="*/ 6324 w 21600"/>
              <a:gd name="T3" fmla="*/ 20016 h 21600"/>
              <a:gd name="T4" fmla="*/ 12941 w 21600"/>
              <a:gd name="T5" fmla="*/ 15696 h 21600"/>
              <a:gd name="T6" fmla="*/ 18486 w 21600"/>
              <a:gd name="T7" fmla="*/ 7632 h 21600"/>
              <a:gd name="T8" fmla="*/ 21600 w 21600"/>
              <a:gd name="T9" fmla="*/ 0 h 21600"/>
            </a:gdLst>
            <a:ahLst/>
            <a:cxnLst>
              <a:cxn ang="0">
                <a:pos x="T0" y="T1"/>
              </a:cxn>
              <a:cxn ang="0">
                <a:pos x="T2" y="T3"/>
              </a:cxn>
              <a:cxn ang="0">
                <a:pos x="T4" y="T5"/>
              </a:cxn>
              <a:cxn ang="0">
                <a:pos x="T6" y="T7"/>
              </a:cxn>
              <a:cxn ang="0">
                <a:pos x="T8" y="T9"/>
              </a:cxn>
            </a:cxnLst>
            <a:rect l="0" t="0" r="r" b="b"/>
            <a:pathLst>
              <a:path w="21600" h="21600">
                <a:moveTo>
                  <a:pt x="0" y="21600"/>
                </a:moveTo>
                <a:cubicBezTo>
                  <a:pt x="1058" y="21330"/>
                  <a:pt x="4172" y="21006"/>
                  <a:pt x="6324" y="20016"/>
                </a:cubicBezTo>
                <a:cubicBezTo>
                  <a:pt x="8477" y="19026"/>
                  <a:pt x="10909" y="17766"/>
                  <a:pt x="12941" y="15696"/>
                </a:cubicBezTo>
                <a:cubicBezTo>
                  <a:pt x="14972" y="13626"/>
                  <a:pt x="17039" y="10242"/>
                  <a:pt x="18486" y="7632"/>
                </a:cubicBezTo>
                <a:cubicBezTo>
                  <a:pt x="19934" y="5022"/>
                  <a:pt x="20955" y="1584"/>
                  <a:pt x="21600" y="0"/>
                </a:cubicBezTo>
              </a:path>
            </a:pathLst>
          </a:custGeom>
          <a:ln>
            <a:headEnd type="none" w="med" len="med"/>
            <a:tailEnd type="none" w="med" len="med"/>
          </a:ln>
          <a:extLst/>
        </p:spPr>
        <p:style>
          <a:lnRef idx="1">
            <a:schemeClr val="accent4"/>
          </a:lnRef>
          <a:fillRef idx="0">
            <a:schemeClr val="accent4"/>
          </a:fillRef>
          <a:effectRef idx="0">
            <a:schemeClr val="accent4"/>
          </a:effectRef>
          <a:fontRef idx="minor">
            <a:schemeClr val="tx1"/>
          </a:fontRef>
        </p:style>
        <p:txBody>
          <a:bodyPr lIns="0" tIns="0" rIns="0" bIns="0"/>
          <a:lstStyle/>
          <a:p>
            <a:endParaRPr lang="en-US"/>
          </a:p>
        </p:txBody>
      </p:sp>
      <p:sp>
        <p:nvSpPr>
          <p:cNvPr id="111626" name="Freeform 10"/>
          <p:cNvSpPr>
            <a:spLocks/>
          </p:cNvSpPr>
          <p:nvPr/>
        </p:nvSpPr>
        <p:spPr bwMode="auto">
          <a:xfrm>
            <a:off x="3105299" y="3237676"/>
            <a:ext cx="1368475" cy="971103"/>
          </a:xfrm>
          <a:custGeom>
            <a:avLst/>
            <a:gdLst>
              <a:gd name="T0" fmla="*/ 0 w 21600"/>
              <a:gd name="T1" fmla="*/ 21600 h 21600"/>
              <a:gd name="T2" fmla="*/ 7105 w 21600"/>
              <a:gd name="T3" fmla="*/ 20110 h 21600"/>
              <a:gd name="T4" fmla="*/ 12126 w 21600"/>
              <a:gd name="T5" fmla="*/ 17007 h 21600"/>
              <a:gd name="T6" fmla="*/ 17432 w 21600"/>
              <a:gd name="T7" fmla="*/ 10179 h 21600"/>
              <a:gd name="T8" fmla="*/ 21600 w 21600"/>
              <a:gd name="T9" fmla="*/ 0 h 21600"/>
            </a:gdLst>
            <a:ahLst/>
            <a:cxnLst>
              <a:cxn ang="0">
                <a:pos x="T0" y="T1"/>
              </a:cxn>
              <a:cxn ang="0">
                <a:pos x="T2" y="T3"/>
              </a:cxn>
              <a:cxn ang="0">
                <a:pos x="T4" y="T5"/>
              </a:cxn>
              <a:cxn ang="0">
                <a:pos x="T6" y="T7"/>
              </a:cxn>
              <a:cxn ang="0">
                <a:pos x="T8" y="T9"/>
              </a:cxn>
            </a:cxnLst>
            <a:rect l="0" t="0" r="r" b="b"/>
            <a:pathLst>
              <a:path w="21600" h="21600">
                <a:moveTo>
                  <a:pt x="0" y="21600"/>
                </a:moveTo>
                <a:cubicBezTo>
                  <a:pt x="1184" y="21352"/>
                  <a:pt x="5080" y="20871"/>
                  <a:pt x="7105" y="20110"/>
                </a:cubicBezTo>
                <a:cubicBezTo>
                  <a:pt x="9130" y="19350"/>
                  <a:pt x="10409" y="18667"/>
                  <a:pt x="12126" y="17007"/>
                </a:cubicBezTo>
                <a:cubicBezTo>
                  <a:pt x="13843" y="15347"/>
                  <a:pt x="15857" y="13019"/>
                  <a:pt x="17432" y="10179"/>
                </a:cubicBezTo>
                <a:cubicBezTo>
                  <a:pt x="19007" y="7340"/>
                  <a:pt x="20736" y="2126"/>
                  <a:pt x="21600" y="0"/>
                </a:cubicBezTo>
              </a:path>
            </a:pathLst>
          </a:custGeom>
          <a:ln>
            <a:headEnd type="none" w="med" len="med"/>
            <a:tailEnd type="none" w="med" len="med"/>
          </a:ln>
          <a:extLst/>
        </p:spPr>
        <p:style>
          <a:lnRef idx="1">
            <a:schemeClr val="accent4"/>
          </a:lnRef>
          <a:fillRef idx="0">
            <a:schemeClr val="accent4"/>
          </a:fillRef>
          <a:effectRef idx="0">
            <a:schemeClr val="accent4"/>
          </a:effectRef>
          <a:fontRef idx="minor">
            <a:schemeClr val="tx1"/>
          </a:fontRef>
        </p:style>
        <p:txBody>
          <a:bodyPr lIns="0" tIns="0" rIns="0" bIns="0"/>
          <a:lstStyle/>
          <a:p>
            <a:endParaRPr lang="en-US"/>
          </a:p>
        </p:txBody>
      </p:sp>
      <p:sp>
        <p:nvSpPr>
          <p:cNvPr id="111627" name="Freeform 11"/>
          <p:cNvSpPr>
            <a:spLocks/>
          </p:cNvSpPr>
          <p:nvPr/>
        </p:nvSpPr>
        <p:spPr bwMode="auto">
          <a:xfrm>
            <a:off x="4870028" y="3103730"/>
            <a:ext cx="936501" cy="1172021"/>
          </a:xfrm>
          <a:custGeom>
            <a:avLst/>
            <a:gdLst>
              <a:gd name="T0" fmla="*/ 0 w 21600"/>
              <a:gd name="T1" fmla="*/ 0 h 21600"/>
              <a:gd name="T2" fmla="*/ 1938 w 21600"/>
              <a:gd name="T3" fmla="*/ 5863 h 21600"/>
              <a:gd name="T4" fmla="*/ 6923 w 21600"/>
              <a:gd name="T5" fmla="*/ 12549 h 21600"/>
              <a:gd name="T6" fmla="*/ 13846 w 21600"/>
              <a:gd name="T7" fmla="*/ 17691 h 21600"/>
              <a:gd name="T8" fmla="*/ 21600 w 21600"/>
              <a:gd name="T9" fmla="*/ 21600 h 21600"/>
            </a:gdLst>
            <a:ahLst/>
            <a:cxnLst>
              <a:cxn ang="0">
                <a:pos x="T0" y="T1"/>
              </a:cxn>
              <a:cxn ang="0">
                <a:pos x="T2" y="T3"/>
              </a:cxn>
              <a:cxn ang="0">
                <a:pos x="T4" y="T5"/>
              </a:cxn>
              <a:cxn ang="0">
                <a:pos x="T6" y="T7"/>
              </a:cxn>
              <a:cxn ang="0">
                <a:pos x="T8" y="T9"/>
              </a:cxn>
            </a:cxnLst>
            <a:rect l="0" t="0" r="r" b="b"/>
            <a:pathLst>
              <a:path w="21600" h="21600">
                <a:moveTo>
                  <a:pt x="0" y="0"/>
                </a:moveTo>
                <a:cubicBezTo>
                  <a:pt x="329" y="977"/>
                  <a:pt x="779" y="3767"/>
                  <a:pt x="1938" y="5863"/>
                </a:cubicBezTo>
                <a:cubicBezTo>
                  <a:pt x="3098" y="7959"/>
                  <a:pt x="4933" y="10581"/>
                  <a:pt x="6923" y="12549"/>
                </a:cubicBezTo>
                <a:cubicBezTo>
                  <a:pt x="8913" y="14516"/>
                  <a:pt x="11406" y="16187"/>
                  <a:pt x="13846" y="17691"/>
                </a:cubicBezTo>
                <a:cubicBezTo>
                  <a:pt x="16287" y="19196"/>
                  <a:pt x="19990" y="20790"/>
                  <a:pt x="21600" y="21600"/>
                </a:cubicBezTo>
              </a:path>
            </a:pathLst>
          </a:custGeom>
          <a:ln>
            <a:headEnd type="none" w="med" len="med"/>
            <a:tailEnd type="none" w="med" len="med"/>
          </a:ln>
          <a:extLst/>
        </p:spPr>
        <p:style>
          <a:lnRef idx="1">
            <a:schemeClr val="accent4"/>
          </a:lnRef>
          <a:fillRef idx="0">
            <a:schemeClr val="accent4"/>
          </a:fillRef>
          <a:effectRef idx="0">
            <a:schemeClr val="accent4"/>
          </a:effectRef>
          <a:fontRef idx="minor">
            <a:schemeClr val="tx1"/>
          </a:fontRef>
        </p:style>
        <p:txBody>
          <a:bodyPr lIns="0" tIns="0" rIns="0" bIns="0"/>
          <a:lstStyle/>
          <a:p>
            <a:endParaRPr lang="en-US"/>
          </a:p>
        </p:txBody>
      </p:sp>
      <p:sp>
        <p:nvSpPr>
          <p:cNvPr id="111628" name="Freeform 12"/>
          <p:cNvSpPr>
            <a:spLocks/>
          </p:cNvSpPr>
          <p:nvPr/>
        </p:nvSpPr>
        <p:spPr bwMode="auto">
          <a:xfrm>
            <a:off x="5266283" y="3070244"/>
            <a:ext cx="1261318" cy="1172021"/>
          </a:xfrm>
          <a:custGeom>
            <a:avLst/>
            <a:gdLst>
              <a:gd name="T0" fmla="*/ 0 w 21600"/>
              <a:gd name="T1" fmla="*/ 0 h 21600"/>
              <a:gd name="T2" fmla="*/ 2983 w 21600"/>
              <a:gd name="T3" fmla="*/ 7303 h 21600"/>
              <a:gd name="T4" fmla="*/ 6891 w 21600"/>
              <a:gd name="T5" fmla="*/ 12857 h 21600"/>
              <a:gd name="T6" fmla="*/ 14606 w 21600"/>
              <a:gd name="T7" fmla="*/ 18309 h 21600"/>
              <a:gd name="T8" fmla="*/ 21600 w 21600"/>
              <a:gd name="T9" fmla="*/ 21600 h 21600"/>
            </a:gdLst>
            <a:ahLst/>
            <a:cxnLst>
              <a:cxn ang="0">
                <a:pos x="T0" y="T1"/>
              </a:cxn>
              <a:cxn ang="0">
                <a:pos x="T2" y="T3"/>
              </a:cxn>
              <a:cxn ang="0">
                <a:pos x="T4" y="T5"/>
              </a:cxn>
              <a:cxn ang="0">
                <a:pos x="T6" y="T7"/>
              </a:cxn>
              <a:cxn ang="0">
                <a:pos x="T8" y="T9"/>
              </a:cxn>
            </a:cxnLst>
            <a:rect l="0" t="0" r="r" b="b"/>
            <a:pathLst>
              <a:path w="21600" h="21600">
                <a:moveTo>
                  <a:pt x="0" y="0"/>
                </a:moveTo>
                <a:cubicBezTo>
                  <a:pt x="501" y="1221"/>
                  <a:pt x="1839" y="5156"/>
                  <a:pt x="2983" y="7303"/>
                </a:cubicBezTo>
                <a:cubicBezTo>
                  <a:pt x="4127" y="9450"/>
                  <a:pt x="4950" y="11019"/>
                  <a:pt x="6891" y="12857"/>
                </a:cubicBezTo>
                <a:cubicBezTo>
                  <a:pt x="8833" y="14696"/>
                  <a:pt x="12150" y="16856"/>
                  <a:pt x="14606" y="18309"/>
                </a:cubicBezTo>
                <a:cubicBezTo>
                  <a:pt x="17061" y="19761"/>
                  <a:pt x="20147" y="20919"/>
                  <a:pt x="21600" y="21600"/>
                </a:cubicBezTo>
              </a:path>
            </a:pathLst>
          </a:custGeom>
          <a:ln>
            <a:headEnd type="none" w="med" len="med"/>
            <a:tailEnd type="none" w="med" len="med"/>
          </a:ln>
          <a:extLst/>
        </p:spPr>
        <p:style>
          <a:lnRef idx="1">
            <a:schemeClr val="accent4"/>
          </a:lnRef>
          <a:fillRef idx="0">
            <a:schemeClr val="accent4"/>
          </a:fillRef>
          <a:effectRef idx="0">
            <a:schemeClr val="accent4"/>
          </a:effectRef>
          <a:fontRef idx="minor">
            <a:schemeClr val="tx1"/>
          </a:fontRef>
        </p:style>
        <p:txBody>
          <a:bodyPr lIns="0" tIns="0" rIns="0" bIns="0"/>
          <a:lstStyle/>
          <a:p>
            <a:endParaRPr lang="en-US"/>
          </a:p>
        </p:txBody>
      </p:sp>
      <p:sp>
        <p:nvSpPr>
          <p:cNvPr id="111629" name="Freeform 13"/>
          <p:cNvSpPr>
            <a:spLocks/>
          </p:cNvSpPr>
          <p:nvPr/>
        </p:nvSpPr>
        <p:spPr bwMode="auto">
          <a:xfrm>
            <a:off x="5735092" y="3070244"/>
            <a:ext cx="1007938" cy="937617"/>
          </a:xfrm>
          <a:custGeom>
            <a:avLst/>
            <a:gdLst>
              <a:gd name="T0" fmla="*/ 0 w 21600"/>
              <a:gd name="T1" fmla="*/ 0 h 21600"/>
              <a:gd name="T2" fmla="*/ 3343 w 21600"/>
              <a:gd name="T3" fmla="*/ 6300 h 21600"/>
              <a:gd name="T4" fmla="*/ 8100 w 21600"/>
              <a:gd name="T5" fmla="*/ 12471 h 21600"/>
              <a:gd name="T6" fmla="*/ 15300 w 21600"/>
              <a:gd name="T7" fmla="*/ 18386 h 21600"/>
              <a:gd name="T8" fmla="*/ 21600 w 21600"/>
              <a:gd name="T9" fmla="*/ 21600 h 21600"/>
            </a:gdLst>
            <a:ahLst/>
            <a:cxnLst>
              <a:cxn ang="0">
                <a:pos x="T0" y="T1"/>
              </a:cxn>
              <a:cxn ang="0">
                <a:pos x="T2" y="T3"/>
              </a:cxn>
              <a:cxn ang="0">
                <a:pos x="T4" y="T5"/>
              </a:cxn>
              <a:cxn ang="0">
                <a:pos x="T6" y="T7"/>
              </a:cxn>
              <a:cxn ang="0">
                <a:pos x="T8" y="T9"/>
              </a:cxn>
            </a:cxnLst>
            <a:rect l="0" t="0" r="r" b="b"/>
            <a:pathLst>
              <a:path w="21600" h="21600">
                <a:moveTo>
                  <a:pt x="0" y="0"/>
                </a:moveTo>
                <a:cubicBezTo>
                  <a:pt x="562" y="1045"/>
                  <a:pt x="1993" y="4227"/>
                  <a:pt x="3343" y="6300"/>
                </a:cubicBezTo>
                <a:cubicBezTo>
                  <a:pt x="4693" y="8373"/>
                  <a:pt x="6107" y="10463"/>
                  <a:pt x="8100" y="12471"/>
                </a:cubicBezTo>
                <a:cubicBezTo>
                  <a:pt x="10093" y="14480"/>
                  <a:pt x="13050" y="16859"/>
                  <a:pt x="15300" y="18386"/>
                </a:cubicBezTo>
                <a:cubicBezTo>
                  <a:pt x="17550" y="19913"/>
                  <a:pt x="20282" y="20925"/>
                  <a:pt x="21600" y="21600"/>
                </a:cubicBezTo>
              </a:path>
            </a:pathLst>
          </a:custGeom>
          <a:ln>
            <a:headEnd type="none" w="med" len="med"/>
            <a:tailEnd type="none" w="med" len="med"/>
          </a:ln>
          <a:extLst/>
        </p:spPr>
        <p:style>
          <a:lnRef idx="1">
            <a:schemeClr val="accent4"/>
          </a:lnRef>
          <a:fillRef idx="0">
            <a:schemeClr val="accent4"/>
          </a:fillRef>
          <a:effectRef idx="0">
            <a:schemeClr val="accent4"/>
          </a:effectRef>
          <a:fontRef idx="minor">
            <a:schemeClr val="tx1"/>
          </a:fontRef>
        </p:style>
        <p:txBody>
          <a:bodyPr lIns="0" tIns="0" rIns="0" bIns="0"/>
          <a:lstStyle/>
          <a:p>
            <a:endParaRPr lang="en-US"/>
          </a:p>
        </p:txBody>
      </p:sp>
      <p:sp>
        <p:nvSpPr>
          <p:cNvPr id="111630" name="Freeform 14"/>
          <p:cNvSpPr>
            <a:spLocks/>
          </p:cNvSpPr>
          <p:nvPr/>
        </p:nvSpPr>
        <p:spPr bwMode="auto">
          <a:xfrm>
            <a:off x="3141018" y="4577129"/>
            <a:ext cx="1405310" cy="1172021"/>
          </a:xfrm>
          <a:custGeom>
            <a:avLst/>
            <a:gdLst>
              <a:gd name="T0" fmla="*/ 0 w 21600"/>
              <a:gd name="T1" fmla="*/ 0 h 21600"/>
              <a:gd name="T2" fmla="*/ 6554 w 21600"/>
              <a:gd name="T3" fmla="*/ 2983 h 21600"/>
              <a:gd name="T4" fmla="*/ 12554 w 21600"/>
              <a:gd name="T5" fmla="*/ 7406 h 21600"/>
              <a:gd name="T6" fmla="*/ 17908 w 21600"/>
              <a:gd name="T7" fmla="*/ 13989 h 21600"/>
              <a:gd name="T8" fmla="*/ 21600 w 21600"/>
              <a:gd name="T9" fmla="*/ 21600 h 21600"/>
            </a:gdLst>
            <a:ahLst/>
            <a:cxnLst>
              <a:cxn ang="0">
                <a:pos x="T0" y="T1"/>
              </a:cxn>
              <a:cxn ang="0">
                <a:pos x="T2" y="T3"/>
              </a:cxn>
              <a:cxn ang="0">
                <a:pos x="T4" y="T5"/>
              </a:cxn>
              <a:cxn ang="0">
                <a:pos x="T6" y="T7"/>
              </a:cxn>
              <a:cxn ang="0">
                <a:pos x="T8" y="T9"/>
              </a:cxn>
            </a:cxnLst>
            <a:rect l="0" t="0" r="r" b="b"/>
            <a:pathLst>
              <a:path w="21600" h="21600">
                <a:moveTo>
                  <a:pt x="0" y="0"/>
                </a:moveTo>
                <a:cubicBezTo>
                  <a:pt x="1096" y="501"/>
                  <a:pt x="4465" y="1749"/>
                  <a:pt x="6554" y="2983"/>
                </a:cubicBezTo>
                <a:cubicBezTo>
                  <a:pt x="8642" y="4217"/>
                  <a:pt x="10662" y="5567"/>
                  <a:pt x="12554" y="7406"/>
                </a:cubicBezTo>
                <a:cubicBezTo>
                  <a:pt x="14446" y="9244"/>
                  <a:pt x="16396" y="11623"/>
                  <a:pt x="17908" y="13989"/>
                </a:cubicBezTo>
                <a:cubicBezTo>
                  <a:pt x="19419" y="16354"/>
                  <a:pt x="20827" y="20019"/>
                  <a:pt x="21600" y="21600"/>
                </a:cubicBezTo>
              </a:path>
            </a:pathLst>
          </a:custGeom>
          <a:ln>
            <a:headEnd type="none" w="med" len="med"/>
            <a:tailEnd type="none" w="med" len="med"/>
          </a:ln>
          <a:extLst/>
        </p:spPr>
        <p:style>
          <a:lnRef idx="1">
            <a:schemeClr val="accent4"/>
          </a:lnRef>
          <a:fillRef idx="0">
            <a:schemeClr val="accent4"/>
          </a:fillRef>
          <a:effectRef idx="0">
            <a:schemeClr val="accent4"/>
          </a:effectRef>
          <a:fontRef idx="minor">
            <a:schemeClr val="tx1"/>
          </a:fontRef>
        </p:style>
        <p:txBody>
          <a:bodyPr lIns="0" tIns="0" rIns="0" bIns="0"/>
          <a:lstStyle/>
          <a:p>
            <a:endParaRPr lang="en-US"/>
          </a:p>
        </p:txBody>
      </p:sp>
      <p:sp>
        <p:nvSpPr>
          <p:cNvPr id="111631" name="Freeform 15"/>
          <p:cNvSpPr>
            <a:spLocks/>
          </p:cNvSpPr>
          <p:nvPr/>
        </p:nvSpPr>
        <p:spPr bwMode="auto">
          <a:xfrm>
            <a:off x="3068464" y="4878506"/>
            <a:ext cx="1225600" cy="904131"/>
          </a:xfrm>
          <a:custGeom>
            <a:avLst/>
            <a:gdLst>
              <a:gd name="T0" fmla="*/ 0 w 21600"/>
              <a:gd name="T1" fmla="*/ 0 h 21600"/>
              <a:gd name="T2" fmla="*/ 6565 w 21600"/>
              <a:gd name="T3" fmla="*/ 3333 h 21600"/>
              <a:gd name="T4" fmla="*/ 13659 w 21600"/>
              <a:gd name="T5" fmla="*/ 9067 h 21600"/>
              <a:gd name="T6" fmla="*/ 21600 w 21600"/>
              <a:gd name="T7" fmla="*/ 21600 h 21600"/>
            </a:gdLst>
            <a:ahLst/>
            <a:cxnLst>
              <a:cxn ang="0">
                <a:pos x="T0" y="T1"/>
              </a:cxn>
              <a:cxn ang="0">
                <a:pos x="T2" y="T3"/>
              </a:cxn>
              <a:cxn ang="0">
                <a:pos x="T4" y="T5"/>
              </a:cxn>
              <a:cxn ang="0">
                <a:pos x="T6" y="T7"/>
              </a:cxn>
            </a:cxnLst>
            <a:rect l="0" t="0" r="r" b="b"/>
            <a:pathLst>
              <a:path w="21600" h="21600">
                <a:moveTo>
                  <a:pt x="0" y="0"/>
                </a:moveTo>
                <a:cubicBezTo>
                  <a:pt x="1099" y="550"/>
                  <a:pt x="4288" y="1817"/>
                  <a:pt x="6565" y="3333"/>
                </a:cubicBezTo>
                <a:cubicBezTo>
                  <a:pt x="8841" y="4850"/>
                  <a:pt x="11157" y="6017"/>
                  <a:pt x="13659" y="9067"/>
                </a:cubicBezTo>
                <a:cubicBezTo>
                  <a:pt x="16160" y="12117"/>
                  <a:pt x="19946" y="18983"/>
                  <a:pt x="21600" y="21600"/>
                </a:cubicBezTo>
              </a:path>
            </a:pathLst>
          </a:custGeom>
          <a:ln>
            <a:headEnd type="none" w="med" len="med"/>
            <a:tailEnd type="none" w="med" len="med"/>
          </a:ln>
          <a:extLst/>
        </p:spPr>
        <p:style>
          <a:lnRef idx="1">
            <a:schemeClr val="accent4"/>
          </a:lnRef>
          <a:fillRef idx="0">
            <a:schemeClr val="accent4"/>
          </a:fillRef>
          <a:effectRef idx="0">
            <a:schemeClr val="accent4"/>
          </a:effectRef>
          <a:fontRef idx="minor">
            <a:schemeClr val="tx1"/>
          </a:fontRef>
        </p:style>
        <p:txBody>
          <a:bodyPr lIns="0" tIns="0" rIns="0" bIns="0"/>
          <a:lstStyle/>
          <a:p>
            <a:endParaRPr lang="en-US"/>
          </a:p>
        </p:txBody>
      </p:sp>
      <p:sp>
        <p:nvSpPr>
          <p:cNvPr id="111632" name="Freeform 16"/>
          <p:cNvSpPr>
            <a:spLocks/>
          </p:cNvSpPr>
          <p:nvPr/>
        </p:nvSpPr>
        <p:spPr bwMode="auto">
          <a:xfrm>
            <a:off x="3105299" y="5179882"/>
            <a:ext cx="719956" cy="569267"/>
          </a:xfrm>
          <a:custGeom>
            <a:avLst/>
            <a:gdLst>
              <a:gd name="T0" fmla="*/ 0 w 21600"/>
              <a:gd name="T1" fmla="*/ 0 h 21600"/>
              <a:gd name="T2" fmla="*/ 7020 w 21600"/>
              <a:gd name="T3" fmla="*/ 3600 h 21600"/>
              <a:gd name="T4" fmla="*/ 13140 w 21600"/>
              <a:gd name="T5" fmla="*/ 8471 h 21600"/>
              <a:gd name="T6" fmla="*/ 18540 w 21600"/>
              <a:gd name="T7" fmla="*/ 15459 h 21600"/>
              <a:gd name="T8" fmla="*/ 21600 w 21600"/>
              <a:gd name="T9" fmla="*/ 21600 h 21600"/>
            </a:gdLst>
            <a:ahLst/>
            <a:cxnLst>
              <a:cxn ang="0">
                <a:pos x="T0" y="T1"/>
              </a:cxn>
              <a:cxn ang="0">
                <a:pos x="T2" y="T3"/>
              </a:cxn>
              <a:cxn ang="0">
                <a:pos x="T4" y="T5"/>
              </a:cxn>
              <a:cxn ang="0">
                <a:pos x="T6" y="T7"/>
              </a:cxn>
              <a:cxn ang="0">
                <a:pos x="T8" y="T9"/>
              </a:cxn>
            </a:cxnLst>
            <a:rect l="0" t="0" r="r" b="b"/>
            <a:pathLst>
              <a:path w="21600" h="21600">
                <a:moveTo>
                  <a:pt x="0" y="0"/>
                </a:moveTo>
                <a:cubicBezTo>
                  <a:pt x="1170" y="609"/>
                  <a:pt x="4837" y="2197"/>
                  <a:pt x="7020" y="3600"/>
                </a:cubicBezTo>
                <a:cubicBezTo>
                  <a:pt x="9202" y="5003"/>
                  <a:pt x="11228" y="6485"/>
                  <a:pt x="13140" y="8471"/>
                </a:cubicBezTo>
                <a:cubicBezTo>
                  <a:pt x="15053" y="10456"/>
                  <a:pt x="17123" y="13262"/>
                  <a:pt x="18540" y="15459"/>
                </a:cubicBezTo>
                <a:cubicBezTo>
                  <a:pt x="19958" y="17656"/>
                  <a:pt x="20970" y="20329"/>
                  <a:pt x="21600" y="21600"/>
                </a:cubicBezTo>
              </a:path>
            </a:pathLst>
          </a:custGeom>
          <a:ln>
            <a:headEnd type="none" w="med" len="med"/>
            <a:tailEnd type="none" w="med" len="med"/>
          </a:ln>
          <a:extLst/>
        </p:spPr>
        <p:style>
          <a:lnRef idx="1">
            <a:schemeClr val="accent4"/>
          </a:lnRef>
          <a:fillRef idx="0">
            <a:schemeClr val="accent4"/>
          </a:fillRef>
          <a:effectRef idx="0">
            <a:schemeClr val="accent4"/>
          </a:effectRef>
          <a:fontRef idx="minor">
            <a:schemeClr val="tx1"/>
          </a:fontRef>
        </p:style>
        <p:txBody>
          <a:bodyPr lIns="0" tIns="0" rIns="0" bIns="0"/>
          <a:lstStyle/>
          <a:p>
            <a:endParaRPr lang="en-US"/>
          </a:p>
        </p:txBody>
      </p:sp>
      <p:sp>
        <p:nvSpPr>
          <p:cNvPr id="111633" name="Freeform 17"/>
          <p:cNvSpPr>
            <a:spLocks/>
          </p:cNvSpPr>
          <p:nvPr/>
        </p:nvSpPr>
        <p:spPr bwMode="auto">
          <a:xfrm>
            <a:off x="4870028" y="4543642"/>
            <a:ext cx="1261318" cy="837158"/>
          </a:xfrm>
          <a:custGeom>
            <a:avLst/>
            <a:gdLst>
              <a:gd name="T0" fmla="*/ 0 w 21600"/>
              <a:gd name="T1" fmla="*/ 21600 h 21600"/>
              <a:gd name="T2" fmla="*/ 6994 w 21600"/>
              <a:gd name="T3" fmla="*/ 9072 h 21600"/>
              <a:gd name="T4" fmla="*/ 12960 w 21600"/>
              <a:gd name="T5" fmla="*/ 3312 h 21600"/>
              <a:gd name="T6" fmla="*/ 21600 w 21600"/>
              <a:gd name="T7" fmla="*/ 0 h 21600"/>
            </a:gdLst>
            <a:ahLst/>
            <a:cxnLst>
              <a:cxn ang="0">
                <a:pos x="T0" y="T1"/>
              </a:cxn>
              <a:cxn ang="0">
                <a:pos x="T2" y="T3"/>
              </a:cxn>
              <a:cxn ang="0">
                <a:pos x="T4" y="T5"/>
              </a:cxn>
              <a:cxn ang="0">
                <a:pos x="T6" y="T7"/>
              </a:cxn>
            </a:cxnLst>
            <a:rect l="0" t="0" r="r" b="b"/>
            <a:pathLst>
              <a:path w="21600" h="21600">
                <a:moveTo>
                  <a:pt x="0" y="21600"/>
                </a:moveTo>
                <a:cubicBezTo>
                  <a:pt x="1170" y="19512"/>
                  <a:pt x="4834" y="12114"/>
                  <a:pt x="6994" y="9072"/>
                </a:cubicBezTo>
                <a:cubicBezTo>
                  <a:pt x="9154" y="6030"/>
                  <a:pt x="10530" y="4824"/>
                  <a:pt x="12960" y="3312"/>
                </a:cubicBezTo>
                <a:cubicBezTo>
                  <a:pt x="15390" y="1800"/>
                  <a:pt x="19800" y="684"/>
                  <a:pt x="21600" y="0"/>
                </a:cubicBezTo>
              </a:path>
            </a:pathLst>
          </a:custGeom>
          <a:ln>
            <a:headEnd type="none" w="med" len="med"/>
            <a:tailEnd type="none" w="med" len="med"/>
          </a:ln>
          <a:extLst/>
        </p:spPr>
        <p:style>
          <a:lnRef idx="1">
            <a:schemeClr val="accent4"/>
          </a:lnRef>
          <a:fillRef idx="0">
            <a:schemeClr val="accent4"/>
          </a:fillRef>
          <a:effectRef idx="0">
            <a:schemeClr val="accent4"/>
          </a:effectRef>
          <a:fontRef idx="minor">
            <a:schemeClr val="tx1"/>
          </a:fontRef>
        </p:style>
        <p:txBody>
          <a:bodyPr lIns="0" tIns="0" rIns="0" bIns="0"/>
          <a:lstStyle/>
          <a:p>
            <a:endParaRPr lang="en-US"/>
          </a:p>
        </p:txBody>
      </p:sp>
      <p:sp>
        <p:nvSpPr>
          <p:cNvPr id="111634" name="Freeform 18"/>
          <p:cNvSpPr>
            <a:spLocks/>
          </p:cNvSpPr>
          <p:nvPr/>
        </p:nvSpPr>
        <p:spPr bwMode="auto">
          <a:xfrm>
            <a:off x="4905747" y="4510156"/>
            <a:ext cx="1801564" cy="1272480"/>
          </a:xfrm>
          <a:custGeom>
            <a:avLst/>
            <a:gdLst>
              <a:gd name="T0" fmla="*/ 0 w 21600"/>
              <a:gd name="T1" fmla="*/ 21600 h 21600"/>
              <a:gd name="T2" fmla="*/ 3528 w 21600"/>
              <a:gd name="T3" fmla="*/ 14495 h 21600"/>
              <a:gd name="T4" fmla="*/ 8568 w 21600"/>
              <a:gd name="T5" fmla="*/ 7579 h 21600"/>
              <a:gd name="T6" fmla="*/ 14328 w 21600"/>
              <a:gd name="T7" fmla="*/ 3126 h 21600"/>
              <a:gd name="T8" fmla="*/ 21600 w 21600"/>
              <a:gd name="T9" fmla="*/ 0 h 21600"/>
            </a:gdLst>
            <a:ahLst/>
            <a:cxnLst>
              <a:cxn ang="0">
                <a:pos x="T0" y="T1"/>
              </a:cxn>
              <a:cxn ang="0">
                <a:pos x="T2" y="T3"/>
              </a:cxn>
              <a:cxn ang="0">
                <a:pos x="T4" y="T5"/>
              </a:cxn>
              <a:cxn ang="0">
                <a:pos x="T6" y="T7"/>
              </a:cxn>
              <a:cxn ang="0">
                <a:pos x="T8" y="T9"/>
              </a:cxn>
            </a:cxnLst>
            <a:rect l="0" t="0" r="r" b="b"/>
            <a:pathLst>
              <a:path w="21600" h="21600">
                <a:moveTo>
                  <a:pt x="0" y="21600"/>
                </a:moveTo>
                <a:cubicBezTo>
                  <a:pt x="585" y="20416"/>
                  <a:pt x="2097" y="16828"/>
                  <a:pt x="3528" y="14495"/>
                </a:cubicBezTo>
                <a:cubicBezTo>
                  <a:pt x="4959" y="12162"/>
                  <a:pt x="6768" y="9474"/>
                  <a:pt x="8568" y="7579"/>
                </a:cubicBezTo>
                <a:cubicBezTo>
                  <a:pt x="10368" y="5684"/>
                  <a:pt x="12159" y="4393"/>
                  <a:pt x="14328" y="3126"/>
                </a:cubicBezTo>
                <a:cubicBezTo>
                  <a:pt x="16497" y="1859"/>
                  <a:pt x="20088" y="651"/>
                  <a:pt x="21600" y="0"/>
                </a:cubicBezTo>
              </a:path>
            </a:pathLst>
          </a:custGeom>
          <a:ln>
            <a:headEnd type="none" w="med" len="med"/>
            <a:tailEnd type="none" w="med" len="med"/>
          </a:ln>
          <a:extLst/>
        </p:spPr>
        <p:style>
          <a:lnRef idx="1">
            <a:schemeClr val="accent4"/>
          </a:lnRef>
          <a:fillRef idx="0">
            <a:schemeClr val="accent4"/>
          </a:fillRef>
          <a:effectRef idx="0">
            <a:schemeClr val="accent4"/>
          </a:effectRef>
          <a:fontRef idx="minor">
            <a:schemeClr val="tx1"/>
          </a:fontRef>
        </p:style>
        <p:txBody>
          <a:bodyPr lIns="0" tIns="0" rIns="0" bIns="0"/>
          <a:lstStyle/>
          <a:p>
            <a:endParaRPr lang="en-US"/>
          </a:p>
        </p:txBody>
      </p:sp>
      <p:sp>
        <p:nvSpPr>
          <p:cNvPr id="111635" name="Freeform 19"/>
          <p:cNvSpPr>
            <a:spLocks/>
          </p:cNvSpPr>
          <p:nvPr/>
        </p:nvSpPr>
        <p:spPr bwMode="auto">
          <a:xfrm>
            <a:off x="5302002" y="4744560"/>
            <a:ext cx="1405310" cy="1038076"/>
          </a:xfrm>
          <a:custGeom>
            <a:avLst/>
            <a:gdLst>
              <a:gd name="T0" fmla="*/ 0 w 21600"/>
              <a:gd name="T1" fmla="*/ 21600 h 21600"/>
              <a:gd name="T2" fmla="*/ 5169 w 21600"/>
              <a:gd name="T3" fmla="*/ 12774 h 21600"/>
              <a:gd name="T4" fmla="*/ 10062 w 21600"/>
              <a:gd name="T5" fmla="*/ 6619 h 21600"/>
              <a:gd name="T6" fmla="*/ 16154 w 21600"/>
              <a:gd name="T7" fmla="*/ 1974 h 21600"/>
              <a:gd name="T8" fmla="*/ 21600 w 21600"/>
              <a:gd name="T9" fmla="*/ 0 h 21600"/>
            </a:gdLst>
            <a:ahLst/>
            <a:cxnLst>
              <a:cxn ang="0">
                <a:pos x="T0" y="T1"/>
              </a:cxn>
              <a:cxn ang="0">
                <a:pos x="T2" y="T3"/>
              </a:cxn>
              <a:cxn ang="0">
                <a:pos x="T4" y="T5"/>
              </a:cxn>
              <a:cxn ang="0">
                <a:pos x="T6" y="T7"/>
              </a:cxn>
              <a:cxn ang="0">
                <a:pos x="T8" y="T9"/>
              </a:cxn>
            </a:cxnLst>
            <a:rect l="0" t="0" r="r" b="b"/>
            <a:pathLst>
              <a:path w="21600" h="21600">
                <a:moveTo>
                  <a:pt x="0" y="21600"/>
                </a:moveTo>
                <a:cubicBezTo>
                  <a:pt x="865" y="20134"/>
                  <a:pt x="3496" y="15271"/>
                  <a:pt x="5169" y="12774"/>
                </a:cubicBezTo>
                <a:cubicBezTo>
                  <a:pt x="6842" y="10277"/>
                  <a:pt x="8227" y="8419"/>
                  <a:pt x="10062" y="6619"/>
                </a:cubicBezTo>
                <a:cubicBezTo>
                  <a:pt x="11896" y="4819"/>
                  <a:pt x="14227" y="3077"/>
                  <a:pt x="16154" y="1974"/>
                </a:cubicBezTo>
                <a:cubicBezTo>
                  <a:pt x="18081" y="871"/>
                  <a:pt x="20469" y="406"/>
                  <a:pt x="21600" y="0"/>
                </a:cubicBezTo>
              </a:path>
            </a:pathLst>
          </a:custGeom>
          <a:ln>
            <a:headEnd type="none" w="med" len="med"/>
            <a:tailEnd type="none" w="med" len="med"/>
          </a:ln>
          <a:extLst/>
        </p:spPr>
        <p:style>
          <a:lnRef idx="1">
            <a:schemeClr val="accent4"/>
          </a:lnRef>
          <a:fillRef idx="0">
            <a:schemeClr val="accent4"/>
          </a:fillRef>
          <a:effectRef idx="0">
            <a:schemeClr val="accent4"/>
          </a:effectRef>
          <a:fontRef idx="minor">
            <a:schemeClr val="tx1"/>
          </a:fontRef>
        </p:style>
        <p:txBody>
          <a:bodyPr lIns="0" tIns="0" rIns="0" bIns="0"/>
          <a:lstStyle/>
          <a:p>
            <a:endParaRPr lang="en-US"/>
          </a:p>
        </p:txBody>
      </p:sp>
      <p:sp>
        <p:nvSpPr>
          <p:cNvPr id="111636" name="Freeform 20"/>
          <p:cNvSpPr>
            <a:spLocks/>
          </p:cNvSpPr>
          <p:nvPr/>
        </p:nvSpPr>
        <p:spPr bwMode="auto">
          <a:xfrm>
            <a:off x="6023074" y="5112910"/>
            <a:ext cx="863947" cy="636240"/>
          </a:xfrm>
          <a:custGeom>
            <a:avLst/>
            <a:gdLst>
              <a:gd name="T0" fmla="*/ 0 w 21600"/>
              <a:gd name="T1" fmla="*/ 21600 h 21600"/>
              <a:gd name="T2" fmla="*/ 10650 w 21600"/>
              <a:gd name="T3" fmla="*/ 8337 h 21600"/>
              <a:gd name="T4" fmla="*/ 16050 w 21600"/>
              <a:gd name="T5" fmla="*/ 2842 h 21600"/>
              <a:gd name="T6" fmla="*/ 21600 w 21600"/>
              <a:gd name="T7" fmla="*/ 0 h 21600"/>
            </a:gdLst>
            <a:ahLst/>
            <a:cxnLst>
              <a:cxn ang="0">
                <a:pos x="T0" y="T1"/>
              </a:cxn>
              <a:cxn ang="0">
                <a:pos x="T2" y="T3"/>
              </a:cxn>
              <a:cxn ang="0">
                <a:pos x="T4" y="T5"/>
              </a:cxn>
              <a:cxn ang="0">
                <a:pos x="T6" y="T7"/>
              </a:cxn>
            </a:cxnLst>
            <a:rect l="0" t="0" r="r" b="b"/>
            <a:pathLst>
              <a:path w="21600" h="21600">
                <a:moveTo>
                  <a:pt x="0" y="21600"/>
                </a:moveTo>
                <a:cubicBezTo>
                  <a:pt x="1781" y="19397"/>
                  <a:pt x="7969" y="11463"/>
                  <a:pt x="10650" y="8337"/>
                </a:cubicBezTo>
                <a:cubicBezTo>
                  <a:pt x="13331" y="5211"/>
                  <a:pt x="14231" y="4239"/>
                  <a:pt x="16050" y="2842"/>
                </a:cubicBezTo>
                <a:cubicBezTo>
                  <a:pt x="17869" y="1445"/>
                  <a:pt x="20438" y="592"/>
                  <a:pt x="21600" y="0"/>
                </a:cubicBezTo>
              </a:path>
            </a:pathLst>
          </a:custGeom>
          <a:ln>
            <a:headEnd type="none" w="med" len="med"/>
            <a:tailEnd type="none" w="med" len="med"/>
          </a:ln>
          <a:extLst/>
        </p:spPr>
        <p:style>
          <a:lnRef idx="1">
            <a:schemeClr val="accent4"/>
          </a:lnRef>
          <a:fillRef idx="0">
            <a:schemeClr val="accent4"/>
          </a:fillRef>
          <a:effectRef idx="0">
            <a:schemeClr val="accent4"/>
          </a:effectRef>
          <a:fontRef idx="minor">
            <a:schemeClr val="tx1"/>
          </a:fontRef>
        </p:style>
        <p:txBody>
          <a:bodyPr lIns="0" tIns="0" rIns="0" bIns="0"/>
          <a:lstStyle/>
          <a:p>
            <a:endParaRPr lang="en-US"/>
          </a:p>
        </p:txBody>
      </p:sp>
      <p:sp>
        <p:nvSpPr>
          <p:cNvPr id="111637" name="Line 21"/>
          <p:cNvSpPr>
            <a:spLocks noChangeShapeType="1"/>
          </p:cNvSpPr>
          <p:nvPr/>
        </p:nvSpPr>
        <p:spPr bwMode="auto">
          <a:xfrm>
            <a:off x="3032745" y="4410813"/>
            <a:ext cx="4290715" cy="0"/>
          </a:xfrm>
          <a:prstGeom prst="line">
            <a:avLst/>
          </a:prstGeom>
          <a:noFill/>
          <a:ln w="28575" cap="flat">
            <a:solidFill>
              <a:srgbClr val="FE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11638" name="Line 22"/>
          <p:cNvSpPr>
            <a:spLocks noChangeShapeType="1"/>
          </p:cNvSpPr>
          <p:nvPr/>
        </p:nvSpPr>
        <p:spPr bwMode="auto">
          <a:xfrm>
            <a:off x="4655716" y="2831375"/>
            <a:ext cx="0" cy="3171155"/>
          </a:xfrm>
          <a:prstGeom prst="line">
            <a:avLst/>
          </a:prstGeom>
          <a:noFill/>
          <a:ln w="28575" cap="flat">
            <a:solidFill>
              <a:srgbClr val="FE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11639" name="Line 23"/>
          <p:cNvSpPr>
            <a:spLocks noChangeShapeType="1"/>
          </p:cNvSpPr>
          <p:nvPr/>
        </p:nvSpPr>
        <p:spPr bwMode="auto">
          <a:xfrm>
            <a:off x="3559597" y="3734389"/>
            <a:ext cx="3462486" cy="0"/>
          </a:xfrm>
          <a:prstGeom prst="line">
            <a:avLst/>
          </a:prstGeom>
          <a:noFill/>
          <a:ln w="2857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11640" name="Line 24"/>
          <p:cNvSpPr>
            <a:spLocks noChangeShapeType="1"/>
          </p:cNvSpPr>
          <p:nvPr/>
        </p:nvSpPr>
        <p:spPr bwMode="auto">
          <a:xfrm>
            <a:off x="3523878" y="5415403"/>
            <a:ext cx="3461370" cy="0"/>
          </a:xfrm>
          <a:prstGeom prst="line">
            <a:avLst/>
          </a:prstGeom>
          <a:noFill/>
          <a:ln w="2857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11641" name="Line 25"/>
          <p:cNvSpPr>
            <a:spLocks noChangeShapeType="1"/>
          </p:cNvSpPr>
          <p:nvPr/>
        </p:nvSpPr>
        <p:spPr bwMode="auto">
          <a:xfrm rot="10800000" flipH="1">
            <a:off x="3935760" y="3357110"/>
            <a:ext cx="0" cy="2484685"/>
          </a:xfrm>
          <a:prstGeom prst="line">
            <a:avLst/>
          </a:prstGeom>
          <a:noFill/>
          <a:ln w="2857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11642" name="Line 26"/>
          <p:cNvSpPr>
            <a:spLocks noChangeShapeType="1"/>
          </p:cNvSpPr>
          <p:nvPr/>
        </p:nvSpPr>
        <p:spPr bwMode="auto">
          <a:xfrm rot="10800000" flipH="1">
            <a:off x="6645920" y="3357110"/>
            <a:ext cx="0" cy="2484685"/>
          </a:xfrm>
          <a:prstGeom prst="line">
            <a:avLst/>
          </a:prstGeom>
          <a:noFill/>
          <a:ln w="2857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11643" name="Rectangle 27"/>
          <p:cNvSpPr>
            <a:spLocks/>
          </p:cNvSpPr>
          <p:nvPr/>
        </p:nvSpPr>
        <p:spPr bwMode="auto">
          <a:xfrm>
            <a:off x="7398246" y="4185339"/>
            <a:ext cx="1115095" cy="37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ap="flat">
                <a:solidFill>
                  <a:srgbClr val="000000"/>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r>
              <a:rPr lang="en-US" sz="1266">
                <a:solidFill>
                  <a:srgbClr val="FE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Asymptote</a:t>
            </a:r>
          </a:p>
        </p:txBody>
      </p:sp>
      <p:sp>
        <p:nvSpPr>
          <p:cNvPr id="111644" name="Rectangle 28"/>
          <p:cNvSpPr>
            <a:spLocks/>
          </p:cNvSpPr>
          <p:nvPr/>
        </p:nvSpPr>
        <p:spPr bwMode="auto">
          <a:xfrm>
            <a:off x="6720706" y="3282324"/>
            <a:ext cx="1533674" cy="37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ap="flat">
                <a:solidFill>
                  <a:schemeClr val="tx1"/>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r>
              <a:rPr lang="en-US" sz="1266">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Cell boundaries</a:t>
            </a:r>
          </a:p>
        </p:txBody>
      </p:sp>
      <p:sp>
        <p:nvSpPr>
          <p:cNvPr id="111645" name="Rectangle 29"/>
          <p:cNvSpPr>
            <a:spLocks/>
          </p:cNvSpPr>
          <p:nvPr/>
        </p:nvSpPr>
        <p:spPr bwMode="auto">
          <a:xfrm>
            <a:off x="4222626" y="5903187"/>
            <a:ext cx="1115095" cy="37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ap="flat">
                <a:solidFill>
                  <a:srgbClr val="000000"/>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r>
              <a:rPr lang="en-US" sz="1266">
                <a:solidFill>
                  <a:srgbClr val="FE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Asymptote</a:t>
            </a:r>
          </a:p>
        </p:txBody>
      </p:sp>
      <p:sp>
        <p:nvSpPr>
          <p:cNvPr id="111647" name="Line 31"/>
          <p:cNvSpPr>
            <a:spLocks noChangeShapeType="1"/>
          </p:cNvSpPr>
          <p:nvPr/>
        </p:nvSpPr>
        <p:spPr bwMode="auto">
          <a:xfrm rot="10800000">
            <a:off x="2394272" y="4097158"/>
            <a:ext cx="2201168" cy="265658"/>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 name="Title 3"/>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r>
              <a:rPr lang="en-US" dirty="0" smtClean="0"/>
              <a:t>Consider bi-linear interpolation</a:t>
            </a:r>
            <a:endParaRPr lang="en-US" dirty="0"/>
          </a:p>
        </p:txBody>
      </p:sp>
      <p:pic>
        <p:nvPicPr>
          <p:cNvPr id="39" name="Picture 38"/>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880601" y="1371600"/>
            <a:ext cx="6936581" cy="809625"/>
          </a:xfrm>
          <a:prstGeom prst="rect">
            <a:avLst/>
          </a:prstGeom>
        </p:spPr>
      </p:pic>
      <p:pic>
        <p:nvPicPr>
          <p:cNvPr id="7" name="Picture 6"/>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75199" y="3925887"/>
            <a:ext cx="1804988" cy="319088"/>
          </a:xfrm>
          <a:prstGeom prst="rect">
            <a:avLst/>
          </a:prstGeom>
        </p:spPr>
      </p:pic>
    </p:spTree>
    <p:extLst>
      <p:ext uri="{BB962C8B-B14F-4D97-AF65-F5344CB8AC3E}">
        <p14:creationId xmlns:p14="http://schemas.microsoft.com/office/powerpoint/2010/main" val="4424337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16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16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16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16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16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16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16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16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16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16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16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16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16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16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16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16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16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16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16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16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163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16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164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164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164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164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164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164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1164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18" grpId="0" animBg="1"/>
      <p:bldP spid="111619" grpId="0" animBg="1"/>
      <p:bldP spid="111620" grpId="0" animBg="1"/>
      <p:bldP spid="111621" grpId="0" animBg="1"/>
      <p:bldP spid="111622" grpId="0" animBg="1"/>
      <p:bldP spid="111623" grpId="0" animBg="1"/>
      <p:bldP spid="111624" grpId="0" animBg="1"/>
      <p:bldP spid="111625" grpId="0" animBg="1"/>
      <p:bldP spid="111626" grpId="0" animBg="1"/>
      <p:bldP spid="111627" grpId="0" animBg="1"/>
      <p:bldP spid="111628" grpId="0" animBg="1"/>
      <p:bldP spid="111629" grpId="0" animBg="1"/>
      <p:bldP spid="111630" grpId="0" animBg="1"/>
      <p:bldP spid="111631" grpId="0" animBg="1"/>
      <p:bldP spid="111632" grpId="0" animBg="1"/>
      <p:bldP spid="111633" grpId="0" animBg="1"/>
      <p:bldP spid="111634" grpId="0" animBg="1"/>
      <p:bldP spid="111635" grpId="0" animBg="1"/>
      <p:bldP spid="111636" grpId="0" animBg="1"/>
      <p:bldP spid="111637" grpId="0" animBg="1"/>
      <p:bldP spid="111638" grpId="0" animBg="1"/>
      <p:bldP spid="111639" grpId="0" animBg="1"/>
      <p:bldP spid="111640" grpId="0" animBg="1"/>
      <p:bldP spid="111641" grpId="0" animBg="1"/>
      <p:bldP spid="111642" grpId="0" animBg="1"/>
      <p:bldP spid="111643" grpId="0"/>
      <p:bldP spid="111644" grpId="0"/>
      <p:bldP spid="111645" grpId="0"/>
      <p:bldP spid="11164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896243" y="990600"/>
            <a:ext cx="7046714" cy="5416687"/>
            <a:chOff x="232172" y="280170"/>
            <a:chExt cx="8304609" cy="6383609"/>
          </a:xfrm>
        </p:grpSpPr>
        <p:pic>
          <p:nvPicPr>
            <p:cNvPr id="20481" name="Picture 1"/>
            <p:cNvPicPr>
              <a:picLocks noChangeAspect="1" noChangeArrowheads="1"/>
            </p:cNvPicPr>
            <p:nvPr/>
          </p:nvPicPr>
          <p:blipFill>
            <a:blip r:embed="rId3">
              <a:extLst>
                <a:ext uri="{28A0092B-C50C-407E-A947-70E740481C1C}">
                  <a14:useLocalDpi xmlns:a14="http://schemas.microsoft.com/office/drawing/2010/main" val="0"/>
                </a:ext>
              </a:extLst>
            </a:blip>
            <a:srcRect l="29021" t="10968" r="26593" b="5301"/>
            <a:stretch>
              <a:fillRect/>
            </a:stretch>
          </p:blipFill>
          <p:spPr bwMode="auto">
            <a:xfrm>
              <a:off x="232172" y="1725663"/>
              <a:ext cx="3482578" cy="340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20482" name="Picture 2"/>
            <p:cNvPicPr>
              <a:picLocks noChangeAspect="1" noChangeArrowheads="1"/>
            </p:cNvPicPr>
            <p:nvPr/>
          </p:nvPicPr>
          <p:blipFill>
            <a:blip r:embed="rId4">
              <a:extLst>
                <a:ext uri="{28A0092B-C50C-407E-A947-70E740481C1C}">
                  <a14:useLocalDpi xmlns:a14="http://schemas.microsoft.com/office/drawing/2010/main" val="0"/>
                </a:ext>
              </a:extLst>
            </a:blip>
            <a:srcRect l="33031" t="13538" r="34839" b="8041"/>
            <a:stretch>
              <a:fillRect/>
            </a:stretch>
          </p:blipFill>
          <p:spPr bwMode="auto">
            <a:xfrm>
              <a:off x="6134695" y="280170"/>
              <a:ext cx="2402086" cy="3041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20483" name="Picture 3"/>
            <p:cNvPicPr>
              <a:picLocks noChangeAspect="1" noChangeArrowheads="1"/>
            </p:cNvPicPr>
            <p:nvPr/>
          </p:nvPicPr>
          <p:blipFill>
            <a:blip r:embed="rId5">
              <a:extLst>
                <a:ext uri="{28A0092B-C50C-407E-A947-70E740481C1C}">
                  <a14:useLocalDpi xmlns:a14="http://schemas.microsoft.com/office/drawing/2010/main" val="0"/>
                </a:ext>
              </a:extLst>
            </a:blip>
            <a:srcRect l="33101" t="13136" r="35118" b="11394"/>
            <a:stretch>
              <a:fillRect/>
            </a:stretch>
          </p:blipFill>
          <p:spPr bwMode="auto">
            <a:xfrm>
              <a:off x="5982890" y="3517181"/>
              <a:ext cx="2553891" cy="3146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0484" name="AutoShape 4"/>
            <p:cNvSpPr>
              <a:spLocks/>
            </p:cNvSpPr>
            <p:nvPr/>
          </p:nvSpPr>
          <p:spPr bwMode="auto">
            <a:xfrm>
              <a:off x="4045148" y="2562820"/>
              <a:ext cx="1750219" cy="1518047"/>
            </a:xfrm>
            <a:prstGeom prst="rightArrow">
              <a:avLst>
                <a:gd name="adj1" fmla="val 34759"/>
                <a:gd name="adj2" fmla="val 45087"/>
              </a:avLst>
            </a:prstGeom>
            <a:solidFill>
              <a:srgbClr val="A40800"/>
            </a:solidFill>
            <a:ln>
              <a:noFill/>
            </a:ln>
            <a:extLst>
              <a:ext uri="{91240B29-F687-4F45-9708-019B960494DF}">
                <a14:hiddenLine xmlns:a14="http://schemas.microsoft.com/office/drawing/2010/main" w="25400" cap="flat">
                  <a:solidFill>
                    <a:srgbClr val="000000"/>
                  </a:solidFill>
                  <a:miter lim="800000"/>
                  <a:headEnd type="none" w="med" len="med"/>
                  <a:tailEnd type="none" w="med" len="med"/>
                </a14:hiddenLine>
              </a:ext>
            </a:extLst>
          </p:spPr>
          <p:txBody>
            <a:bodyPr lIns="0" tIns="0" rIns="0" bIns="0"/>
            <a:lstStyle/>
            <a:p>
              <a:endParaRPr lang="en-US"/>
            </a:p>
          </p:txBody>
        </p:sp>
      </p:grpSp>
      <p:sp>
        <p:nvSpPr>
          <p:cNvPr id="20485" name="Rectangle 5"/>
          <p:cNvSpPr>
            <a:spLocks/>
          </p:cNvSpPr>
          <p:nvPr/>
        </p:nvSpPr>
        <p:spPr bwMode="auto">
          <a:xfrm>
            <a:off x="990600" y="307976"/>
            <a:ext cx="7062832" cy="454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2953" dirty="0">
                <a:ea typeface="Gill Sans" charset="0"/>
                <a:cs typeface="Gill Sans" charset="0"/>
              </a:rPr>
              <a:t>”Reduce displayed information by filtering“</a:t>
            </a:r>
          </a:p>
        </p:txBody>
      </p:sp>
    </p:spTree>
    <p:extLst>
      <p:ext uri="{BB962C8B-B14F-4D97-AF65-F5344CB8AC3E}">
        <p14:creationId xmlns:p14="http://schemas.microsoft.com/office/powerpoint/2010/main" val="56042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1"/>
          <p:cNvSpPr>
            <a:spLocks noGrp="1" noChangeArrowheads="1"/>
          </p:cNvSpPr>
          <p:nvPr>
            <p:ph type="title"/>
          </p:nvPr>
        </p:nvSpPr>
        <p:spPr/>
        <p:txBody>
          <a:bodyPr/>
          <a:lstStyle/>
          <a:p>
            <a:r>
              <a:rPr lang="en-US" smtClean="0"/>
              <a:t>How to find the asymptote intersection?</a:t>
            </a:r>
            <a:endParaRPr lang="en-US"/>
          </a:p>
        </p:txBody>
      </p:sp>
      <p:pic>
        <p:nvPicPr>
          <p:cNvPr id="26" name="Picture 25"/>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762001" y="772420"/>
            <a:ext cx="6621780" cy="712470"/>
          </a:xfrm>
          <a:prstGeom prst="rect">
            <a:avLst/>
          </a:prstGeom>
        </p:spPr>
      </p:pic>
      <p:pic>
        <p:nvPicPr>
          <p:cNvPr id="29" name="Picture 28"/>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536572" y="2479899"/>
            <a:ext cx="6948678" cy="672655"/>
          </a:xfrm>
          <a:prstGeom prst="rect">
            <a:avLst/>
          </a:prstGeom>
        </p:spPr>
      </p:pic>
      <p:sp>
        <p:nvSpPr>
          <p:cNvPr id="13" name="Right Arrow 12"/>
          <p:cNvSpPr/>
          <p:nvPr/>
        </p:nvSpPr>
        <p:spPr bwMode="auto">
          <a:xfrm>
            <a:off x="469772" y="2764097"/>
            <a:ext cx="412684" cy="104255"/>
          </a:xfrm>
          <a:prstGeom prst="rightArrow">
            <a:avLst/>
          </a:prstGeom>
          <a:solidFill>
            <a:schemeClr val="tx1"/>
          </a:solidFill>
          <a:ln w="38100"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cs typeface="Arial" charset="0"/>
            </a:endParaRPr>
          </a:p>
        </p:txBody>
      </p:sp>
      <p:pic>
        <p:nvPicPr>
          <p:cNvPr id="11" name="Picture 10"/>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317372" y="3958545"/>
            <a:ext cx="709516" cy="146849"/>
          </a:xfrm>
          <a:prstGeom prst="rect">
            <a:avLst/>
          </a:prstGeom>
        </p:spPr>
      </p:pic>
      <p:sp>
        <p:nvSpPr>
          <p:cNvPr id="18" name="Right Arrow 17"/>
          <p:cNvSpPr/>
          <p:nvPr/>
        </p:nvSpPr>
        <p:spPr bwMode="auto">
          <a:xfrm>
            <a:off x="469772" y="3672711"/>
            <a:ext cx="412684" cy="104255"/>
          </a:xfrm>
          <a:prstGeom prst="rightArrow">
            <a:avLst/>
          </a:prstGeom>
          <a:solidFill>
            <a:schemeClr val="tx1"/>
          </a:solidFill>
          <a:ln w="38100"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cs typeface="Arial" charset="0"/>
            </a:endParaRPr>
          </a:p>
        </p:txBody>
      </p:sp>
      <p:pic>
        <p:nvPicPr>
          <p:cNvPr id="22" name="Picture 21"/>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536572" y="3470498"/>
            <a:ext cx="4438269" cy="657987"/>
          </a:xfrm>
          <a:prstGeom prst="rect">
            <a:avLst/>
          </a:prstGeom>
        </p:spPr>
      </p:pic>
      <p:sp>
        <p:nvSpPr>
          <p:cNvPr id="27" name="Rectangle 31"/>
          <p:cNvSpPr>
            <a:spLocks/>
          </p:cNvSpPr>
          <p:nvPr/>
        </p:nvSpPr>
        <p:spPr bwMode="auto">
          <a:xfrm>
            <a:off x="317372" y="4842556"/>
            <a:ext cx="40018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r>
              <a:rPr lang="en-US" sz="2400" dirty="0" smtClean="0">
                <a:ea typeface="Gill Sans" charset="0"/>
                <a:cs typeface="Gill Sans" charset="0"/>
              </a:rPr>
              <a:t>Similar for     :</a:t>
            </a:r>
            <a:endParaRPr lang="en-US" sz="2400" dirty="0">
              <a:ea typeface="Gill Sans" charset="0"/>
              <a:cs typeface="Gill Sans" charset="0"/>
            </a:endParaRPr>
          </a:p>
        </p:txBody>
      </p:sp>
      <p:pic>
        <p:nvPicPr>
          <p:cNvPr id="23" name="Picture 22"/>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1789545" y="4963467"/>
            <a:ext cx="243078" cy="180213"/>
          </a:xfrm>
          <a:prstGeom prst="rect">
            <a:avLst/>
          </a:prstGeom>
        </p:spPr>
      </p:pic>
      <p:pic>
        <p:nvPicPr>
          <p:cNvPr id="24" name="Picture 23"/>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501936" y="5133213"/>
            <a:ext cx="4413123" cy="657987"/>
          </a:xfrm>
          <a:prstGeom prst="rect">
            <a:avLst/>
          </a:prstGeom>
        </p:spPr>
      </p:pic>
      <p:sp>
        <p:nvSpPr>
          <p:cNvPr id="33" name="Rectangle 31"/>
          <p:cNvSpPr>
            <a:spLocks/>
          </p:cNvSpPr>
          <p:nvPr/>
        </p:nvSpPr>
        <p:spPr bwMode="auto">
          <a:xfrm>
            <a:off x="317372" y="1981200"/>
            <a:ext cx="40018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r>
              <a:rPr lang="en-US" sz="2400" dirty="0" smtClean="0">
                <a:ea typeface="Gill Sans" charset="0"/>
                <a:cs typeface="Gill Sans" charset="0"/>
              </a:rPr>
              <a:t>Solve for     :</a:t>
            </a:r>
            <a:endParaRPr lang="en-US" sz="2400" dirty="0">
              <a:ea typeface="Gill Sans" charset="0"/>
              <a:cs typeface="Gill Sans" charset="0"/>
            </a:endParaRPr>
          </a:p>
        </p:txBody>
      </p:sp>
      <p:pic>
        <p:nvPicPr>
          <p:cNvPr id="25" name="Picture 24"/>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1591990" y="2118700"/>
            <a:ext cx="266128" cy="167640"/>
          </a:xfrm>
          <a:prstGeom prst="rect">
            <a:avLst/>
          </a:prstGeom>
        </p:spPr>
      </p:pic>
    </p:spTree>
    <p:extLst>
      <p:ext uri="{BB962C8B-B14F-4D97-AF65-F5344CB8AC3E}">
        <p14:creationId xmlns:p14="http://schemas.microsoft.com/office/powerpoint/2010/main" val="1538173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323992" y="2513670"/>
            <a:ext cx="5205222" cy="657987"/>
          </a:xfrm>
          <a:prstGeom prst="rect">
            <a:avLst/>
          </a:prstGeom>
        </p:spPr>
      </p:pic>
      <p:sp>
        <p:nvSpPr>
          <p:cNvPr id="15" name="Right Arrow 14"/>
          <p:cNvSpPr/>
          <p:nvPr/>
        </p:nvSpPr>
        <p:spPr bwMode="auto">
          <a:xfrm>
            <a:off x="457200" y="2791467"/>
            <a:ext cx="412684" cy="104255"/>
          </a:xfrm>
          <a:prstGeom prst="rightArrow">
            <a:avLst/>
          </a:prstGeom>
          <a:solidFill>
            <a:schemeClr val="tx1"/>
          </a:solidFill>
          <a:ln w="38100"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cs typeface="Arial" charset="0"/>
            </a:endParaRPr>
          </a:p>
        </p:txBody>
      </p:sp>
      <p:sp>
        <p:nvSpPr>
          <p:cNvPr id="12" name="Title 11"/>
          <p:cNvSpPr>
            <a:spLocks noGrp="1"/>
          </p:cNvSpPr>
          <p:nvPr>
            <p:ph type="title"/>
          </p:nvPr>
        </p:nvSpPr>
        <p:spPr/>
        <p:txBody>
          <a:bodyPr/>
          <a:lstStyle/>
          <a:p>
            <a:r>
              <a:rPr lang="en-US" dirty="0"/>
              <a:t>Asymptotic Decider</a:t>
            </a:r>
          </a:p>
        </p:txBody>
      </p:sp>
      <p:sp>
        <p:nvSpPr>
          <p:cNvPr id="21" name="Rectangle 20"/>
          <p:cNvSpPr/>
          <p:nvPr/>
        </p:nvSpPr>
        <p:spPr>
          <a:xfrm>
            <a:off x="50335" y="4030344"/>
            <a:ext cx="4572000" cy="1631216"/>
          </a:xfrm>
          <a:prstGeom prst="rect">
            <a:avLst/>
          </a:prstGeom>
        </p:spPr>
        <p:txBody>
          <a:bodyPr>
            <a:spAutoFit/>
          </a:bodyPr>
          <a:lstStyle/>
          <a:p>
            <a:pPr lvl="1" algn="l"/>
            <a:r>
              <a:rPr lang="en-US" sz="2000" dirty="0" smtClean="0">
                <a:latin typeface="Courier New" panose="02070309020205020404" pitchFamily="49" charset="0"/>
                <a:cs typeface="Courier New" panose="02070309020205020404" pitchFamily="49" charset="0"/>
                <a:sym typeface="Courier New Bold" panose="02070609020205020404" pitchFamily="49" charset="0"/>
              </a:rPr>
              <a:t>if             :</a:t>
            </a:r>
          </a:p>
          <a:p>
            <a:pPr lvl="1" algn="l"/>
            <a:r>
              <a:rPr lang="en-US" sz="2000" dirty="0" smtClean="0">
                <a:latin typeface="Courier New" panose="02070309020205020404" pitchFamily="49" charset="0"/>
                <a:cs typeface="Courier New" panose="02070309020205020404" pitchFamily="49" charset="0"/>
                <a:sym typeface="Courier New Bold" panose="02070609020205020404" pitchFamily="49" charset="0"/>
              </a:rPr>
              <a:t>  connect (</a:t>
            </a:r>
            <a:r>
              <a:rPr lang="en-US" sz="2000" dirty="0" err="1" smtClean="0">
                <a:latin typeface="Courier New" panose="02070309020205020404" pitchFamily="49" charset="0"/>
                <a:cs typeface="Courier New" panose="02070309020205020404" pitchFamily="49" charset="0"/>
                <a:sym typeface="Courier New Bold" panose="02070609020205020404" pitchFamily="49" charset="0"/>
              </a:rPr>
              <a:t>a,b</a:t>
            </a:r>
            <a:r>
              <a:rPr lang="en-US" sz="2000" dirty="0" smtClean="0">
                <a:latin typeface="Courier New" panose="02070309020205020404" pitchFamily="49" charset="0"/>
                <a:cs typeface="Courier New" panose="02070309020205020404" pitchFamily="49" charset="0"/>
                <a:sym typeface="Courier New Bold" panose="02070609020205020404" pitchFamily="49" charset="0"/>
              </a:rPr>
              <a:t>) and (</a:t>
            </a:r>
            <a:r>
              <a:rPr lang="en-US" sz="2000" dirty="0" err="1" smtClean="0">
                <a:latin typeface="Courier New" panose="02070309020205020404" pitchFamily="49" charset="0"/>
                <a:cs typeface="Courier New" panose="02070309020205020404" pitchFamily="49" charset="0"/>
                <a:sym typeface="Courier New Bold" panose="02070609020205020404" pitchFamily="49" charset="0"/>
              </a:rPr>
              <a:t>c,d</a:t>
            </a:r>
            <a:r>
              <a:rPr lang="en-US" sz="2000" dirty="0" smtClean="0">
                <a:latin typeface="Courier New" panose="02070309020205020404" pitchFamily="49" charset="0"/>
                <a:cs typeface="Courier New" panose="02070309020205020404" pitchFamily="49" charset="0"/>
                <a:sym typeface="Courier New Bold" panose="02070609020205020404" pitchFamily="49" charset="0"/>
              </a:rPr>
              <a:t>)</a:t>
            </a:r>
          </a:p>
          <a:p>
            <a:pPr lvl="1" algn="l"/>
            <a:r>
              <a:rPr lang="en-US" sz="2000" dirty="0" smtClean="0">
                <a:latin typeface="Courier New" panose="02070309020205020404" pitchFamily="49" charset="0"/>
                <a:cs typeface="Courier New" panose="02070309020205020404" pitchFamily="49" charset="0"/>
                <a:sym typeface="Courier New Bold" panose="02070609020205020404" pitchFamily="49" charset="0"/>
              </a:rPr>
              <a:t>else:</a:t>
            </a:r>
          </a:p>
          <a:p>
            <a:pPr lvl="1" algn="l"/>
            <a:r>
              <a:rPr lang="en-US" sz="2000" dirty="0">
                <a:latin typeface="Courier New" panose="02070309020205020404" pitchFamily="49" charset="0"/>
                <a:cs typeface="Courier New" panose="02070309020205020404" pitchFamily="49" charset="0"/>
                <a:sym typeface="Courier New Bold" panose="02070609020205020404" pitchFamily="49" charset="0"/>
              </a:rPr>
              <a:t> </a:t>
            </a:r>
            <a:r>
              <a:rPr lang="en-US" sz="2000" dirty="0" smtClean="0">
                <a:latin typeface="Courier New" panose="02070309020205020404" pitchFamily="49" charset="0"/>
                <a:cs typeface="Courier New" panose="02070309020205020404" pitchFamily="49" charset="0"/>
                <a:sym typeface="Courier New Bold" panose="02070609020205020404" pitchFamily="49" charset="0"/>
              </a:rPr>
              <a:t> </a:t>
            </a:r>
            <a:r>
              <a:rPr lang="en-US" sz="2000" dirty="0">
                <a:latin typeface="Courier New" panose="02070309020205020404" pitchFamily="49" charset="0"/>
                <a:cs typeface="Courier New" panose="02070309020205020404" pitchFamily="49" charset="0"/>
                <a:sym typeface="Courier New Bold" panose="02070609020205020404" pitchFamily="49" charset="0"/>
              </a:rPr>
              <a:t>connect (</a:t>
            </a:r>
            <a:r>
              <a:rPr lang="en-US" sz="2000" dirty="0" err="1" smtClean="0">
                <a:latin typeface="Courier New" panose="02070309020205020404" pitchFamily="49" charset="0"/>
                <a:cs typeface="Courier New" panose="02070309020205020404" pitchFamily="49" charset="0"/>
                <a:sym typeface="Courier New Bold" panose="02070609020205020404" pitchFamily="49" charset="0"/>
              </a:rPr>
              <a:t>a,d</a:t>
            </a:r>
            <a:r>
              <a:rPr lang="en-US" sz="2000" dirty="0" smtClean="0">
                <a:latin typeface="Courier New" panose="02070309020205020404" pitchFamily="49" charset="0"/>
                <a:cs typeface="Courier New" panose="02070309020205020404" pitchFamily="49" charset="0"/>
                <a:sym typeface="Courier New Bold" panose="02070609020205020404" pitchFamily="49" charset="0"/>
              </a:rPr>
              <a:t>) </a:t>
            </a:r>
            <a:r>
              <a:rPr lang="en-US" sz="2000" dirty="0">
                <a:latin typeface="Courier New" panose="02070309020205020404" pitchFamily="49" charset="0"/>
                <a:cs typeface="Courier New" panose="02070309020205020404" pitchFamily="49" charset="0"/>
                <a:sym typeface="Courier New Bold" panose="02070609020205020404" pitchFamily="49" charset="0"/>
              </a:rPr>
              <a:t>and </a:t>
            </a:r>
            <a:r>
              <a:rPr lang="en-US" sz="2000" dirty="0" smtClean="0">
                <a:latin typeface="Courier New" panose="02070309020205020404" pitchFamily="49" charset="0"/>
                <a:cs typeface="Courier New" panose="02070309020205020404" pitchFamily="49" charset="0"/>
                <a:sym typeface="Courier New Bold" panose="02070609020205020404" pitchFamily="49" charset="0"/>
              </a:rPr>
              <a:t>(</a:t>
            </a:r>
            <a:r>
              <a:rPr lang="en-US" sz="2000" dirty="0" err="1" smtClean="0">
                <a:latin typeface="Courier New" panose="02070309020205020404" pitchFamily="49" charset="0"/>
                <a:cs typeface="Courier New" panose="02070309020205020404" pitchFamily="49" charset="0"/>
                <a:sym typeface="Courier New Bold" panose="02070609020205020404" pitchFamily="49" charset="0"/>
              </a:rPr>
              <a:t>b,c</a:t>
            </a:r>
            <a:r>
              <a:rPr lang="en-US" sz="2000" dirty="0" smtClean="0">
                <a:latin typeface="Courier New" panose="02070309020205020404" pitchFamily="49" charset="0"/>
                <a:cs typeface="Courier New" panose="02070309020205020404" pitchFamily="49" charset="0"/>
                <a:sym typeface="Courier New Bold" panose="02070609020205020404" pitchFamily="49" charset="0"/>
              </a:rPr>
              <a:t>)</a:t>
            </a:r>
            <a:endParaRPr lang="en-US" sz="2000" dirty="0">
              <a:latin typeface="Courier New" panose="02070309020205020404" pitchFamily="49" charset="0"/>
              <a:cs typeface="Courier New" panose="02070309020205020404" pitchFamily="49" charset="0"/>
              <a:sym typeface="Courier New Bold" panose="02070609020205020404" pitchFamily="49" charset="0"/>
            </a:endParaRPr>
          </a:p>
          <a:p>
            <a:pPr lvl="1" algn="l"/>
            <a:endParaRPr lang="en-US" sz="2000" dirty="0">
              <a:latin typeface="Courier New" panose="02070309020205020404" pitchFamily="49" charset="0"/>
              <a:cs typeface="Courier New" panose="02070309020205020404" pitchFamily="49" charset="0"/>
              <a:sym typeface="Courier New Bold" panose="02070609020205020404" pitchFamily="49" charset="0"/>
            </a:endParaRPr>
          </a:p>
        </p:txBody>
      </p:sp>
      <p:sp>
        <p:nvSpPr>
          <p:cNvPr id="28" name="Rectangle 3"/>
          <p:cNvSpPr>
            <a:spLocks/>
          </p:cNvSpPr>
          <p:nvPr/>
        </p:nvSpPr>
        <p:spPr bwMode="auto">
          <a:xfrm>
            <a:off x="6114789" y="4088796"/>
            <a:ext cx="1943038" cy="1857891"/>
          </a:xfrm>
          <a:prstGeom prst="rect">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9" name="Rectangle 4"/>
          <p:cNvSpPr>
            <a:spLocks/>
          </p:cNvSpPr>
          <p:nvPr/>
        </p:nvSpPr>
        <p:spPr bwMode="auto">
          <a:xfrm>
            <a:off x="5698124" y="3603734"/>
            <a:ext cx="575095" cy="681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a:solidFill>
                  <a:schemeClr val="tx1"/>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4800" dirty="0">
                <a:latin typeface="Calibri Italic" panose="020F05020202040A0204" pitchFamily="34" charset="0"/>
                <a:ea typeface="Calibri Italic" panose="020F05020202040A0204" pitchFamily="34" charset="0"/>
                <a:cs typeface="Calibri Italic" panose="020F05020202040A0204" pitchFamily="34" charset="0"/>
                <a:sym typeface="Calibri Italic" panose="020F05020202040A0204" pitchFamily="34" charset="0"/>
              </a:rPr>
              <a:t>-</a:t>
            </a:r>
          </a:p>
          <a:p>
            <a:pPr algn="ctr"/>
            <a:endParaRPr lang="en-US" sz="4800" dirty="0">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30" name="Rectangle 5"/>
          <p:cNvSpPr>
            <a:spLocks/>
          </p:cNvSpPr>
          <p:nvPr/>
        </p:nvSpPr>
        <p:spPr bwMode="auto">
          <a:xfrm>
            <a:off x="7988732" y="3581400"/>
            <a:ext cx="435509" cy="625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a:solidFill>
                  <a:schemeClr val="tx1"/>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4800" dirty="0">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a:t>
            </a:r>
            <a:endParaRPr lang="en-US" sz="4800" dirty="0">
              <a:latin typeface="Calibri Italic" panose="020F05020202040A0204" pitchFamily="34" charset="0"/>
              <a:ea typeface="Calibri Italic" panose="020F05020202040A0204" pitchFamily="34" charset="0"/>
              <a:cs typeface="Calibri Italic" panose="020F05020202040A0204" pitchFamily="34" charset="0"/>
              <a:sym typeface="Calibri Italic" panose="020F05020202040A0204" pitchFamily="34" charset="0"/>
            </a:endParaRPr>
          </a:p>
        </p:txBody>
      </p:sp>
      <p:sp>
        <p:nvSpPr>
          <p:cNvPr id="31" name="Rectangle 6"/>
          <p:cNvSpPr>
            <a:spLocks/>
          </p:cNvSpPr>
          <p:nvPr/>
        </p:nvSpPr>
        <p:spPr bwMode="auto">
          <a:xfrm>
            <a:off x="5768615" y="5696129"/>
            <a:ext cx="435509" cy="625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a:solidFill>
                  <a:schemeClr val="tx1"/>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4800" dirty="0">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a:t>
            </a:r>
            <a:endParaRPr lang="en-US" sz="4800" dirty="0">
              <a:latin typeface="Calibri Italic" panose="020F05020202040A0204" pitchFamily="34" charset="0"/>
              <a:ea typeface="Calibri Italic" panose="020F05020202040A0204" pitchFamily="34" charset="0"/>
              <a:cs typeface="Calibri Italic" panose="020F05020202040A0204" pitchFamily="34" charset="0"/>
              <a:sym typeface="Calibri Italic" panose="020F05020202040A0204" pitchFamily="34" charset="0"/>
            </a:endParaRPr>
          </a:p>
        </p:txBody>
      </p:sp>
      <p:sp>
        <p:nvSpPr>
          <p:cNvPr id="32" name="Rectangle 7"/>
          <p:cNvSpPr>
            <a:spLocks/>
          </p:cNvSpPr>
          <p:nvPr/>
        </p:nvSpPr>
        <p:spPr bwMode="auto">
          <a:xfrm>
            <a:off x="7892418" y="5694035"/>
            <a:ext cx="575095" cy="625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a:solidFill>
                  <a:schemeClr val="tx1"/>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4800" dirty="0">
                <a:latin typeface="Calibri Italic" panose="020F05020202040A0204" pitchFamily="34" charset="0"/>
                <a:ea typeface="Calibri Italic" panose="020F05020202040A0204" pitchFamily="34" charset="0"/>
                <a:cs typeface="Calibri Italic" panose="020F05020202040A0204" pitchFamily="34" charset="0"/>
                <a:sym typeface="Calibri Italic" panose="020F05020202040A0204" pitchFamily="34" charset="0"/>
              </a:rPr>
              <a:t>-</a:t>
            </a:r>
          </a:p>
          <a:p>
            <a:pPr algn="ctr"/>
            <a:endParaRPr lang="en-US" sz="4800" dirty="0">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37" name="Line 12"/>
          <p:cNvSpPr>
            <a:spLocks noChangeShapeType="1"/>
          </p:cNvSpPr>
          <p:nvPr/>
        </p:nvSpPr>
        <p:spPr bwMode="auto">
          <a:xfrm>
            <a:off x="5638800" y="4644348"/>
            <a:ext cx="3144177" cy="0"/>
          </a:xfrm>
          <a:prstGeom prst="line">
            <a:avLst/>
          </a:prstGeom>
          <a:noFill/>
          <a:ln w="38100" cap="flat">
            <a:solidFill>
              <a:srgbClr val="FF00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8" name="Line 13"/>
          <p:cNvSpPr>
            <a:spLocks noChangeShapeType="1"/>
          </p:cNvSpPr>
          <p:nvPr/>
        </p:nvSpPr>
        <p:spPr bwMode="auto">
          <a:xfrm rot="10800000">
            <a:off x="7543452" y="3722382"/>
            <a:ext cx="0" cy="2598394"/>
          </a:xfrm>
          <a:prstGeom prst="line">
            <a:avLst/>
          </a:prstGeom>
          <a:noFill/>
          <a:ln w="38100" cap="flat">
            <a:solidFill>
              <a:srgbClr val="FF00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9" name="Oval 14"/>
          <p:cNvSpPr>
            <a:spLocks/>
          </p:cNvSpPr>
          <p:nvPr/>
        </p:nvSpPr>
        <p:spPr bwMode="auto">
          <a:xfrm>
            <a:off x="7567531" y="4010977"/>
            <a:ext cx="159128" cy="155638"/>
          </a:xfrm>
          <a:prstGeom prst="ellipse">
            <a:avLst/>
          </a:prstGeom>
          <a:solidFill>
            <a:schemeClr val="bg1">
              <a:lumMod val="85000"/>
            </a:schemeClr>
          </a:solidFill>
          <a:ln w="12700" cap="flat">
            <a:solidFill>
              <a:schemeClr val="tx1"/>
            </a:solidFill>
            <a:prstDash val="solid"/>
            <a:round/>
            <a:headEnd type="none" w="med" len="med"/>
            <a:tailEnd type="none" w="med" len="med"/>
          </a:ln>
        </p:spPr>
        <p:txBody>
          <a:bodyPr lIns="0" tIns="0" rIns="0" bIns="0"/>
          <a:lstStyle/>
          <a:p>
            <a:endParaRPr lang="en-US"/>
          </a:p>
        </p:txBody>
      </p:sp>
      <p:sp>
        <p:nvSpPr>
          <p:cNvPr id="40" name="Oval 15"/>
          <p:cNvSpPr>
            <a:spLocks/>
          </p:cNvSpPr>
          <p:nvPr/>
        </p:nvSpPr>
        <p:spPr bwMode="auto">
          <a:xfrm>
            <a:off x="6029641" y="4624108"/>
            <a:ext cx="159827" cy="152149"/>
          </a:xfrm>
          <a:prstGeom prst="ellipse">
            <a:avLst/>
          </a:prstGeom>
          <a:solidFill>
            <a:schemeClr val="bg1">
              <a:lumMod val="85000"/>
            </a:schemeClr>
          </a:solidFill>
          <a:ln w="12700" cap="flat">
            <a:solidFill>
              <a:schemeClr val="tx1"/>
            </a:solidFill>
            <a:prstDash val="solid"/>
            <a:round/>
            <a:headEnd type="none" w="med" len="med"/>
            <a:tailEnd type="none" w="med" len="med"/>
          </a:ln>
        </p:spPr>
        <p:txBody>
          <a:bodyPr lIns="0" tIns="0" rIns="0" bIns="0"/>
          <a:lstStyle/>
          <a:p>
            <a:endParaRPr lang="en-US"/>
          </a:p>
        </p:txBody>
      </p:sp>
      <p:sp>
        <p:nvSpPr>
          <p:cNvPr id="41" name="Oval 16"/>
          <p:cNvSpPr>
            <a:spLocks/>
          </p:cNvSpPr>
          <p:nvPr/>
        </p:nvSpPr>
        <p:spPr bwMode="auto">
          <a:xfrm>
            <a:off x="7964304" y="4458001"/>
            <a:ext cx="159827" cy="155638"/>
          </a:xfrm>
          <a:prstGeom prst="ellipse">
            <a:avLst/>
          </a:prstGeom>
          <a:solidFill>
            <a:schemeClr val="bg1">
              <a:lumMod val="85000"/>
            </a:schemeClr>
          </a:solidFill>
          <a:ln w="12700" cap="flat">
            <a:solidFill>
              <a:schemeClr val="tx1"/>
            </a:solidFill>
            <a:prstDash val="solid"/>
            <a:round/>
            <a:headEnd type="none" w="med" len="med"/>
            <a:tailEnd type="none" w="med" len="med"/>
          </a:ln>
        </p:spPr>
        <p:txBody>
          <a:bodyPr lIns="0" tIns="0" rIns="0" bIns="0"/>
          <a:lstStyle/>
          <a:p>
            <a:endParaRPr lang="en-US"/>
          </a:p>
        </p:txBody>
      </p:sp>
      <p:sp>
        <p:nvSpPr>
          <p:cNvPr id="42" name="Oval 17"/>
          <p:cNvSpPr>
            <a:spLocks/>
          </p:cNvSpPr>
          <p:nvPr/>
        </p:nvSpPr>
        <p:spPr bwMode="auto">
          <a:xfrm>
            <a:off x="7297083" y="5867122"/>
            <a:ext cx="159827" cy="155638"/>
          </a:xfrm>
          <a:prstGeom prst="ellipse">
            <a:avLst/>
          </a:prstGeom>
          <a:solidFill>
            <a:schemeClr val="bg1">
              <a:lumMod val="85000"/>
            </a:schemeClr>
          </a:solidFill>
          <a:ln w="12700" cap="flat">
            <a:solidFill>
              <a:schemeClr val="tx1"/>
            </a:solidFill>
            <a:prstDash val="solid"/>
            <a:round/>
            <a:headEnd type="none" w="med" len="med"/>
            <a:tailEnd type="none" w="med" len="med"/>
          </a:ln>
        </p:spPr>
        <p:txBody>
          <a:bodyPr lIns="0" tIns="0" rIns="0" bIns="0"/>
          <a:lstStyle/>
          <a:p>
            <a:endParaRPr lang="en-US"/>
          </a:p>
        </p:txBody>
      </p:sp>
      <p:pic>
        <p:nvPicPr>
          <p:cNvPr id="44" name="Picture 43"/>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594322" y="4709142"/>
            <a:ext cx="726026" cy="197739"/>
          </a:xfrm>
          <a:prstGeom prst="rect">
            <a:avLst/>
          </a:prstGeom>
        </p:spPr>
      </p:pic>
      <p:sp>
        <p:nvSpPr>
          <p:cNvPr id="47" name="Rectangle 6"/>
          <p:cNvSpPr>
            <a:spLocks/>
          </p:cNvSpPr>
          <p:nvPr/>
        </p:nvSpPr>
        <p:spPr bwMode="auto">
          <a:xfrm>
            <a:off x="5697383" y="4616692"/>
            <a:ext cx="435509" cy="390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a:solidFill>
                  <a:schemeClr val="tx1"/>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2800" dirty="0" smtClean="0">
                <a:latin typeface="Calibri Italic" panose="020F05020202040A0204" pitchFamily="34" charset="0"/>
                <a:ea typeface="Calibri Italic" panose="020F05020202040A0204" pitchFamily="34" charset="0"/>
                <a:cs typeface="Calibri Italic" panose="020F05020202040A0204" pitchFamily="34" charset="0"/>
                <a:sym typeface="Calibri Italic" panose="020F05020202040A0204" pitchFamily="34" charset="0"/>
              </a:rPr>
              <a:t>d</a:t>
            </a:r>
            <a:endParaRPr lang="en-US" sz="2800" dirty="0">
              <a:latin typeface="Calibri Italic" panose="020F05020202040A0204" pitchFamily="34" charset="0"/>
              <a:ea typeface="Calibri Italic" panose="020F05020202040A0204" pitchFamily="34" charset="0"/>
              <a:cs typeface="Calibri Italic" panose="020F05020202040A0204" pitchFamily="34" charset="0"/>
              <a:sym typeface="Calibri Italic" panose="020F05020202040A0204" pitchFamily="34" charset="0"/>
            </a:endParaRPr>
          </a:p>
        </p:txBody>
      </p:sp>
      <p:sp>
        <p:nvSpPr>
          <p:cNvPr id="48" name="Rectangle 6"/>
          <p:cNvSpPr>
            <a:spLocks/>
          </p:cNvSpPr>
          <p:nvPr/>
        </p:nvSpPr>
        <p:spPr bwMode="auto">
          <a:xfrm>
            <a:off x="7021401" y="5944941"/>
            <a:ext cx="435509" cy="390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a:solidFill>
                  <a:schemeClr val="tx1"/>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2800" dirty="0" smtClean="0">
                <a:latin typeface="Calibri Italic" panose="020F05020202040A0204" pitchFamily="34" charset="0"/>
                <a:ea typeface="Calibri Italic" panose="020F05020202040A0204" pitchFamily="34" charset="0"/>
                <a:cs typeface="Calibri Italic" panose="020F05020202040A0204" pitchFamily="34" charset="0"/>
                <a:sym typeface="Calibri Italic" panose="020F05020202040A0204" pitchFamily="34" charset="0"/>
              </a:rPr>
              <a:t>c</a:t>
            </a:r>
            <a:endParaRPr lang="en-US" sz="2800" dirty="0">
              <a:latin typeface="Calibri Italic" panose="020F05020202040A0204" pitchFamily="34" charset="0"/>
              <a:ea typeface="Calibri Italic" panose="020F05020202040A0204" pitchFamily="34" charset="0"/>
              <a:cs typeface="Calibri Italic" panose="020F05020202040A0204" pitchFamily="34" charset="0"/>
              <a:sym typeface="Calibri Italic" panose="020F05020202040A0204" pitchFamily="34" charset="0"/>
            </a:endParaRPr>
          </a:p>
        </p:txBody>
      </p:sp>
      <p:sp>
        <p:nvSpPr>
          <p:cNvPr id="49" name="Rectangle 6"/>
          <p:cNvSpPr>
            <a:spLocks/>
          </p:cNvSpPr>
          <p:nvPr/>
        </p:nvSpPr>
        <p:spPr bwMode="auto">
          <a:xfrm>
            <a:off x="8067598" y="4192918"/>
            <a:ext cx="435509" cy="390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a:solidFill>
                  <a:schemeClr val="tx1"/>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2800" dirty="0" smtClean="0">
                <a:latin typeface="Calibri Italic" panose="020F05020202040A0204" pitchFamily="34" charset="0"/>
                <a:ea typeface="Calibri Italic" panose="020F05020202040A0204" pitchFamily="34" charset="0"/>
                <a:cs typeface="Calibri Italic" panose="020F05020202040A0204" pitchFamily="34" charset="0"/>
                <a:sym typeface="Calibri Italic" panose="020F05020202040A0204" pitchFamily="34" charset="0"/>
              </a:rPr>
              <a:t>b</a:t>
            </a:r>
            <a:endParaRPr lang="en-US" sz="2800" dirty="0">
              <a:latin typeface="Calibri Italic" panose="020F05020202040A0204" pitchFamily="34" charset="0"/>
              <a:ea typeface="Calibri Italic" panose="020F05020202040A0204" pitchFamily="34" charset="0"/>
              <a:cs typeface="Calibri Italic" panose="020F05020202040A0204" pitchFamily="34" charset="0"/>
              <a:sym typeface="Calibri Italic" panose="020F05020202040A0204" pitchFamily="34" charset="0"/>
            </a:endParaRPr>
          </a:p>
        </p:txBody>
      </p:sp>
      <p:sp>
        <p:nvSpPr>
          <p:cNvPr id="50" name="Rectangle 6"/>
          <p:cNvSpPr>
            <a:spLocks/>
          </p:cNvSpPr>
          <p:nvPr/>
        </p:nvSpPr>
        <p:spPr bwMode="auto">
          <a:xfrm>
            <a:off x="7632089" y="3639852"/>
            <a:ext cx="435509" cy="390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a:solidFill>
                  <a:schemeClr val="tx1"/>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2800" dirty="0" smtClean="0">
                <a:latin typeface="Calibri Italic" panose="020F05020202040A0204" pitchFamily="34" charset="0"/>
                <a:ea typeface="Calibri Italic" panose="020F05020202040A0204" pitchFamily="34" charset="0"/>
                <a:cs typeface="Calibri Italic" panose="020F05020202040A0204" pitchFamily="34" charset="0"/>
                <a:sym typeface="Calibri Italic" panose="020F05020202040A0204" pitchFamily="34" charset="0"/>
              </a:rPr>
              <a:t>a</a:t>
            </a:r>
            <a:endParaRPr lang="en-US" sz="2800" dirty="0">
              <a:latin typeface="Calibri Italic" panose="020F05020202040A0204" pitchFamily="34" charset="0"/>
              <a:ea typeface="Calibri Italic" panose="020F05020202040A0204" pitchFamily="34" charset="0"/>
              <a:cs typeface="Calibri Italic" panose="020F05020202040A0204" pitchFamily="34" charset="0"/>
              <a:sym typeface="Calibri Italic" panose="020F05020202040A0204" pitchFamily="34" charset="0"/>
            </a:endParaRPr>
          </a:p>
        </p:txBody>
      </p:sp>
      <p:pic>
        <p:nvPicPr>
          <p:cNvPr id="52" name="Picture 51"/>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136714" y="4088796"/>
            <a:ext cx="1525524" cy="280797"/>
          </a:xfrm>
          <a:prstGeom prst="rect">
            <a:avLst/>
          </a:prstGeom>
        </p:spPr>
      </p:pic>
      <p:pic>
        <p:nvPicPr>
          <p:cNvPr id="24" name="Picture 23"/>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762001" y="772420"/>
            <a:ext cx="6621780" cy="712470"/>
          </a:xfrm>
          <a:prstGeom prst="rect">
            <a:avLst/>
          </a:prstGeom>
        </p:spPr>
      </p:pic>
    </p:spTree>
    <p:extLst>
      <p:ext uri="{BB962C8B-B14F-4D97-AF65-F5344CB8AC3E}">
        <p14:creationId xmlns:p14="http://schemas.microsoft.com/office/powerpoint/2010/main" val="22686378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1" grpId="0"/>
      <p:bldP spid="28" grpId="0" animBg="1"/>
      <p:bldP spid="29" grpId="0"/>
      <p:bldP spid="30" grpId="0"/>
      <p:bldP spid="31" grpId="0"/>
      <p:bldP spid="32" grpId="0"/>
      <p:bldP spid="37" grpId="0" animBg="1"/>
      <p:bldP spid="38" grpId="0" animBg="1"/>
      <p:bldP spid="39" grpId="0" animBg="1"/>
      <p:bldP spid="40" grpId="0" animBg="1"/>
      <p:bldP spid="41" grpId="0" animBg="1"/>
      <p:bldP spid="42" grpId="0" animBg="1"/>
      <p:bldP spid="47" grpId="0"/>
      <p:bldP spid="48" grpId="0"/>
      <p:bldP spid="49" grpId="0"/>
      <p:bldP spid="5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Asymptotic decider: alternative way</a:t>
            </a:r>
            <a:endParaRPr lang="en-US" dirty="0"/>
          </a:p>
        </p:txBody>
      </p:sp>
      <p:grpSp>
        <p:nvGrpSpPr>
          <p:cNvPr id="35" name="Group 10"/>
          <p:cNvGrpSpPr>
            <a:grpSpLocks/>
          </p:cNvGrpSpPr>
          <p:nvPr/>
        </p:nvGrpSpPr>
        <p:grpSpPr bwMode="auto">
          <a:xfrm>
            <a:off x="2864139" y="1895632"/>
            <a:ext cx="3101951" cy="3016001"/>
            <a:chOff x="2982" y="-1248"/>
            <a:chExt cx="2779" cy="2702"/>
          </a:xfrm>
        </p:grpSpPr>
        <p:sp>
          <p:nvSpPr>
            <p:cNvPr id="36" name="Line 8"/>
            <p:cNvSpPr>
              <a:spLocks noChangeShapeType="1"/>
            </p:cNvSpPr>
            <p:nvPr/>
          </p:nvSpPr>
          <p:spPr bwMode="auto">
            <a:xfrm rot="10800000" flipH="1" flipV="1">
              <a:off x="5041" y="-1248"/>
              <a:ext cx="720" cy="690"/>
            </a:xfrm>
            <a:prstGeom prst="line">
              <a:avLst/>
            </a:prstGeom>
            <a:noFill/>
            <a:ln w="38100"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 name="Line 9"/>
            <p:cNvSpPr>
              <a:spLocks noChangeShapeType="1"/>
            </p:cNvSpPr>
            <p:nvPr/>
          </p:nvSpPr>
          <p:spPr bwMode="auto">
            <a:xfrm rot="10800000" flipH="1" flipV="1">
              <a:off x="2982" y="-343"/>
              <a:ext cx="1812" cy="1797"/>
            </a:xfrm>
            <a:prstGeom prst="line">
              <a:avLst/>
            </a:prstGeom>
            <a:noFill/>
            <a:ln w="38100"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5675" y="1945204"/>
            <a:ext cx="3130435" cy="2998428"/>
          </a:xfrm>
          <a:prstGeom prst="rect">
            <a:avLst/>
          </a:prstGeom>
        </p:spPr>
      </p:pic>
      <p:sp>
        <p:nvSpPr>
          <p:cNvPr id="40" name="Rectangle 3"/>
          <p:cNvSpPr>
            <a:spLocks/>
          </p:cNvSpPr>
          <p:nvPr/>
        </p:nvSpPr>
        <p:spPr bwMode="auto">
          <a:xfrm>
            <a:off x="2868624" y="1910813"/>
            <a:ext cx="3107531" cy="2971354"/>
          </a:xfrm>
          <a:prstGeom prst="rect">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1" name="Rectangle 4"/>
          <p:cNvSpPr>
            <a:spLocks/>
          </p:cNvSpPr>
          <p:nvPr/>
        </p:nvSpPr>
        <p:spPr bwMode="auto">
          <a:xfrm>
            <a:off x="2435721" y="1524000"/>
            <a:ext cx="459879" cy="5447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a:solidFill>
                  <a:schemeClr val="tx1"/>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3600" dirty="0">
                <a:latin typeface="+mn-lt"/>
                <a:ea typeface="Calibri" panose="020F0502020204030204" pitchFamily="34" charset="0"/>
                <a:cs typeface="Times New Roman" panose="02020603050405020304" pitchFamily="18" charset="0"/>
                <a:sym typeface="Calibri" panose="020F0502020204030204" pitchFamily="34" charset="0"/>
              </a:rPr>
              <a:t>+</a:t>
            </a:r>
          </a:p>
        </p:txBody>
      </p:sp>
      <p:sp>
        <p:nvSpPr>
          <p:cNvPr id="49" name="Line 12"/>
          <p:cNvSpPr>
            <a:spLocks noChangeShapeType="1"/>
          </p:cNvSpPr>
          <p:nvPr/>
        </p:nvSpPr>
        <p:spPr bwMode="auto">
          <a:xfrm>
            <a:off x="2107368" y="2799316"/>
            <a:ext cx="5028531" cy="0"/>
          </a:xfrm>
          <a:prstGeom prst="line">
            <a:avLst/>
          </a:prstGeom>
          <a:noFill/>
          <a:ln w="38100" cap="flat">
            <a:solidFill>
              <a:srgbClr val="FF00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0" name="Line 13"/>
          <p:cNvSpPr>
            <a:spLocks noChangeShapeType="1"/>
          </p:cNvSpPr>
          <p:nvPr/>
        </p:nvSpPr>
        <p:spPr bwMode="auto">
          <a:xfrm rot="10800000">
            <a:off x="5077308" y="1324802"/>
            <a:ext cx="0" cy="4155653"/>
          </a:xfrm>
          <a:prstGeom prst="line">
            <a:avLst/>
          </a:prstGeom>
          <a:noFill/>
          <a:ln w="38100" cap="flat">
            <a:solidFill>
              <a:srgbClr val="FF00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1" name="Oval 14"/>
          <p:cNvSpPr>
            <a:spLocks/>
          </p:cNvSpPr>
          <p:nvPr/>
        </p:nvSpPr>
        <p:spPr bwMode="auto">
          <a:xfrm>
            <a:off x="5045235" y="1765706"/>
            <a:ext cx="254496" cy="248915"/>
          </a:xfrm>
          <a:prstGeom prst="ellipse">
            <a:avLst/>
          </a:prstGeom>
          <a:solidFill>
            <a:schemeClr val="bg1">
              <a:lumMod val="85000"/>
            </a:schemeClr>
          </a:solidFill>
          <a:ln w="12700" cap="flat">
            <a:solidFill>
              <a:schemeClr val="tx1"/>
            </a:solidFill>
            <a:prstDash val="solid"/>
            <a:round/>
            <a:headEnd type="none" w="med" len="med"/>
            <a:tailEnd type="none" w="med" len="med"/>
          </a:ln>
        </p:spPr>
        <p:txBody>
          <a:bodyPr lIns="0" tIns="0" rIns="0" bIns="0"/>
          <a:lstStyle/>
          <a:p>
            <a:endParaRPr lang="en-US"/>
          </a:p>
        </p:txBody>
      </p:sp>
      <p:sp>
        <p:nvSpPr>
          <p:cNvPr id="52" name="Oval 15"/>
          <p:cNvSpPr>
            <a:spLocks/>
          </p:cNvSpPr>
          <p:nvPr/>
        </p:nvSpPr>
        <p:spPr bwMode="auto">
          <a:xfrm>
            <a:off x="2732446" y="2766947"/>
            <a:ext cx="255613" cy="243334"/>
          </a:xfrm>
          <a:prstGeom prst="ellipse">
            <a:avLst/>
          </a:prstGeom>
          <a:solidFill>
            <a:schemeClr val="bg1">
              <a:lumMod val="85000"/>
            </a:schemeClr>
          </a:solidFill>
          <a:ln w="12700" cap="flat">
            <a:solidFill>
              <a:schemeClr val="tx1"/>
            </a:solidFill>
            <a:prstDash val="solid"/>
            <a:round/>
            <a:headEnd type="none" w="med" len="med"/>
            <a:tailEnd type="none" w="med" len="med"/>
          </a:ln>
        </p:spPr>
        <p:txBody>
          <a:bodyPr lIns="0" tIns="0" rIns="0" bIns="0"/>
          <a:lstStyle/>
          <a:p>
            <a:endParaRPr lang="en-US"/>
          </a:p>
        </p:txBody>
      </p:sp>
      <p:sp>
        <p:nvSpPr>
          <p:cNvPr id="53" name="Oval 16"/>
          <p:cNvSpPr>
            <a:spLocks/>
          </p:cNvSpPr>
          <p:nvPr/>
        </p:nvSpPr>
        <p:spPr bwMode="auto">
          <a:xfrm>
            <a:off x="5826583" y="2501288"/>
            <a:ext cx="255613" cy="248915"/>
          </a:xfrm>
          <a:prstGeom prst="ellipse">
            <a:avLst/>
          </a:prstGeom>
          <a:solidFill>
            <a:schemeClr val="bg1">
              <a:lumMod val="85000"/>
            </a:schemeClr>
          </a:solidFill>
          <a:ln w="12700" cap="flat">
            <a:solidFill>
              <a:schemeClr val="tx1"/>
            </a:solidFill>
            <a:prstDash val="solid"/>
            <a:round/>
            <a:headEnd type="none" w="med" len="med"/>
            <a:tailEnd type="none" w="med" len="med"/>
          </a:ln>
        </p:spPr>
        <p:txBody>
          <a:bodyPr lIns="0" tIns="0" rIns="0" bIns="0"/>
          <a:lstStyle/>
          <a:p>
            <a:endParaRPr lang="en-US"/>
          </a:p>
        </p:txBody>
      </p:sp>
      <p:sp>
        <p:nvSpPr>
          <p:cNvPr id="54" name="Oval 17"/>
          <p:cNvSpPr>
            <a:spLocks/>
          </p:cNvSpPr>
          <p:nvPr/>
        </p:nvSpPr>
        <p:spPr bwMode="auto">
          <a:xfrm>
            <a:off x="4759485" y="4754918"/>
            <a:ext cx="255613" cy="248915"/>
          </a:xfrm>
          <a:prstGeom prst="ellipse">
            <a:avLst/>
          </a:prstGeom>
          <a:solidFill>
            <a:schemeClr val="bg1">
              <a:lumMod val="85000"/>
            </a:schemeClr>
          </a:solidFill>
          <a:ln w="12700" cap="flat">
            <a:solidFill>
              <a:schemeClr val="tx1"/>
            </a:solidFill>
            <a:prstDash val="solid"/>
            <a:round/>
            <a:headEnd type="none" w="med" len="med"/>
            <a:tailEnd type="none" w="med" len="med"/>
          </a:ln>
        </p:spPr>
        <p:txBody>
          <a:bodyPr lIns="0" tIns="0" rIns="0" bIns="0"/>
          <a:lstStyle/>
          <a:p>
            <a:endParaRPr lang="en-US"/>
          </a:p>
        </p:txBody>
      </p:sp>
      <p:sp>
        <p:nvSpPr>
          <p:cNvPr id="57" name="Rectangle 4"/>
          <p:cNvSpPr>
            <a:spLocks/>
          </p:cNvSpPr>
          <p:nvPr/>
        </p:nvSpPr>
        <p:spPr bwMode="auto">
          <a:xfrm>
            <a:off x="5943600" y="4724400"/>
            <a:ext cx="459879" cy="5447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a:solidFill>
                  <a:schemeClr val="tx1"/>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3600" dirty="0">
                <a:latin typeface="+mn-lt"/>
                <a:ea typeface="Calibri" panose="020F0502020204030204" pitchFamily="34" charset="0"/>
                <a:cs typeface="Times New Roman" panose="02020603050405020304" pitchFamily="18" charset="0"/>
                <a:sym typeface="Calibri" panose="020F0502020204030204" pitchFamily="34" charset="0"/>
              </a:rPr>
              <a:t>+</a:t>
            </a:r>
          </a:p>
        </p:txBody>
      </p:sp>
      <p:sp>
        <p:nvSpPr>
          <p:cNvPr id="58" name="Rectangle 4"/>
          <p:cNvSpPr>
            <a:spLocks/>
          </p:cNvSpPr>
          <p:nvPr/>
        </p:nvSpPr>
        <p:spPr bwMode="auto">
          <a:xfrm>
            <a:off x="5976155" y="1524000"/>
            <a:ext cx="459879" cy="5447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a:solidFill>
                  <a:schemeClr val="tx1"/>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3600" dirty="0" smtClean="0">
                <a:latin typeface="+mn-lt"/>
                <a:ea typeface="Calibri" panose="020F0502020204030204" pitchFamily="34" charset="0"/>
                <a:cs typeface="Times New Roman" panose="02020603050405020304" pitchFamily="18" charset="0"/>
                <a:sym typeface="Calibri" panose="020F0502020204030204" pitchFamily="34" charset="0"/>
              </a:rPr>
              <a:t>-</a:t>
            </a:r>
            <a:endParaRPr lang="en-US" sz="3600" dirty="0">
              <a:latin typeface="+mn-lt"/>
              <a:ea typeface="Calibri" panose="020F0502020204030204" pitchFamily="34" charset="0"/>
              <a:cs typeface="Times New Roman" panose="02020603050405020304" pitchFamily="18" charset="0"/>
              <a:sym typeface="Calibri" panose="020F0502020204030204" pitchFamily="34" charset="0"/>
            </a:endParaRPr>
          </a:p>
        </p:txBody>
      </p:sp>
      <p:sp>
        <p:nvSpPr>
          <p:cNvPr id="59" name="Rectangle 4"/>
          <p:cNvSpPr>
            <a:spLocks/>
          </p:cNvSpPr>
          <p:nvPr/>
        </p:nvSpPr>
        <p:spPr bwMode="auto">
          <a:xfrm>
            <a:off x="2376457" y="4636889"/>
            <a:ext cx="459879" cy="5447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a:solidFill>
                  <a:schemeClr val="tx1"/>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3600" dirty="0" smtClean="0">
                <a:latin typeface="+mn-lt"/>
                <a:ea typeface="Calibri" panose="020F0502020204030204" pitchFamily="34" charset="0"/>
                <a:cs typeface="Times New Roman" panose="02020603050405020304" pitchFamily="18" charset="0"/>
                <a:sym typeface="Calibri" panose="020F0502020204030204" pitchFamily="34" charset="0"/>
              </a:rPr>
              <a:t>-</a:t>
            </a:r>
            <a:endParaRPr lang="en-US" sz="3600" dirty="0">
              <a:latin typeface="+mn-lt"/>
              <a:ea typeface="Calibri" panose="020F0502020204030204" pitchFamily="34" charset="0"/>
              <a:cs typeface="Times New Roman" panose="02020603050405020304" pitchFamily="18" charset="0"/>
              <a:sym typeface="Calibri" panose="020F0502020204030204" pitchFamily="34" charset="0"/>
            </a:endParaRPr>
          </a:p>
        </p:txBody>
      </p:sp>
      <p:cxnSp>
        <p:nvCxnSpPr>
          <p:cNvPr id="61" name="Straight Arrow Connector 60"/>
          <p:cNvCxnSpPr/>
          <p:nvPr/>
        </p:nvCxnSpPr>
        <p:spPr bwMode="auto">
          <a:xfrm>
            <a:off x="1600200" y="5791200"/>
            <a:ext cx="5791200" cy="0"/>
          </a:xfrm>
          <a:prstGeom prst="straightConnector1">
            <a:avLst/>
          </a:prstGeom>
          <a:noFill/>
          <a:ln w="28575" cap="flat" cmpd="sng" algn="ctr">
            <a:solidFill>
              <a:schemeClr val="tx1"/>
            </a:solidFill>
            <a:prstDash val="solid"/>
            <a:round/>
            <a:headEnd type="none" w="med" len="med"/>
            <a:tailEnd type="arrow"/>
          </a:ln>
          <a:effectLst/>
        </p:spPr>
      </p:cxnSp>
      <p:sp>
        <p:nvSpPr>
          <p:cNvPr id="62" name="TextBox 61"/>
          <p:cNvSpPr txBox="1"/>
          <p:nvPr/>
        </p:nvSpPr>
        <p:spPr>
          <a:xfrm>
            <a:off x="6503360" y="5893253"/>
            <a:ext cx="652743" cy="307777"/>
          </a:xfrm>
          <a:prstGeom prst="rect">
            <a:avLst/>
          </a:prstGeom>
          <a:noFill/>
        </p:spPr>
        <p:txBody>
          <a:bodyPr wrap="none" rtlCol="0">
            <a:spAutoFit/>
          </a:bodyPr>
          <a:lstStyle/>
          <a:p>
            <a:r>
              <a:rPr lang="en-US" sz="1400" dirty="0" smtClean="0"/>
              <a:t>x-axis</a:t>
            </a:r>
            <a:endParaRPr lang="en-US" sz="1400" dirty="0"/>
          </a:p>
        </p:txBody>
      </p:sp>
      <p:cxnSp>
        <p:nvCxnSpPr>
          <p:cNvPr id="63" name="Straight Arrow Connector 62"/>
          <p:cNvCxnSpPr/>
          <p:nvPr/>
        </p:nvCxnSpPr>
        <p:spPr bwMode="auto">
          <a:xfrm flipV="1">
            <a:off x="7772400" y="1524000"/>
            <a:ext cx="0" cy="4038996"/>
          </a:xfrm>
          <a:prstGeom prst="straightConnector1">
            <a:avLst/>
          </a:prstGeom>
          <a:noFill/>
          <a:ln w="28575" cap="flat" cmpd="sng" algn="ctr">
            <a:solidFill>
              <a:schemeClr val="tx1"/>
            </a:solidFill>
            <a:prstDash val="solid"/>
            <a:round/>
            <a:headEnd type="none" w="med" len="med"/>
            <a:tailEnd type="arrow"/>
          </a:ln>
          <a:effectLst/>
        </p:spPr>
      </p:cxnSp>
      <p:sp>
        <p:nvSpPr>
          <p:cNvPr id="65" name="TextBox 64"/>
          <p:cNvSpPr txBox="1"/>
          <p:nvPr/>
        </p:nvSpPr>
        <p:spPr>
          <a:xfrm>
            <a:off x="7785505" y="1216223"/>
            <a:ext cx="652743" cy="307777"/>
          </a:xfrm>
          <a:prstGeom prst="rect">
            <a:avLst/>
          </a:prstGeom>
          <a:noFill/>
        </p:spPr>
        <p:txBody>
          <a:bodyPr wrap="none" rtlCol="0">
            <a:spAutoFit/>
          </a:bodyPr>
          <a:lstStyle/>
          <a:p>
            <a:r>
              <a:rPr lang="en-US" sz="1400" dirty="0" smtClean="0"/>
              <a:t>y-axis</a:t>
            </a:r>
            <a:endParaRPr lang="en-US" sz="1400" dirty="0"/>
          </a:p>
        </p:txBody>
      </p:sp>
      <p:grpSp>
        <p:nvGrpSpPr>
          <p:cNvPr id="105" name="Group 104"/>
          <p:cNvGrpSpPr/>
          <p:nvPr/>
        </p:nvGrpSpPr>
        <p:grpSpPr>
          <a:xfrm>
            <a:off x="2706202" y="2014621"/>
            <a:ext cx="3396624" cy="4277254"/>
            <a:chOff x="2706202" y="2014621"/>
            <a:chExt cx="3396624" cy="4277254"/>
          </a:xfrm>
        </p:grpSpPr>
        <p:sp>
          <p:nvSpPr>
            <p:cNvPr id="66" name="Oval 15"/>
            <p:cNvSpPr>
              <a:spLocks/>
            </p:cNvSpPr>
            <p:nvPr/>
          </p:nvSpPr>
          <p:spPr bwMode="auto">
            <a:xfrm>
              <a:off x="2732445" y="5669533"/>
              <a:ext cx="255613" cy="243334"/>
            </a:xfrm>
            <a:prstGeom prst="ellipse">
              <a:avLst/>
            </a:prstGeom>
            <a:solidFill>
              <a:schemeClr val="bg1">
                <a:lumMod val="95000"/>
              </a:schemeClr>
            </a:solidFill>
            <a:ln w="12700" cap="flat">
              <a:solidFill>
                <a:schemeClr val="tx1"/>
              </a:solidFill>
              <a:prstDash val="sysDot"/>
              <a:round/>
              <a:headEnd type="none" w="med" len="med"/>
              <a:tailEnd type="none" w="med" len="med"/>
            </a:ln>
          </p:spPr>
          <p:txBody>
            <a:bodyPr lIns="0" tIns="0" rIns="0" bIns="0"/>
            <a:lstStyle/>
            <a:p>
              <a:endParaRPr lang="en-US"/>
            </a:p>
          </p:txBody>
        </p:sp>
        <p:sp>
          <p:nvSpPr>
            <p:cNvPr id="67" name="Oval 15"/>
            <p:cNvSpPr>
              <a:spLocks/>
            </p:cNvSpPr>
            <p:nvPr/>
          </p:nvSpPr>
          <p:spPr bwMode="auto">
            <a:xfrm>
              <a:off x="4758907" y="5669533"/>
              <a:ext cx="255613" cy="243334"/>
            </a:xfrm>
            <a:prstGeom prst="ellipse">
              <a:avLst/>
            </a:prstGeom>
            <a:solidFill>
              <a:schemeClr val="bg1">
                <a:lumMod val="95000"/>
              </a:schemeClr>
            </a:solidFill>
            <a:ln w="12700" cap="flat">
              <a:solidFill>
                <a:schemeClr val="tx1"/>
              </a:solidFill>
              <a:prstDash val="sysDot"/>
              <a:round/>
              <a:headEnd type="none" w="med" len="med"/>
              <a:tailEnd type="none" w="med" len="med"/>
            </a:ln>
          </p:spPr>
          <p:txBody>
            <a:bodyPr lIns="0" tIns="0" rIns="0" bIns="0"/>
            <a:lstStyle/>
            <a:p>
              <a:endParaRPr lang="en-US"/>
            </a:p>
          </p:txBody>
        </p:sp>
        <p:sp>
          <p:nvSpPr>
            <p:cNvPr id="68" name="Oval 15"/>
            <p:cNvSpPr>
              <a:spLocks/>
            </p:cNvSpPr>
            <p:nvPr/>
          </p:nvSpPr>
          <p:spPr bwMode="auto">
            <a:xfrm>
              <a:off x="5826582" y="5669533"/>
              <a:ext cx="255613" cy="243334"/>
            </a:xfrm>
            <a:prstGeom prst="ellipse">
              <a:avLst/>
            </a:prstGeom>
            <a:solidFill>
              <a:schemeClr val="bg1">
                <a:lumMod val="95000"/>
              </a:schemeClr>
            </a:solidFill>
            <a:ln w="12700" cap="flat">
              <a:solidFill>
                <a:schemeClr val="tx1"/>
              </a:solidFill>
              <a:prstDash val="sysDot"/>
              <a:round/>
              <a:headEnd type="none" w="med" len="med"/>
              <a:tailEnd type="none" w="med" len="med"/>
            </a:ln>
          </p:spPr>
          <p:txBody>
            <a:bodyPr lIns="0" tIns="0" rIns="0" bIns="0"/>
            <a:lstStyle/>
            <a:p>
              <a:endParaRPr lang="en-US"/>
            </a:p>
          </p:txBody>
        </p:sp>
        <p:sp>
          <p:nvSpPr>
            <p:cNvPr id="69" name="Oval 14"/>
            <p:cNvSpPr>
              <a:spLocks/>
            </p:cNvSpPr>
            <p:nvPr/>
          </p:nvSpPr>
          <p:spPr bwMode="auto">
            <a:xfrm>
              <a:off x="5035170" y="5674054"/>
              <a:ext cx="254496" cy="248915"/>
            </a:xfrm>
            <a:prstGeom prst="ellipse">
              <a:avLst/>
            </a:prstGeom>
            <a:solidFill>
              <a:schemeClr val="bg1">
                <a:lumMod val="95000"/>
              </a:schemeClr>
            </a:solidFill>
            <a:ln w="12700" cap="flat">
              <a:solidFill>
                <a:schemeClr val="tx1"/>
              </a:solidFill>
              <a:prstDash val="sysDot"/>
              <a:round/>
              <a:headEnd type="none" w="med" len="med"/>
              <a:tailEnd type="none" w="med" len="med"/>
            </a:ln>
          </p:spPr>
          <p:txBody>
            <a:bodyPr lIns="0" tIns="0" rIns="0" bIns="0"/>
            <a:lstStyle/>
            <a:p>
              <a:endParaRPr lang="en-US"/>
            </a:p>
          </p:txBody>
        </p:sp>
        <p:sp>
          <p:nvSpPr>
            <p:cNvPr id="70" name="TextBox 69"/>
            <p:cNvSpPr txBox="1"/>
            <p:nvPr/>
          </p:nvSpPr>
          <p:spPr>
            <a:xfrm>
              <a:off x="2706202" y="5922969"/>
              <a:ext cx="308097" cy="338554"/>
            </a:xfrm>
            <a:prstGeom prst="rect">
              <a:avLst/>
            </a:prstGeom>
            <a:noFill/>
          </p:spPr>
          <p:txBody>
            <a:bodyPr wrap="none" rtlCol="0">
              <a:spAutoFit/>
            </a:bodyPr>
            <a:lstStyle/>
            <a:p>
              <a:r>
                <a:rPr lang="en-US" sz="1600" b="1" dirty="0" smtClean="0">
                  <a:latin typeface="Consolas" panose="020B0609020204030204" pitchFamily="49" charset="0"/>
                  <a:cs typeface="Consolas" panose="020B0609020204030204" pitchFamily="49" charset="0"/>
                </a:rPr>
                <a:t>1</a:t>
              </a:r>
              <a:endParaRPr lang="en-US" sz="1600" b="1" dirty="0">
                <a:latin typeface="Consolas" panose="020B0609020204030204" pitchFamily="49" charset="0"/>
                <a:cs typeface="Consolas" panose="020B0609020204030204" pitchFamily="49" charset="0"/>
              </a:endParaRPr>
            </a:p>
          </p:txBody>
        </p:sp>
        <p:sp>
          <p:nvSpPr>
            <p:cNvPr id="71" name="TextBox 70"/>
            <p:cNvSpPr txBox="1"/>
            <p:nvPr/>
          </p:nvSpPr>
          <p:spPr>
            <a:xfrm>
              <a:off x="4738852" y="5953321"/>
              <a:ext cx="296876" cy="338554"/>
            </a:xfrm>
            <a:prstGeom prst="rect">
              <a:avLst/>
            </a:prstGeom>
            <a:noFill/>
          </p:spPr>
          <p:txBody>
            <a:bodyPr wrap="none" rtlCol="0">
              <a:spAutoFit/>
            </a:bodyPr>
            <a:lstStyle/>
            <a:p>
              <a:r>
                <a:rPr lang="en-US" sz="1600" b="1" dirty="0">
                  <a:latin typeface="Consolas" panose="020B0609020204030204" pitchFamily="49" charset="0"/>
                  <a:cs typeface="Consolas" panose="020B0609020204030204" pitchFamily="49" charset="0"/>
                </a:rPr>
                <a:t>2</a:t>
              </a:r>
            </a:p>
          </p:txBody>
        </p:sp>
        <p:sp>
          <p:nvSpPr>
            <p:cNvPr id="72" name="TextBox 71"/>
            <p:cNvSpPr txBox="1"/>
            <p:nvPr/>
          </p:nvSpPr>
          <p:spPr>
            <a:xfrm>
              <a:off x="5024045" y="5953321"/>
              <a:ext cx="296876" cy="338554"/>
            </a:xfrm>
            <a:prstGeom prst="rect">
              <a:avLst/>
            </a:prstGeom>
            <a:noFill/>
          </p:spPr>
          <p:txBody>
            <a:bodyPr wrap="none" rtlCol="0">
              <a:spAutoFit/>
            </a:bodyPr>
            <a:lstStyle/>
            <a:p>
              <a:r>
                <a:rPr lang="en-US" sz="1600" b="1" dirty="0">
                  <a:latin typeface="Consolas" panose="020B0609020204030204" pitchFamily="49" charset="0"/>
                  <a:cs typeface="Consolas" panose="020B0609020204030204" pitchFamily="49" charset="0"/>
                </a:rPr>
                <a:t>3</a:t>
              </a:r>
            </a:p>
          </p:txBody>
        </p:sp>
        <p:sp>
          <p:nvSpPr>
            <p:cNvPr id="73" name="TextBox 72"/>
            <p:cNvSpPr txBox="1"/>
            <p:nvPr/>
          </p:nvSpPr>
          <p:spPr>
            <a:xfrm>
              <a:off x="5805950" y="5953321"/>
              <a:ext cx="296876" cy="338554"/>
            </a:xfrm>
            <a:prstGeom prst="rect">
              <a:avLst/>
            </a:prstGeom>
            <a:noFill/>
          </p:spPr>
          <p:txBody>
            <a:bodyPr wrap="none" rtlCol="0">
              <a:spAutoFit/>
            </a:bodyPr>
            <a:lstStyle/>
            <a:p>
              <a:r>
                <a:rPr lang="en-US" sz="1600" b="1" dirty="0" smtClean="0">
                  <a:latin typeface="Consolas" panose="020B0609020204030204" pitchFamily="49" charset="0"/>
                  <a:cs typeface="Consolas" panose="020B0609020204030204" pitchFamily="49" charset="0"/>
                </a:rPr>
                <a:t>4</a:t>
              </a:r>
              <a:endParaRPr lang="en-US" sz="1600" b="1" dirty="0">
                <a:latin typeface="Consolas" panose="020B0609020204030204" pitchFamily="49" charset="0"/>
                <a:cs typeface="Consolas" panose="020B0609020204030204" pitchFamily="49" charset="0"/>
              </a:endParaRPr>
            </a:p>
          </p:txBody>
        </p:sp>
        <p:cxnSp>
          <p:nvCxnSpPr>
            <p:cNvPr id="75" name="Straight Connector 74"/>
            <p:cNvCxnSpPr>
              <a:stCxn id="52" idx="4"/>
              <a:endCxn id="66" idx="0"/>
            </p:cNvCxnSpPr>
            <p:nvPr/>
          </p:nvCxnSpPr>
          <p:spPr bwMode="auto">
            <a:xfrm flipH="1">
              <a:off x="2860252" y="3010281"/>
              <a:ext cx="1" cy="2659252"/>
            </a:xfrm>
            <a:prstGeom prst="line">
              <a:avLst/>
            </a:prstGeom>
            <a:noFill/>
            <a:ln w="9525" cap="flat" cmpd="sng" algn="ctr">
              <a:solidFill>
                <a:schemeClr val="tx1"/>
              </a:solidFill>
              <a:prstDash val="sysDot"/>
              <a:round/>
              <a:headEnd type="none" w="med" len="med"/>
              <a:tailEnd type="none" w="med" len="med"/>
            </a:ln>
            <a:effectLst/>
          </p:spPr>
        </p:cxnSp>
        <p:cxnSp>
          <p:nvCxnSpPr>
            <p:cNvPr id="76" name="Straight Connector 75"/>
            <p:cNvCxnSpPr>
              <a:stCxn id="54" idx="4"/>
              <a:endCxn id="67" idx="0"/>
            </p:cNvCxnSpPr>
            <p:nvPr/>
          </p:nvCxnSpPr>
          <p:spPr bwMode="auto">
            <a:xfrm flipH="1">
              <a:off x="4886714" y="5003833"/>
              <a:ext cx="578" cy="665700"/>
            </a:xfrm>
            <a:prstGeom prst="line">
              <a:avLst/>
            </a:prstGeom>
            <a:noFill/>
            <a:ln w="9525" cap="flat" cmpd="sng" algn="ctr">
              <a:solidFill>
                <a:schemeClr val="tx1"/>
              </a:solidFill>
              <a:prstDash val="sysDot"/>
              <a:round/>
              <a:headEnd type="none" w="med" len="med"/>
              <a:tailEnd type="none" w="med" len="med"/>
            </a:ln>
            <a:effectLst/>
          </p:spPr>
        </p:cxnSp>
        <p:cxnSp>
          <p:nvCxnSpPr>
            <p:cNvPr id="79" name="Straight Connector 78"/>
            <p:cNvCxnSpPr>
              <a:stCxn id="51" idx="4"/>
              <a:endCxn id="69" idx="0"/>
            </p:cNvCxnSpPr>
            <p:nvPr/>
          </p:nvCxnSpPr>
          <p:spPr bwMode="auto">
            <a:xfrm flipH="1">
              <a:off x="5162418" y="2014621"/>
              <a:ext cx="10065" cy="3659433"/>
            </a:xfrm>
            <a:prstGeom prst="line">
              <a:avLst/>
            </a:prstGeom>
            <a:noFill/>
            <a:ln w="9525" cap="flat" cmpd="sng" algn="ctr">
              <a:solidFill>
                <a:schemeClr val="tx1"/>
              </a:solidFill>
              <a:prstDash val="sysDot"/>
              <a:round/>
              <a:headEnd type="none" w="med" len="med"/>
              <a:tailEnd type="none" w="med" len="med"/>
            </a:ln>
            <a:effectLst/>
          </p:spPr>
        </p:cxnSp>
        <p:cxnSp>
          <p:nvCxnSpPr>
            <p:cNvPr id="82" name="Straight Connector 81"/>
            <p:cNvCxnSpPr>
              <a:stCxn id="53" idx="4"/>
              <a:endCxn id="68" idx="0"/>
            </p:cNvCxnSpPr>
            <p:nvPr/>
          </p:nvCxnSpPr>
          <p:spPr bwMode="auto">
            <a:xfrm flipH="1">
              <a:off x="5954389" y="2750203"/>
              <a:ext cx="1" cy="2919330"/>
            </a:xfrm>
            <a:prstGeom prst="line">
              <a:avLst/>
            </a:prstGeom>
            <a:noFill/>
            <a:ln w="9525" cap="flat" cmpd="sng" algn="ctr">
              <a:solidFill>
                <a:schemeClr val="tx1"/>
              </a:solidFill>
              <a:prstDash val="sysDot"/>
              <a:round/>
              <a:headEnd type="none" w="med" len="med"/>
              <a:tailEnd type="none" w="med" len="med"/>
            </a:ln>
            <a:effectLst/>
          </p:spPr>
        </p:cxnSp>
      </p:grpSp>
      <p:grpSp>
        <p:nvGrpSpPr>
          <p:cNvPr id="106" name="Group 105"/>
          <p:cNvGrpSpPr/>
          <p:nvPr/>
        </p:nvGrpSpPr>
        <p:grpSpPr>
          <a:xfrm>
            <a:off x="2988059" y="1718846"/>
            <a:ext cx="5263112" cy="3325519"/>
            <a:chOff x="2988059" y="1718846"/>
            <a:chExt cx="5263112" cy="3325519"/>
          </a:xfrm>
        </p:grpSpPr>
        <p:sp>
          <p:nvSpPr>
            <p:cNvPr id="85" name="Oval 15"/>
            <p:cNvSpPr>
              <a:spLocks/>
            </p:cNvSpPr>
            <p:nvPr/>
          </p:nvSpPr>
          <p:spPr bwMode="auto">
            <a:xfrm>
              <a:off x="7644593" y="4753421"/>
              <a:ext cx="255613" cy="243334"/>
            </a:xfrm>
            <a:prstGeom prst="ellipse">
              <a:avLst/>
            </a:prstGeom>
            <a:solidFill>
              <a:schemeClr val="bg1">
                <a:lumMod val="95000"/>
              </a:schemeClr>
            </a:solidFill>
            <a:ln w="12700" cap="flat">
              <a:solidFill>
                <a:schemeClr val="tx1"/>
              </a:solidFill>
              <a:prstDash val="sysDot"/>
              <a:round/>
              <a:headEnd type="none" w="med" len="med"/>
              <a:tailEnd type="none" w="med" len="med"/>
            </a:ln>
          </p:spPr>
          <p:txBody>
            <a:bodyPr lIns="0" tIns="0" rIns="0" bIns="0"/>
            <a:lstStyle/>
            <a:p>
              <a:endParaRPr lang="en-US"/>
            </a:p>
          </p:txBody>
        </p:sp>
        <p:sp>
          <p:nvSpPr>
            <p:cNvPr id="86" name="Oval 15"/>
            <p:cNvSpPr>
              <a:spLocks/>
            </p:cNvSpPr>
            <p:nvPr/>
          </p:nvSpPr>
          <p:spPr bwMode="auto">
            <a:xfrm>
              <a:off x="7636990" y="2750203"/>
              <a:ext cx="255613" cy="243334"/>
            </a:xfrm>
            <a:prstGeom prst="ellipse">
              <a:avLst/>
            </a:prstGeom>
            <a:solidFill>
              <a:schemeClr val="bg1">
                <a:lumMod val="95000"/>
              </a:schemeClr>
            </a:solidFill>
            <a:ln w="12700" cap="flat">
              <a:solidFill>
                <a:schemeClr val="tx1"/>
              </a:solidFill>
              <a:prstDash val="sysDot"/>
              <a:round/>
              <a:headEnd type="none" w="med" len="med"/>
              <a:tailEnd type="none" w="med" len="med"/>
            </a:ln>
          </p:spPr>
          <p:txBody>
            <a:bodyPr lIns="0" tIns="0" rIns="0" bIns="0"/>
            <a:lstStyle/>
            <a:p>
              <a:endParaRPr lang="en-US"/>
            </a:p>
          </p:txBody>
        </p:sp>
        <p:sp>
          <p:nvSpPr>
            <p:cNvPr id="87" name="Oval 15"/>
            <p:cNvSpPr>
              <a:spLocks/>
            </p:cNvSpPr>
            <p:nvPr/>
          </p:nvSpPr>
          <p:spPr bwMode="auto">
            <a:xfrm>
              <a:off x="7636989" y="2504078"/>
              <a:ext cx="255613" cy="243334"/>
            </a:xfrm>
            <a:prstGeom prst="ellipse">
              <a:avLst/>
            </a:prstGeom>
            <a:solidFill>
              <a:schemeClr val="bg1">
                <a:lumMod val="95000"/>
              </a:schemeClr>
            </a:solidFill>
            <a:ln w="12700" cap="flat">
              <a:solidFill>
                <a:schemeClr val="tx1"/>
              </a:solidFill>
              <a:prstDash val="sysDot"/>
              <a:round/>
              <a:headEnd type="none" w="med" len="med"/>
              <a:tailEnd type="none" w="med" len="med"/>
            </a:ln>
          </p:spPr>
          <p:txBody>
            <a:bodyPr lIns="0" tIns="0" rIns="0" bIns="0"/>
            <a:lstStyle/>
            <a:p>
              <a:endParaRPr lang="en-US"/>
            </a:p>
          </p:txBody>
        </p:sp>
        <p:sp>
          <p:nvSpPr>
            <p:cNvPr id="88" name="Oval 15"/>
            <p:cNvSpPr>
              <a:spLocks/>
            </p:cNvSpPr>
            <p:nvPr/>
          </p:nvSpPr>
          <p:spPr bwMode="auto">
            <a:xfrm>
              <a:off x="7646075" y="1755800"/>
              <a:ext cx="255613" cy="243334"/>
            </a:xfrm>
            <a:prstGeom prst="ellipse">
              <a:avLst/>
            </a:prstGeom>
            <a:solidFill>
              <a:schemeClr val="bg1">
                <a:lumMod val="95000"/>
              </a:schemeClr>
            </a:solidFill>
            <a:ln w="12700" cap="flat">
              <a:solidFill>
                <a:schemeClr val="tx1"/>
              </a:solidFill>
              <a:prstDash val="sysDot"/>
              <a:round/>
              <a:headEnd type="none" w="med" len="med"/>
              <a:tailEnd type="none" w="med" len="med"/>
            </a:ln>
          </p:spPr>
          <p:txBody>
            <a:bodyPr lIns="0" tIns="0" rIns="0" bIns="0"/>
            <a:lstStyle/>
            <a:p>
              <a:endParaRPr lang="en-US"/>
            </a:p>
          </p:txBody>
        </p:sp>
        <p:sp>
          <p:nvSpPr>
            <p:cNvPr id="89" name="TextBox 88"/>
            <p:cNvSpPr txBox="1"/>
            <p:nvPr/>
          </p:nvSpPr>
          <p:spPr>
            <a:xfrm>
              <a:off x="7943074" y="4705811"/>
              <a:ext cx="308097" cy="338554"/>
            </a:xfrm>
            <a:prstGeom prst="rect">
              <a:avLst/>
            </a:prstGeom>
            <a:noFill/>
          </p:spPr>
          <p:txBody>
            <a:bodyPr wrap="none" rtlCol="0">
              <a:spAutoFit/>
            </a:bodyPr>
            <a:lstStyle/>
            <a:p>
              <a:r>
                <a:rPr lang="en-US" sz="1600" b="1" dirty="0" smtClean="0">
                  <a:latin typeface="Consolas" panose="020B0609020204030204" pitchFamily="49" charset="0"/>
                  <a:cs typeface="Consolas" panose="020B0609020204030204" pitchFamily="49" charset="0"/>
                </a:rPr>
                <a:t>1</a:t>
              </a:r>
              <a:endParaRPr lang="en-US" sz="1600" b="1" dirty="0">
                <a:latin typeface="Consolas" panose="020B0609020204030204" pitchFamily="49" charset="0"/>
                <a:cs typeface="Consolas" panose="020B0609020204030204" pitchFamily="49" charset="0"/>
              </a:endParaRPr>
            </a:p>
          </p:txBody>
        </p:sp>
        <p:sp>
          <p:nvSpPr>
            <p:cNvPr id="90" name="TextBox 89"/>
            <p:cNvSpPr txBox="1"/>
            <p:nvPr/>
          </p:nvSpPr>
          <p:spPr>
            <a:xfrm>
              <a:off x="7943074" y="2719337"/>
              <a:ext cx="296876" cy="338554"/>
            </a:xfrm>
            <a:prstGeom prst="rect">
              <a:avLst/>
            </a:prstGeom>
            <a:noFill/>
          </p:spPr>
          <p:txBody>
            <a:bodyPr wrap="none" rtlCol="0">
              <a:spAutoFit/>
            </a:bodyPr>
            <a:lstStyle/>
            <a:p>
              <a:r>
                <a:rPr lang="en-US" sz="1600" b="1" dirty="0">
                  <a:latin typeface="Consolas" panose="020B0609020204030204" pitchFamily="49" charset="0"/>
                  <a:cs typeface="Consolas" panose="020B0609020204030204" pitchFamily="49" charset="0"/>
                </a:rPr>
                <a:t>2</a:t>
              </a:r>
            </a:p>
          </p:txBody>
        </p:sp>
        <p:sp>
          <p:nvSpPr>
            <p:cNvPr id="91" name="TextBox 90"/>
            <p:cNvSpPr txBox="1"/>
            <p:nvPr/>
          </p:nvSpPr>
          <p:spPr>
            <a:xfrm>
              <a:off x="7954295" y="2460762"/>
              <a:ext cx="296876" cy="338554"/>
            </a:xfrm>
            <a:prstGeom prst="rect">
              <a:avLst/>
            </a:prstGeom>
            <a:noFill/>
          </p:spPr>
          <p:txBody>
            <a:bodyPr wrap="none" rtlCol="0">
              <a:spAutoFit/>
            </a:bodyPr>
            <a:lstStyle/>
            <a:p>
              <a:r>
                <a:rPr lang="en-US" sz="1600" b="1" dirty="0">
                  <a:latin typeface="Consolas" panose="020B0609020204030204" pitchFamily="49" charset="0"/>
                  <a:cs typeface="Consolas" panose="020B0609020204030204" pitchFamily="49" charset="0"/>
                </a:rPr>
                <a:t>3</a:t>
              </a:r>
            </a:p>
          </p:txBody>
        </p:sp>
        <p:sp>
          <p:nvSpPr>
            <p:cNvPr id="92" name="TextBox 91"/>
            <p:cNvSpPr txBox="1"/>
            <p:nvPr/>
          </p:nvSpPr>
          <p:spPr>
            <a:xfrm>
              <a:off x="7924800" y="1718846"/>
              <a:ext cx="296876" cy="338554"/>
            </a:xfrm>
            <a:prstGeom prst="rect">
              <a:avLst/>
            </a:prstGeom>
            <a:noFill/>
          </p:spPr>
          <p:txBody>
            <a:bodyPr wrap="none" rtlCol="0">
              <a:spAutoFit/>
            </a:bodyPr>
            <a:lstStyle/>
            <a:p>
              <a:r>
                <a:rPr lang="en-US" sz="1600" b="1" dirty="0" smtClean="0">
                  <a:latin typeface="Consolas" panose="020B0609020204030204" pitchFamily="49" charset="0"/>
                  <a:cs typeface="Consolas" panose="020B0609020204030204" pitchFamily="49" charset="0"/>
                </a:rPr>
                <a:t>4</a:t>
              </a:r>
              <a:endParaRPr lang="en-US" sz="1600" b="1" dirty="0">
                <a:latin typeface="Consolas" panose="020B0609020204030204" pitchFamily="49" charset="0"/>
                <a:cs typeface="Consolas" panose="020B0609020204030204" pitchFamily="49" charset="0"/>
              </a:endParaRPr>
            </a:p>
          </p:txBody>
        </p:sp>
        <p:cxnSp>
          <p:nvCxnSpPr>
            <p:cNvPr id="93" name="Straight Connector 92"/>
            <p:cNvCxnSpPr>
              <a:stCxn id="85" idx="2"/>
              <a:endCxn id="54" idx="6"/>
            </p:cNvCxnSpPr>
            <p:nvPr/>
          </p:nvCxnSpPr>
          <p:spPr bwMode="auto">
            <a:xfrm flipH="1">
              <a:off x="5015098" y="4875088"/>
              <a:ext cx="2629495" cy="4288"/>
            </a:xfrm>
            <a:prstGeom prst="line">
              <a:avLst/>
            </a:prstGeom>
            <a:noFill/>
            <a:ln w="9525" cap="flat" cmpd="sng" algn="ctr">
              <a:solidFill>
                <a:schemeClr val="tx1"/>
              </a:solidFill>
              <a:prstDash val="sysDot"/>
              <a:round/>
              <a:headEnd type="none" w="med" len="med"/>
              <a:tailEnd type="none" w="med" len="med"/>
            </a:ln>
            <a:effectLst/>
          </p:spPr>
        </p:cxnSp>
        <p:cxnSp>
          <p:nvCxnSpPr>
            <p:cNvPr id="96" name="Straight Connector 95"/>
            <p:cNvCxnSpPr>
              <a:stCxn id="86" idx="2"/>
              <a:endCxn id="52" idx="6"/>
            </p:cNvCxnSpPr>
            <p:nvPr/>
          </p:nvCxnSpPr>
          <p:spPr bwMode="auto">
            <a:xfrm flipH="1">
              <a:off x="2988059" y="2871870"/>
              <a:ext cx="4648931" cy="16744"/>
            </a:xfrm>
            <a:prstGeom prst="line">
              <a:avLst/>
            </a:prstGeom>
            <a:noFill/>
            <a:ln w="9525" cap="flat" cmpd="sng" algn="ctr">
              <a:solidFill>
                <a:schemeClr val="tx1"/>
              </a:solidFill>
              <a:prstDash val="sysDot"/>
              <a:round/>
              <a:headEnd type="none" w="med" len="med"/>
              <a:tailEnd type="none" w="med" len="med"/>
            </a:ln>
            <a:effectLst/>
          </p:spPr>
        </p:cxnSp>
        <p:cxnSp>
          <p:nvCxnSpPr>
            <p:cNvPr id="99" name="Straight Connector 98"/>
            <p:cNvCxnSpPr>
              <a:stCxn id="87" idx="2"/>
              <a:endCxn id="53" idx="6"/>
            </p:cNvCxnSpPr>
            <p:nvPr/>
          </p:nvCxnSpPr>
          <p:spPr bwMode="auto">
            <a:xfrm flipH="1">
              <a:off x="6082196" y="2625745"/>
              <a:ext cx="1554793" cy="1"/>
            </a:xfrm>
            <a:prstGeom prst="line">
              <a:avLst/>
            </a:prstGeom>
            <a:noFill/>
            <a:ln w="9525" cap="flat" cmpd="sng" algn="ctr">
              <a:solidFill>
                <a:schemeClr val="tx1"/>
              </a:solidFill>
              <a:prstDash val="sysDot"/>
              <a:round/>
              <a:headEnd type="none" w="med" len="med"/>
              <a:tailEnd type="none" w="med" len="med"/>
            </a:ln>
            <a:effectLst/>
          </p:spPr>
        </p:cxnSp>
        <p:cxnSp>
          <p:nvCxnSpPr>
            <p:cNvPr id="102" name="Straight Connector 101"/>
            <p:cNvCxnSpPr>
              <a:stCxn id="88" idx="2"/>
              <a:endCxn id="51" idx="6"/>
            </p:cNvCxnSpPr>
            <p:nvPr/>
          </p:nvCxnSpPr>
          <p:spPr bwMode="auto">
            <a:xfrm flipH="1">
              <a:off x="5299731" y="1877467"/>
              <a:ext cx="2346344" cy="12697"/>
            </a:xfrm>
            <a:prstGeom prst="line">
              <a:avLst/>
            </a:prstGeom>
            <a:noFill/>
            <a:ln w="9525" cap="flat" cmpd="sng" algn="ctr">
              <a:solidFill>
                <a:schemeClr val="tx1"/>
              </a:solidFill>
              <a:prstDash val="sysDot"/>
              <a:round/>
              <a:headEnd type="none" w="med" len="med"/>
              <a:tailEnd type="none" w="med" len="med"/>
            </a:ln>
            <a:effectLst/>
          </p:spPr>
        </p:cxnSp>
      </p:grpSp>
      <p:sp>
        <p:nvSpPr>
          <p:cNvPr id="107" name="TextBox 106"/>
          <p:cNvSpPr txBox="1"/>
          <p:nvPr/>
        </p:nvSpPr>
        <p:spPr>
          <a:xfrm>
            <a:off x="646328" y="564726"/>
            <a:ext cx="5525872" cy="646331"/>
          </a:xfrm>
          <a:prstGeom prst="rect">
            <a:avLst/>
          </a:prstGeom>
          <a:noFill/>
        </p:spPr>
        <p:txBody>
          <a:bodyPr wrap="none" rtlCol="0">
            <a:spAutoFit/>
          </a:bodyPr>
          <a:lstStyle/>
          <a:p>
            <a:pPr marL="168275" indent="-168275" algn="l">
              <a:buFont typeface="Arial" panose="020B0604020202020204" pitchFamily="34" charset="0"/>
              <a:buChar char="•"/>
            </a:pPr>
            <a:r>
              <a:rPr lang="en-US" dirty="0" smtClean="0"/>
              <a:t>Sort intersection points by their x or y coordinates</a:t>
            </a:r>
          </a:p>
          <a:p>
            <a:pPr marL="168275" indent="-168275" algn="l">
              <a:buFont typeface="Arial" panose="020B0604020202020204" pitchFamily="34" charset="0"/>
              <a:buChar char="•"/>
            </a:pPr>
            <a:r>
              <a:rPr lang="en-US" dirty="0" smtClean="0"/>
              <a:t>Connect (1,2) and (3,4)</a:t>
            </a:r>
            <a:endParaRPr lang="en-US" dirty="0"/>
          </a:p>
        </p:txBody>
      </p:sp>
    </p:spTree>
    <p:extLst>
      <p:ext uri="{BB962C8B-B14F-4D97-AF65-F5344CB8AC3E}">
        <p14:creationId xmlns:p14="http://schemas.microsoft.com/office/powerpoint/2010/main" val="122157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left)">
                                      <p:cBhvr>
                                        <p:cTn id="7" dur="2000"/>
                                        <p:tgtEl>
                                          <p:spTgt spid="61"/>
                                        </p:tgtEl>
                                      </p:cBhvr>
                                    </p:animEffect>
                                  </p:childTnLst>
                                </p:cTn>
                              </p:par>
                              <p:par>
                                <p:cTn id="8" presetID="10" presetClass="entr" presetSubtype="0" fill="hold" grpId="0" nodeType="withEffect">
                                  <p:stCondLst>
                                    <p:cond delay="1500"/>
                                  </p:stCondLst>
                                  <p:childTnLst>
                                    <p:set>
                                      <p:cBhvr>
                                        <p:cTn id="9" dur="1" fill="hold">
                                          <p:stCondLst>
                                            <p:cond delay="0"/>
                                          </p:stCondLst>
                                        </p:cTn>
                                        <p:tgtEl>
                                          <p:spTgt spid="62"/>
                                        </p:tgtEl>
                                        <p:attrNameLst>
                                          <p:attrName>style.visibility</p:attrName>
                                        </p:attrNameLst>
                                      </p:cBhvr>
                                      <p:to>
                                        <p:strVal val="visible"/>
                                      </p:to>
                                    </p:set>
                                    <p:animEffect transition="in" filter="fade">
                                      <p:cBhvr>
                                        <p:cTn id="10" dur="1000"/>
                                        <p:tgtEl>
                                          <p:spTgt spid="6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05"/>
                                        </p:tgtEl>
                                        <p:attrNameLst>
                                          <p:attrName>style.visibility</p:attrName>
                                        </p:attrNameLst>
                                      </p:cBhvr>
                                      <p:to>
                                        <p:strVal val="visible"/>
                                      </p:to>
                                    </p:set>
                                    <p:animEffect transition="in" filter="wipe(up)">
                                      <p:cBhvr>
                                        <p:cTn id="15" dur="2000"/>
                                        <p:tgtEl>
                                          <p:spTgt spid="10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63"/>
                                        </p:tgtEl>
                                        <p:attrNameLst>
                                          <p:attrName>style.visibility</p:attrName>
                                        </p:attrNameLst>
                                      </p:cBhvr>
                                      <p:to>
                                        <p:strVal val="visible"/>
                                      </p:to>
                                    </p:set>
                                    <p:animEffect transition="in" filter="wipe(down)">
                                      <p:cBhvr>
                                        <p:cTn id="20" dur="1000"/>
                                        <p:tgtEl>
                                          <p:spTgt spid="63"/>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65"/>
                                        </p:tgtEl>
                                        <p:attrNameLst>
                                          <p:attrName>style.visibility</p:attrName>
                                        </p:attrNameLst>
                                      </p:cBhvr>
                                      <p:to>
                                        <p:strVal val="visible"/>
                                      </p:to>
                                    </p:set>
                                    <p:animEffect transition="in" filter="fade">
                                      <p:cBhvr>
                                        <p:cTn id="24" dur="500"/>
                                        <p:tgtEl>
                                          <p:spTgt spid="6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06"/>
                                        </p:tgtEl>
                                        <p:attrNameLst>
                                          <p:attrName>style.visibility</p:attrName>
                                        </p:attrNameLst>
                                      </p:cBhvr>
                                      <p:to>
                                        <p:strVal val="visible"/>
                                      </p:to>
                                    </p:set>
                                    <p:animEffect transition="in" filter="wipe(left)">
                                      <p:cBhvr>
                                        <p:cTn id="29" dur="2000"/>
                                        <p:tgtEl>
                                          <p:spTgt spid="10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7"/>
                                        </p:tgtEl>
                                        <p:attrNameLst>
                                          <p:attrName>style.visibility</p:attrName>
                                        </p:attrNameLst>
                                      </p:cBhvr>
                                      <p:to>
                                        <p:strVal val="visible"/>
                                      </p:to>
                                    </p:set>
                                    <p:animEffect transition="in" filter="fade">
                                      <p:cBhvr>
                                        <p:cTn id="34"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5" grpId="0"/>
      <p:bldP spid="10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D:\Projekte\Vorlesungen\2011 WS Scientific Visualization\Lecture11\Untitled-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54373"/>
            <a:ext cx="6705600" cy="6749255"/>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descr="D:\Projekte\Vorlesungen\2011 WS Scientific Visualization\Lecture11\Iso1.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360" y="192579"/>
            <a:ext cx="6500553" cy="64929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26752" y="2133600"/>
            <a:ext cx="883576" cy="369332"/>
          </a:xfrm>
          <a:prstGeom prst="rect">
            <a:avLst/>
          </a:prstGeom>
          <a:noFill/>
        </p:spPr>
        <p:txBody>
          <a:bodyPr wrap="none" rtlCol="0">
            <a:spAutoFit/>
          </a:bodyPr>
          <a:lstStyle/>
          <a:p>
            <a:r>
              <a:rPr lang="en-US" dirty="0" smtClean="0"/>
              <a:t>c = 1.5</a:t>
            </a:r>
            <a:endParaRPr lang="en-US" dirty="0"/>
          </a:p>
        </p:txBody>
      </p:sp>
    </p:spTree>
    <p:extLst>
      <p:ext uri="{BB962C8B-B14F-4D97-AF65-F5344CB8AC3E}">
        <p14:creationId xmlns:p14="http://schemas.microsoft.com/office/powerpoint/2010/main" val="4238474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28"/>
                                        </p:tgtEl>
                                        <p:attrNameLst>
                                          <p:attrName>style.visibility</p:attrName>
                                        </p:attrNameLst>
                                      </p:cBhvr>
                                      <p:to>
                                        <p:strVal val="visible"/>
                                      </p:to>
                                    </p:set>
                                    <p:animEffect transition="in" filter="fade">
                                      <p:cBhvr>
                                        <p:cTn id="7" dur="500"/>
                                        <p:tgtEl>
                                          <p:spTgt spid="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D:\Projekte\Vorlesungen\2011 WS Scientific Visualization\Lecture11\Untitled-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54373"/>
            <a:ext cx="6705600" cy="674925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26752" y="2133600"/>
            <a:ext cx="691215" cy="369332"/>
          </a:xfrm>
          <a:prstGeom prst="rect">
            <a:avLst/>
          </a:prstGeom>
          <a:noFill/>
        </p:spPr>
        <p:txBody>
          <a:bodyPr wrap="none" rtlCol="0">
            <a:spAutoFit/>
          </a:bodyPr>
          <a:lstStyle/>
          <a:p>
            <a:r>
              <a:rPr lang="en-US" dirty="0" smtClean="0"/>
              <a:t>c = 5</a:t>
            </a:r>
            <a:endParaRPr lang="en-US" dirty="0"/>
          </a:p>
        </p:txBody>
      </p:sp>
      <p:pic>
        <p:nvPicPr>
          <p:cNvPr id="27650" name="Picture 2" descr="D:\Projekte\Vorlesungen\2011 WS Scientific Visualization\Lecture11\Iso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2026" y="182880"/>
            <a:ext cx="6499825" cy="6492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591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650"/>
                                        </p:tgtEl>
                                        <p:attrNameLst>
                                          <p:attrName>style.visibility</p:attrName>
                                        </p:attrNameLst>
                                      </p:cBhvr>
                                      <p:to>
                                        <p:strVal val="visible"/>
                                      </p:to>
                                    </p:set>
                                    <p:animEffect transition="in" filter="fade">
                                      <p:cBhvr>
                                        <p:cTn id="7" dur="500"/>
                                        <p:tgtEl>
                                          <p:spTgt spid="276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D:\Projekte\Vorlesungen\2011 WS Scientific Visualization\Lecture11\Untitled-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54373"/>
            <a:ext cx="6705600" cy="674925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26752" y="2133600"/>
            <a:ext cx="883576" cy="369332"/>
          </a:xfrm>
          <a:prstGeom prst="rect">
            <a:avLst/>
          </a:prstGeom>
          <a:noFill/>
        </p:spPr>
        <p:txBody>
          <a:bodyPr wrap="none" rtlCol="0">
            <a:spAutoFit/>
          </a:bodyPr>
          <a:lstStyle/>
          <a:p>
            <a:r>
              <a:rPr lang="en-US" dirty="0" smtClean="0"/>
              <a:t>c = 8.5</a:t>
            </a:r>
            <a:endParaRPr lang="en-US" dirty="0"/>
          </a:p>
        </p:txBody>
      </p:sp>
      <p:pic>
        <p:nvPicPr>
          <p:cNvPr id="28674" name="Picture 2" descr="D:\Projekte\Vorlesungen\2011 WS Scientific Visualization\Lecture11\Iso8.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8773" y="152400"/>
            <a:ext cx="6499827" cy="6492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5082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674"/>
                                        </p:tgtEl>
                                        <p:attrNameLst>
                                          <p:attrName>style.visibility</p:attrName>
                                        </p:attrNameLst>
                                      </p:cBhvr>
                                      <p:to>
                                        <p:strVal val="visible"/>
                                      </p:to>
                                    </p:set>
                                    <p:animEffect transition="in" filter="fade">
                                      <p:cBhvr>
                                        <p:cTn id="7" dur="500"/>
                                        <p:tgtEl>
                                          <p:spTgt spid="286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p:txBody>
          <a:bodyPr>
            <a:normAutofit/>
          </a:bodyPr>
          <a:lstStyle/>
          <a:p>
            <a:pPr defTabSz="914400"/>
            <a:r>
              <a:rPr lang="en-US" dirty="0" smtClean="0"/>
              <a:t>Marching Squares: Algorithm</a:t>
            </a:r>
          </a:p>
        </p:txBody>
      </p:sp>
      <p:sp>
        <p:nvSpPr>
          <p:cNvPr id="28677" name="Rectangle 3"/>
          <p:cNvSpPr>
            <a:spLocks noGrp="1" noChangeArrowheads="1"/>
          </p:cNvSpPr>
          <p:nvPr>
            <p:ph idx="1"/>
          </p:nvPr>
        </p:nvSpPr>
        <p:spPr/>
        <p:txBody>
          <a:bodyPr/>
          <a:lstStyle/>
          <a:p>
            <a:r>
              <a:rPr lang="en-US" dirty="0" smtClean="0"/>
              <a:t>Cell order approach for marching squares</a:t>
            </a:r>
          </a:p>
          <a:p>
            <a:pPr marL="742950" lvl="1" indent="-285750"/>
            <a:r>
              <a:rPr lang="en-US" dirty="0" smtClean="0"/>
              <a:t>Traverse all cells of the grid</a:t>
            </a:r>
          </a:p>
          <a:p>
            <a:pPr marL="742950" lvl="1" indent="-285750"/>
            <a:r>
              <a:rPr lang="en-US" dirty="0" smtClean="0"/>
              <a:t>Apply marching squares technique to each single cell</a:t>
            </a:r>
          </a:p>
          <a:p>
            <a:endParaRPr lang="en-US" dirty="0" smtClean="0"/>
          </a:p>
          <a:p>
            <a:endParaRPr lang="en-US" dirty="0"/>
          </a:p>
          <a:p>
            <a:r>
              <a:rPr lang="en-US" dirty="0" smtClean="0"/>
              <a:t>Disadvantage of cell order method</a:t>
            </a:r>
          </a:p>
          <a:p>
            <a:pPr marL="742950" lvl="1" indent="-285750"/>
            <a:r>
              <a:rPr lang="en-US" dirty="0" smtClean="0"/>
              <a:t>Every vertex (of the </a:t>
            </a:r>
            <a:r>
              <a:rPr lang="en-US" dirty="0" err="1" smtClean="0"/>
              <a:t>isoline</a:t>
            </a:r>
            <a:r>
              <a:rPr lang="en-US" dirty="0" smtClean="0"/>
              <a:t>) and every edge in the grid is processed twice</a:t>
            </a:r>
          </a:p>
          <a:p>
            <a:pPr marL="742950" lvl="1" indent="-285750"/>
            <a:r>
              <a:rPr lang="en-US" dirty="0" smtClean="0"/>
              <a:t>The output is just a collection of pieces of </a:t>
            </a:r>
            <a:r>
              <a:rPr lang="en-US" dirty="0" err="1" smtClean="0"/>
              <a:t>isolines</a:t>
            </a:r>
            <a:r>
              <a:rPr lang="en-US" dirty="0" smtClean="0"/>
              <a:t> which have to be post-processed to get (closed) polylines</a:t>
            </a:r>
          </a:p>
          <a:p>
            <a:pPr marL="742950" lvl="1" indent="-285750"/>
            <a:endParaRPr lang="en-US" dirty="0" smtClean="0"/>
          </a:p>
          <a:p>
            <a:endParaRPr lang="en-US" dirty="0" smtClean="0"/>
          </a:p>
        </p:txBody>
      </p:sp>
      <p:pic>
        <p:nvPicPr>
          <p:cNvPr id="6"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981200"/>
            <a:ext cx="5010150" cy="10287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499487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905000"/>
            <a:ext cx="3429000" cy="26670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700" name="Rectangle 2"/>
          <p:cNvSpPr>
            <a:spLocks noGrp="1" noChangeArrowheads="1"/>
          </p:cNvSpPr>
          <p:nvPr>
            <p:ph type="title"/>
          </p:nvPr>
        </p:nvSpPr>
        <p:spPr/>
        <p:txBody>
          <a:bodyPr>
            <a:normAutofit/>
          </a:bodyPr>
          <a:lstStyle/>
          <a:p>
            <a:pPr defTabSz="914400"/>
            <a:r>
              <a:rPr lang="en-US" dirty="0" smtClean="0"/>
              <a:t>Contour Tracing</a:t>
            </a:r>
          </a:p>
        </p:txBody>
      </p:sp>
      <p:sp>
        <p:nvSpPr>
          <p:cNvPr id="29701" name="Rectangle 3"/>
          <p:cNvSpPr>
            <a:spLocks noGrp="1" noChangeArrowheads="1"/>
          </p:cNvSpPr>
          <p:nvPr>
            <p:ph idx="1"/>
          </p:nvPr>
        </p:nvSpPr>
        <p:spPr/>
        <p:txBody>
          <a:bodyPr>
            <a:normAutofit/>
          </a:bodyPr>
          <a:lstStyle/>
          <a:p>
            <a:r>
              <a:rPr lang="en-US" dirty="0" smtClean="0"/>
              <a:t>Contour tracing approach</a:t>
            </a:r>
          </a:p>
          <a:p>
            <a:pPr marL="742950" lvl="1" indent="-285750"/>
            <a:r>
              <a:rPr lang="en-US" dirty="0" smtClean="0"/>
              <a:t>Start at a seed point of the </a:t>
            </a:r>
            <a:r>
              <a:rPr lang="en-US" dirty="0" err="1" smtClean="0"/>
              <a:t>isoline</a:t>
            </a:r>
            <a:endParaRPr lang="en-US" dirty="0" smtClean="0"/>
          </a:p>
          <a:p>
            <a:pPr marL="742950" lvl="1" indent="-285750"/>
            <a:r>
              <a:rPr lang="en-US" dirty="0" smtClean="0"/>
              <a:t>Move to the neighboring cell into which the </a:t>
            </a:r>
            <a:r>
              <a:rPr lang="en-US" dirty="0" err="1" smtClean="0"/>
              <a:t>isoline</a:t>
            </a:r>
            <a:r>
              <a:rPr lang="en-US" dirty="0" smtClean="0"/>
              <a:t> enters</a:t>
            </a:r>
          </a:p>
          <a:p>
            <a:pPr marL="742950" lvl="1" indent="-285750"/>
            <a:r>
              <a:rPr lang="en-US" dirty="0" smtClean="0"/>
              <a:t>Trace </a:t>
            </a:r>
            <a:r>
              <a:rPr lang="en-US" dirty="0" err="1" smtClean="0"/>
              <a:t>isoline</a:t>
            </a:r>
            <a:r>
              <a:rPr lang="en-US" dirty="0" smtClean="0"/>
              <a:t> until</a:t>
            </a:r>
          </a:p>
          <a:p>
            <a:pPr marL="1143000" lvl="2" indent="-228600"/>
            <a:r>
              <a:rPr lang="en-US" dirty="0" smtClean="0"/>
              <a:t>Bounds of the domain are reached         or</a:t>
            </a:r>
          </a:p>
          <a:p>
            <a:pPr marL="1143000" lvl="2" indent="-228600"/>
            <a:r>
              <a:rPr lang="en-US" dirty="0" err="1" smtClean="0"/>
              <a:t>Isoline</a:t>
            </a:r>
            <a:r>
              <a:rPr lang="en-US" dirty="0" smtClean="0"/>
              <a:t> is closed</a:t>
            </a:r>
          </a:p>
          <a:p>
            <a:pPr marL="1143000" lvl="2" indent="-228600"/>
            <a:endParaRPr lang="en-US" dirty="0" smtClean="0"/>
          </a:p>
          <a:p>
            <a:endParaRPr lang="en-US" dirty="0" smtClean="0"/>
          </a:p>
          <a:p>
            <a:endParaRPr lang="en-US" dirty="0"/>
          </a:p>
          <a:p>
            <a:r>
              <a:rPr lang="en-US" dirty="0" smtClean="0"/>
              <a:t>Problem: How to find seed points efficiently?</a:t>
            </a:r>
          </a:p>
          <a:p>
            <a:pPr marL="742950" lvl="1" indent="-285750"/>
            <a:r>
              <a:rPr lang="en-US" dirty="0" smtClean="0"/>
              <a:t>In a preprocessing step, mark all cells which have a sign change</a:t>
            </a:r>
          </a:p>
          <a:p>
            <a:pPr marL="742950" lvl="1" indent="-285750"/>
            <a:r>
              <a:rPr lang="en-US" dirty="0" smtClean="0"/>
              <a:t>Remove marker from cells which are traversed during contour tracing (unless there are 4 intersection edges! )</a:t>
            </a:r>
          </a:p>
          <a:p>
            <a:pPr marL="1143000" lvl="2" indent="-228600"/>
            <a:endParaRPr lang="en-US" sz="1800" dirty="0" smtClean="0"/>
          </a:p>
        </p:txBody>
      </p:sp>
    </p:spTree>
    <p:extLst>
      <p:ext uri="{BB962C8B-B14F-4D97-AF65-F5344CB8AC3E}">
        <p14:creationId xmlns:p14="http://schemas.microsoft.com/office/powerpoint/2010/main" val="763885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701">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701">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70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4" name="Rectangle 2"/>
          <p:cNvSpPr>
            <a:spLocks noGrp="1" noChangeArrowheads="1"/>
          </p:cNvSpPr>
          <p:nvPr>
            <p:ph type="title"/>
          </p:nvPr>
        </p:nvSpPr>
        <p:spPr/>
        <p:txBody>
          <a:bodyPr>
            <a:normAutofit/>
          </a:bodyPr>
          <a:lstStyle/>
          <a:p>
            <a:pPr defTabSz="914400"/>
            <a:endParaRPr lang="en-US" dirty="0" smtClean="0"/>
          </a:p>
        </p:txBody>
      </p:sp>
      <p:sp>
        <p:nvSpPr>
          <p:cNvPr id="30725" name="Rectangle 3"/>
          <p:cNvSpPr>
            <a:spLocks noGrp="1" noChangeArrowheads="1"/>
          </p:cNvSpPr>
          <p:nvPr>
            <p:ph idx="1"/>
          </p:nvPr>
        </p:nvSpPr>
        <p:spPr>
          <a:xfrm>
            <a:off x="457199" y="732583"/>
            <a:ext cx="8435975" cy="3371315"/>
          </a:xfrm>
        </p:spPr>
        <p:txBody>
          <a:bodyPr>
            <a:normAutofit fontScale="92500" lnSpcReduction="20000"/>
          </a:bodyPr>
          <a:lstStyle/>
          <a:p>
            <a:pPr marL="57150" indent="0">
              <a:buNone/>
            </a:pPr>
            <a:r>
              <a:rPr lang="en-US" sz="2800" dirty="0"/>
              <a:t>Generating Smooth </a:t>
            </a:r>
            <a:r>
              <a:rPr lang="en-US" sz="2800" dirty="0" err="1"/>
              <a:t>Isolines</a:t>
            </a:r>
            <a:endParaRPr lang="en-US" sz="2800" dirty="0"/>
          </a:p>
          <a:p>
            <a:pPr indent="-285750"/>
            <a:r>
              <a:rPr lang="en-US" dirty="0" smtClean="0"/>
              <a:t>Evaluate the gradient at vertices by central differences</a:t>
            </a:r>
          </a:p>
          <a:p>
            <a:pPr indent="-285750"/>
            <a:r>
              <a:rPr lang="en-US" dirty="0" smtClean="0"/>
              <a:t>Estimate tangents at the intersection points by linear interpolation</a:t>
            </a:r>
            <a:br>
              <a:rPr lang="en-US" dirty="0" smtClean="0"/>
            </a:br>
            <a:r>
              <a:rPr lang="en-US" dirty="0" smtClean="0"/>
              <a:t>(Note that the gradient is perpendicular to the </a:t>
            </a:r>
            <a:r>
              <a:rPr lang="en-US" dirty="0" err="1" smtClean="0"/>
              <a:t>isoline</a:t>
            </a:r>
            <a:r>
              <a:rPr lang="en-US" dirty="0" smtClean="0"/>
              <a:t> !)</a:t>
            </a:r>
          </a:p>
          <a:p>
            <a:pPr indent="-285750"/>
            <a:r>
              <a:rPr lang="en-US" dirty="0" smtClean="0"/>
              <a:t>Draw a parabolic arc which is tangential to the estimated tangents at the intersections </a:t>
            </a:r>
          </a:p>
          <a:p>
            <a:pPr lvl="1" indent="-228600"/>
            <a:r>
              <a:rPr lang="en-US" dirty="0" smtClean="0"/>
              <a:t>Cubic curve</a:t>
            </a:r>
          </a:p>
          <a:p>
            <a:pPr lvl="1" indent="-228600"/>
            <a:r>
              <a:rPr lang="en-US" dirty="0" smtClean="0"/>
              <a:t>Approximation with 2-3 subdivision steps is sufficient (</a:t>
            </a:r>
            <a:r>
              <a:rPr lang="en-US" b="1" dirty="0" smtClean="0"/>
              <a:t>corner cutting</a:t>
            </a:r>
            <a:r>
              <a:rPr lang="en-US" dirty="0" smtClean="0"/>
              <a:t>)</a:t>
            </a:r>
          </a:p>
          <a:p>
            <a:endParaRPr lang="en-US" dirty="0" smtClean="0"/>
          </a:p>
        </p:txBody>
      </p:sp>
      <p:grpSp>
        <p:nvGrpSpPr>
          <p:cNvPr id="30726" name="Group 4"/>
          <p:cNvGrpSpPr>
            <a:grpSpLocks/>
          </p:cNvGrpSpPr>
          <p:nvPr/>
        </p:nvGrpSpPr>
        <p:grpSpPr bwMode="auto">
          <a:xfrm>
            <a:off x="2621558" y="4080455"/>
            <a:ext cx="2560042" cy="2548945"/>
            <a:chOff x="1200" y="2283"/>
            <a:chExt cx="1912" cy="1591"/>
          </a:xfrm>
        </p:grpSpPr>
        <p:sp>
          <p:nvSpPr>
            <p:cNvPr id="30777" name="Line 5"/>
            <p:cNvSpPr>
              <a:spLocks noChangeShapeType="1"/>
            </p:cNvSpPr>
            <p:nvPr/>
          </p:nvSpPr>
          <p:spPr bwMode="auto">
            <a:xfrm>
              <a:off x="3062" y="2760"/>
              <a:ext cx="50" cy="39"/>
            </a:xfrm>
            <a:prstGeom prst="line">
              <a:avLst/>
            </a:prstGeom>
            <a:noFill/>
            <a:ln w="9525">
              <a:solidFill>
                <a:schemeClr val="tx1"/>
              </a:solidFill>
              <a:prstDash val="sysDot"/>
              <a:round/>
              <a:headEnd type="none" w="sm" len="med"/>
              <a:tailEnd type="none" w="sm" len="med"/>
            </a:ln>
            <a:extLst>
              <a:ext uri="{909E8E84-426E-40DD-AFC4-6F175D3DCCD1}">
                <a14:hiddenFill xmlns:a14="http://schemas.microsoft.com/office/drawing/2010/main">
                  <a:noFill/>
                </a14:hiddenFill>
              </a:ext>
            </a:extLst>
          </p:spPr>
          <p:txBody>
            <a:bodyPr/>
            <a:lstStyle/>
            <a:p>
              <a:endParaRPr lang="de-DE"/>
            </a:p>
          </p:txBody>
        </p:sp>
        <p:grpSp>
          <p:nvGrpSpPr>
            <p:cNvPr id="30778" name="Group 6"/>
            <p:cNvGrpSpPr>
              <a:grpSpLocks/>
            </p:cNvGrpSpPr>
            <p:nvPr/>
          </p:nvGrpSpPr>
          <p:grpSpPr bwMode="auto">
            <a:xfrm>
              <a:off x="1200" y="2352"/>
              <a:ext cx="1862" cy="1442"/>
              <a:chOff x="672" y="408"/>
              <a:chExt cx="3696" cy="3696"/>
            </a:xfrm>
          </p:grpSpPr>
          <p:grpSp>
            <p:nvGrpSpPr>
              <p:cNvPr id="30783" name="Group 7"/>
              <p:cNvGrpSpPr>
                <a:grpSpLocks/>
              </p:cNvGrpSpPr>
              <p:nvPr/>
            </p:nvGrpSpPr>
            <p:grpSpPr bwMode="auto">
              <a:xfrm>
                <a:off x="672" y="864"/>
                <a:ext cx="3696" cy="2592"/>
                <a:chOff x="672" y="864"/>
                <a:chExt cx="3696" cy="2592"/>
              </a:xfrm>
            </p:grpSpPr>
            <p:sp>
              <p:nvSpPr>
                <p:cNvPr id="30801" name="Line 8"/>
                <p:cNvSpPr>
                  <a:spLocks noChangeShapeType="1"/>
                </p:cNvSpPr>
                <p:nvPr/>
              </p:nvSpPr>
              <p:spPr bwMode="auto">
                <a:xfrm>
                  <a:off x="672" y="864"/>
                  <a:ext cx="3696" cy="0"/>
                </a:xfrm>
                <a:prstGeom prst="line">
                  <a:avLst/>
                </a:prstGeom>
                <a:noFill/>
                <a:ln w="9525">
                  <a:solidFill>
                    <a:schemeClr val="tx1"/>
                  </a:solidFill>
                  <a:prstDash val="lgDash"/>
                  <a:round/>
                  <a:headEnd type="none" w="sm" len="med"/>
                  <a:tailEnd type="none" w="sm" len="med"/>
                </a:ln>
                <a:extLst>
                  <a:ext uri="{909E8E84-426E-40DD-AFC4-6F175D3DCCD1}">
                    <a14:hiddenFill xmlns:a14="http://schemas.microsoft.com/office/drawing/2010/main">
                      <a:noFill/>
                    </a14:hiddenFill>
                  </a:ext>
                </a:extLst>
              </p:spPr>
              <p:txBody>
                <a:bodyPr/>
                <a:lstStyle/>
                <a:p>
                  <a:endParaRPr lang="de-DE"/>
                </a:p>
              </p:txBody>
            </p:sp>
            <p:sp>
              <p:nvSpPr>
                <p:cNvPr id="30802" name="Line 9"/>
                <p:cNvSpPr>
                  <a:spLocks noChangeShapeType="1"/>
                </p:cNvSpPr>
                <p:nvPr/>
              </p:nvSpPr>
              <p:spPr bwMode="auto">
                <a:xfrm>
                  <a:off x="672" y="3456"/>
                  <a:ext cx="3696" cy="0"/>
                </a:xfrm>
                <a:prstGeom prst="line">
                  <a:avLst/>
                </a:prstGeom>
                <a:noFill/>
                <a:ln w="9525">
                  <a:solidFill>
                    <a:schemeClr val="tx1"/>
                  </a:solidFill>
                  <a:prstDash val="lgDash"/>
                  <a:round/>
                  <a:headEnd type="none" w="sm" len="med"/>
                  <a:tailEnd type="none" w="sm" len="med"/>
                </a:ln>
                <a:extLst>
                  <a:ext uri="{909E8E84-426E-40DD-AFC4-6F175D3DCCD1}">
                    <a14:hiddenFill xmlns:a14="http://schemas.microsoft.com/office/drawing/2010/main">
                      <a:noFill/>
                    </a14:hiddenFill>
                  </a:ext>
                </a:extLst>
              </p:spPr>
              <p:txBody>
                <a:bodyPr/>
                <a:lstStyle/>
                <a:p>
                  <a:endParaRPr lang="de-DE"/>
                </a:p>
              </p:txBody>
            </p:sp>
          </p:grpSp>
          <p:grpSp>
            <p:nvGrpSpPr>
              <p:cNvPr id="30784" name="Group 10"/>
              <p:cNvGrpSpPr>
                <a:grpSpLocks/>
              </p:cNvGrpSpPr>
              <p:nvPr/>
            </p:nvGrpSpPr>
            <p:grpSpPr bwMode="auto">
              <a:xfrm rot="5400000">
                <a:off x="696" y="960"/>
                <a:ext cx="3696" cy="2592"/>
                <a:chOff x="672" y="864"/>
                <a:chExt cx="3696" cy="2592"/>
              </a:xfrm>
            </p:grpSpPr>
            <p:sp>
              <p:nvSpPr>
                <p:cNvPr id="30799" name="Line 11"/>
                <p:cNvSpPr>
                  <a:spLocks noChangeShapeType="1"/>
                </p:cNvSpPr>
                <p:nvPr/>
              </p:nvSpPr>
              <p:spPr bwMode="auto">
                <a:xfrm>
                  <a:off x="672" y="864"/>
                  <a:ext cx="3696" cy="0"/>
                </a:xfrm>
                <a:prstGeom prst="line">
                  <a:avLst/>
                </a:prstGeom>
                <a:noFill/>
                <a:ln w="9525">
                  <a:solidFill>
                    <a:schemeClr val="tx1"/>
                  </a:solidFill>
                  <a:prstDash val="lgDash"/>
                  <a:round/>
                  <a:headEnd type="none" w="sm" len="med"/>
                  <a:tailEnd type="none" w="sm" len="med"/>
                </a:ln>
                <a:extLst>
                  <a:ext uri="{909E8E84-426E-40DD-AFC4-6F175D3DCCD1}">
                    <a14:hiddenFill xmlns:a14="http://schemas.microsoft.com/office/drawing/2010/main">
                      <a:noFill/>
                    </a14:hiddenFill>
                  </a:ext>
                </a:extLst>
              </p:spPr>
              <p:txBody>
                <a:bodyPr/>
                <a:lstStyle/>
                <a:p>
                  <a:endParaRPr lang="de-DE"/>
                </a:p>
              </p:txBody>
            </p:sp>
            <p:sp>
              <p:nvSpPr>
                <p:cNvPr id="30800" name="Line 12"/>
                <p:cNvSpPr>
                  <a:spLocks noChangeShapeType="1"/>
                </p:cNvSpPr>
                <p:nvPr/>
              </p:nvSpPr>
              <p:spPr bwMode="auto">
                <a:xfrm>
                  <a:off x="672" y="3456"/>
                  <a:ext cx="3696" cy="0"/>
                </a:xfrm>
                <a:prstGeom prst="line">
                  <a:avLst/>
                </a:prstGeom>
                <a:noFill/>
                <a:ln w="9525">
                  <a:solidFill>
                    <a:schemeClr val="tx1"/>
                  </a:solidFill>
                  <a:prstDash val="lgDash"/>
                  <a:round/>
                  <a:headEnd type="none" w="sm" len="med"/>
                  <a:tailEnd type="none" w="sm" len="med"/>
                </a:ln>
                <a:extLst>
                  <a:ext uri="{909E8E84-426E-40DD-AFC4-6F175D3DCCD1}">
                    <a14:hiddenFill xmlns:a14="http://schemas.microsoft.com/office/drawing/2010/main">
                      <a:noFill/>
                    </a14:hiddenFill>
                  </a:ext>
                </a:extLst>
              </p:spPr>
              <p:txBody>
                <a:bodyPr/>
                <a:lstStyle/>
                <a:p>
                  <a:endParaRPr lang="de-DE"/>
                </a:p>
              </p:txBody>
            </p:sp>
          </p:grpSp>
          <p:sp>
            <p:nvSpPr>
              <p:cNvPr id="30785" name="Oval 13"/>
              <p:cNvSpPr>
                <a:spLocks noChangeArrowheads="1"/>
              </p:cNvSpPr>
              <p:nvPr/>
            </p:nvSpPr>
            <p:spPr bwMode="auto">
              <a:xfrm>
                <a:off x="1200" y="816"/>
                <a:ext cx="96" cy="96"/>
              </a:xfrm>
              <a:prstGeom prst="ellipse">
                <a:avLst/>
              </a:prstGeom>
              <a:noFill/>
              <a:ln w="9525">
                <a:solidFill>
                  <a:schemeClr val="tx1"/>
                </a:solidFill>
                <a:round/>
                <a:headEnd type="none" w="sm" len="med"/>
                <a:tailEnd type="none" w="sm" len="med"/>
              </a:ln>
              <a:extLst>
                <a:ext uri="{909E8E84-426E-40DD-AFC4-6F175D3DCCD1}">
                  <a14:hiddenFill xmlns:a14="http://schemas.microsoft.com/office/drawing/2010/main">
                    <a:solidFill>
                      <a:srgbClr val="FFFFFF"/>
                    </a:solidFill>
                  </a14:hiddenFill>
                </a:ext>
              </a:extLst>
            </p:spPr>
            <p:txBody>
              <a:bodyPr wrap="none" anchor="ctr"/>
              <a:lstStyle/>
              <a:p>
                <a:endParaRPr lang="de-DE"/>
              </a:p>
            </p:txBody>
          </p:sp>
          <p:sp>
            <p:nvSpPr>
              <p:cNvPr id="30786" name="Oval 14"/>
              <p:cNvSpPr>
                <a:spLocks noChangeArrowheads="1"/>
              </p:cNvSpPr>
              <p:nvPr/>
            </p:nvSpPr>
            <p:spPr bwMode="auto">
              <a:xfrm>
                <a:off x="3792" y="816"/>
                <a:ext cx="96" cy="96"/>
              </a:xfrm>
              <a:prstGeom prst="ellipse">
                <a:avLst/>
              </a:prstGeom>
              <a:noFill/>
              <a:ln w="9525">
                <a:solidFill>
                  <a:schemeClr val="tx1"/>
                </a:solidFill>
                <a:round/>
                <a:headEnd type="none" w="sm" len="med"/>
                <a:tailEnd type="none" w="sm" len="med"/>
              </a:ln>
              <a:extLst>
                <a:ext uri="{909E8E84-426E-40DD-AFC4-6F175D3DCCD1}">
                  <a14:hiddenFill xmlns:a14="http://schemas.microsoft.com/office/drawing/2010/main">
                    <a:solidFill>
                      <a:srgbClr val="FFFFFF"/>
                    </a:solidFill>
                  </a14:hiddenFill>
                </a:ext>
              </a:extLst>
            </p:spPr>
            <p:txBody>
              <a:bodyPr wrap="none" anchor="ctr"/>
              <a:lstStyle/>
              <a:p>
                <a:endParaRPr lang="de-DE"/>
              </a:p>
            </p:txBody>
          </p:sp>
          <p:sp>
            <p:nvSpPr>
              <p:cNvPr id="30787" name="Oval 15"/>
              <p:cNvSpPr>
                <a:spLocks noChangeArrowheads="1"/>
              </p:cNvSpPr>
              <p:nvPr/>
            </p:nvSpPr>
            <p:spPr bwMode="auto">
              <a:xfrm>
                <a:off x="1200" y="3408"/>
                <a:ext cx="96" cy="96"/>
              </a:xfrm>
              <a:prstGeom prst="ellipse">
                <a:avLst/>
              </a:prstGeom>
              <a:noFill/>
              <a:ln w="9525">
                <a:solidFill>
                  <a:schemeClr val="tx1"/>
                </a:solidFill>
                <a:round/>
                <a:headEnd type="none" w="sm" len="med"/>
                <a:tailEnd type="none" w="sm" len="med"/>
              </a:ln>
              <a:extLst>
                <a:ext uri="{909E8E84-426E-40DD-AFC4-6F175D3DCCD1}">
                  <a14:hiddenFill xmlns:a14="http://schemas.microsoft.com/office/drawing/2010/main">
                    <a:solidFill>
                      <a:srgbClr val="FFFFFF"/>
                    </a:solidFill>
                  </a14:hiddenFill>
                </a:ext>
              </a:extLst>
            </p:spPr>
            <p:txBody>
              <a:bodyPr wrap="none" anchor="ctr"/>
              <a:lstStyle/>
              <a:p>
                <a:endParaRPr lang="de-DE"/>
              </a:p>
            </p:txBody>
          </p:sp>
          <p:sp>
            <p:nvSpPr>
              <p:cNvPr id="30788" name="Oval 16"/>
              <p:cNvSpPr>
                <a:spLocks noChangeArrowheads="1"/>
              </p:cNvSpPr>
              <p:nvPr/>
            </p:nvSpPr>
            <p:spPr bwMode="auto">
              <a:xfrm>
                <a:off x="3792" y="3408"/>
                <a:ext cx="96" cy="96"/>
              </a:xfrm>
              <a:prstGeom prst="ellipse">
                <a:avLst/>
              </a:prstGeom>
              <a:noFill/>
              <a:ln w="9525">
                <a:solidFill>
                  <a:schemeClr val="tx1"/>
                </a:solidFill>
                <a:round/>
                <a:headEnd type="none" w="sm" len="med"/>
                <a:tailEnd type="none" w="sm" len="med"/>
              </a:ln>
              <a:extLst>
                <a:ext uri="{909E8E84-426E-40DD-AFC4-6F175D3DCCD1}">
                  <a14:hiddenFill xmlns:a14="http://schemas.microsoft.com/office/drawing/2010/main">
                    <a:solidFill>
                      <a:srgbClr val="FFFFFF"/>
                    </a:solidFill>
                  </a14:hiddenFill>
                </a:ext>
              </a:extLst>
            </p:spPr>
            <p:txBody>
              <a:bodyPr wrap="none" anchor="ctr"/>
              <a:lstStyle/>
              <a:p>
                <a:endParaRPr lang="de-DE"/>
              </a:p>
            </p:txBody>
          </p:sp>
          <p:sp>
            <p:nvSpPr>
              <p:cNvPr id="30789" name="Line 17"/>
              <p:cNvSpPr>
                <a:spLocks noChangeShapeType="1"/>
              </p:cNvSpPr>
              <p:nvPr/>
            </p:nvSpPr>
            <p:spPr bwMode="auto">
              <a:xfrm>
                <a:off x="768" y="1200"/>
                <a:ext cx="2112" cy="1776"/>
              </a:xfrm>
              <a:prstGeom prst="line">
                <a:avLst/>
              </a:prstGeom>
              <a:noFill/>
              <a:ln w="9525">
                <a:solidFill>
                  <a:schemeClr val="tx1"/>
                </a:solidFill>
                <a:prstDash val="sysDot"/>
                <a:round/>
                <a:headEnd type="none" w="sm" len="med"/>
                <a:tailEnd type="none" w="sm" len="med"/>
              </a:ln>
              <a:extLst>
                <a:ext uri="{909E8E84-426E-40DD-AFC4-6F175D3DCCD1}">
                  <a14:hiddenFill xmlns:a14="http://schemas.microsoft.com/office/drawing/2010/main">
                    <a:noFill/>
                  </a14:hiddenFill>
                </a:ext>
              </a:extLst>
            </p:spPr>
            <p:txBody>
              <a:bodyPr/>
              <a:lstStyle/>
              <a:p>
                <a:endParaRPr lang="de-DE"/>
              </a:p>
            </p:txBody>
          </p:sp>
          <p:sp>
            <p:nvSpPr>
              <p:cNvPr id="30790" name="Line 18"/>
              <p:cNvSpPr>
                <a:spLocks noChangeShapeType="1"/>
              </p:cNvSpPr>
              <p:nvPr/>
            </p:nvSpPr>
            <p:spPr bwMode="auto">
              <a:xfrm flipH="1">
                <a:off x="1920" y="1200"/>
                <a:ext cx="1104" cy="2544"/>
              </a:xfrm>
              <a:prstGeom prst="line">
                <a:avLst/>
              </a:prstGeom>
              <a:noFill/>
              <a:ln w="9525">
                <a:solidFill>
                  <a:schemeClr val="tx1"/>
                </a:solidFill>
                <a:prstDash val="sysDot"/>
                <a:round/>
                <a:headEnd type="none" w="sm" len="med"/>
                <a:tailEnd type="none" w="sm" len="med"/>
              </a:ln>
              <a:extLst>
                <a:ext uri="{909E8E84-426E-40DD-AFC4-6F175D3DCCD1}">
                  <a14:hiddenFill xmlns:a14="http://schemas.microsoft.com/office/drawing/2010/main">
                    <a:noFill/>
                  </a14:hiddenFill>
                </a:ext>
              </a:extLst>
            </p:spPr>
            <p:txBody>
              <a:bodyPr/>
              <a:lstStyle/>
              <a:p>
                <a:endParaRPr lang="de-DE"/>
              </a:p>
            </p:txBody>
          </p:sp>
          <p:sp>
            <p:nvSpPr>
              <p:cNvPr id="30791" name="Freeform 19"/>
              <p:cNvSpPr>
                <a:spLocks/>
              </p:cNvSpPr>
              <p:nvPr/>
            </p:nvSpPr>
            <p:spPr bwMode="auto">
              <a:xfrm>
                <a:off x="1248" y="864"/>
                <a:ext cx="1584" cy="2832"/>
              </a:xfrm>
              <a:custGeom>
                <a:avLst/>
                <a:gdLst>
                  <a:gd name="T0" fmla="*/ 528 w 1584"/>
                  <a:gd name="T1" fmla="*/ 0 h 2832"/>
                  <a:gd name="T2" fmla="*/ 0 w 1584"/>
                  <a:gd name="T3" fmla="*/ 720 h 2832"/>
                  <a:gd name="T4" fmla="*/ 816 w 1584"/>
                  <a:gd name="T5" fmla="*/ 2592 h 2832"/>
                  <a:gd name="T6" fmla="*/ 1584 w 1584"/>
                  <a:gd name="T7" fmla="*/ 2832 h 2832"/>
                  <a:gd name="T8" fmla="*/ 0 60000 65536"/>
                  <a:gd name="T9" fmla="*/ 0 60000 65536"/>
                  <a:gd name="T10" fmla="*/ 0 60000 65536"/>
                  <a:gd name="T11" fmla="*/ 0 60000 65536"/>
                  <a:gd name="T12" fmla="*/ 0 w 1584"/>
                  <a:gd name="T13" fmla="*/ 0 h 2832"/>
                  <a:gd name="T14" fmla="*/ 1584 w 1584"/>
                  <a:gd name="T15" fmla="*/ 2832 h 2832"/>
                </a:gdLst>
                <a:ahLst/>
                <a:cxnLst>
                  <a:cxn ang="T8">
                    <a:pos x="T0" y="T1"/>
                  </a:cxn>
                  <a:cxn ang="T9">
                    <a:pos x="T2" y="T3"/>
                  </a:cxn>
                  <a:cxn ang="T10">
                    <a:pos x="T4" y="T5"/>
                  </a:cxn>
                  <a:cxn ang="T11">
                    <a:pos x="T6" y="T7"/>
                  </a:cxn>
                </a:cxnLst>
                <a:rect l="T12" t="T13" r="T14" b="T15"/>
                <a:pathLst>
                  <a:path w="1584" h="2832">
                    <a:moveTo>
                      <a:pt x="528" y="0"/>
                    </a:moveTo>
                    <a:lnTo>
                      <a:pt x="0" y="720"/>
                    </a:lnTo>
                    <a:lnTo>
                      <a:pt x="816" y="2592"/>
                    </a:lnTo>
                    <a:lnTo>
                      <a:pt x="1584" y="2832"/>
                    </a:lnTo>
                  </a:path>
                </a:pathLst>
              </a:custGeom>
              <a:noFill/>
              <a:ln w="9525" cap="flat" cmpd="sng">
                <a:solidFill>
                  <a:schemeClr val="tx1"/>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30792" name="Freeform 20"/>
              <p:cNvSpPr>
                <a:spLocks/>
              </p:cNvSpPr>
              <p:nvPr/>
            </p:nvSpPr>
            <p:spPr bwMode="auto">
              <a:xfrm>
                <a:off x="1248" y="1600"/>
                <a:ext cx="940" cy="1856"/>
              </a:xfrm>
              <a:custGeom>
                <a:avLst/>
                <a:gdLst>
                  <a:gd name="T0" fmla="*/ 0 w 940"/>
                  <a:gd name="T1" fmla="*/ 32 h 1856"/>
                  <a:gd name="T2" fmla="*/ 120 w 940"/>
                  <a:gd name="T3" fmla="*/ 104 h 1856"/>
                  <a:gd name="T4" fmla="*/ 648 w 940"/>
                  <a:gd name="T5" fmla="*/ 656 h 1856"/>
                  <a:gd name="T6" fmla="*/ 912 w 940"/>
                  <a:gd name="T7" fmla="*/ 1344 h 1856"/>
                  <a:gd name="T8" fmla="*/ 816 w 940"/>
                  <a:gd name="T9" fmla="*/ 1856 h 1856"/>
                  <a:gd name="T10" fmla="*/ 0 60000 65536"/>
                  <a:gd name="T11" fmla="*/ 0 60000 65536"/>
                  <a:gd name="T12" fmla="*/ 0 60000 65536"/>
                  <a:gd name="T13" fmla="*/ 0 60000 65536"/>
                  <a:gd name="T14" fmla="*/ 0 60000 65536"/>
                  <a:gd name="T15" fmla="*/ 0 w 940"/>
                  <a:gd name="T16" fmla="*/ 0 h 1856"/>
                  <a:gd name="T17" fmla="*/ 940 w 940"/>
                  <a:gd name="T18" fmla="*/ 1856 h 1856"/>
                </a:gdLst>
                <a:ahLst/>
                <a:cxnLst>
                  <a:cxn ang="T10">
                    <a:pos x="T0" y="T1"/>
                  </a:cxn>
                  <a:cxn ang="T11">
                    <a:pos x="T2" y="T3"/>
                  </a:cxn>
                  <a:cxn ang="T12">
                    <a:pos x="T4" y="T5"/>
                  </a:cxn>
                  <a:cxn ang="T13">
                    <a:pos x="T6" y="T7"/>
                  </a:cxn>
                  <a:cxn ang="T14">
                    <a:pos x="T8" y="T9"/>
                  </a:cxn>
                </a:cxnLst>
                <a:rect l="T15" t="T16" r="T17" b="T18"/>
                <a:pathLst>
                  <a:path w="940" h="1856">
                    <a:moveTo>
                      <a:pt x="0" y="32"/>
                    </a:moveTo>
                    <a:cubicBezTo>
                      <a:pt x="20" y="44"/>
                      <a:pt x="12" y="0"/>
                      <a:pt x="120" y="104"/>
                    </a:cubicBezTo>
                    <a:cubicBezTo>
                      <a:pt x="228" y="208"/>
                      <a:pt x="516" y="449"/>
                      <a:pt x="648" y="656"/>
                    </a:cubicBezTo>
                    <a:cubicBezTo>
                      <a:pt x="780" y="863"/>
                      <a:pt x="884" y="1144"/>
                      <a:pt x="912" y="1344"/>
                    </a:cubicBezTo>
                    <a:cubicBezTo>
                      <a:pt x="940" y="1544"/>
                      <a:pt x="836" y="1749"/>
                      <a:pt x="816" y="1856"/>
                    </a:cubicBezTo>
                  </a:path>
                </a:pathLst>
              </a:custGeom>
              <a:noFill/>
              <a:ln w="9525" cap="flat" cmpd="sng">
                <a:solidFill>
                  <a:schemeClr val="tx1"/>
                </a:solidFill>
                <a:prstDash val="solid"/>
                <a:round/>
                <a:headEnd type="none" w="sm" len="med"/>
                <a:tailEnd type="none" w="sm" len="me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30793" name="Freeform 21"/>
              <p:cNvSpPr>
                <a:spLocks/>
              </p:cNvSpPr>
              <p:nvPr/>
            </p:nvSpPr>
            <p:spPr bwMode="auto">
              <a:xfrm>
                <a:off x="1344" y="1440"/>
                <a:ext cx="109" cy="288"/>
              </a:xfrm>
              <a:custGeom>
                <a:avLst/>
                <a:gdLst>
                  <a:gd name="T0" fmla="*/ 0 w 109"/>
                  <a:gd name="T1" fmla="*/ 0 h 288"/>
                  <a:gd name="T2" fmla="*/ 80 w 109"/>
                  <a:gd name="T3" fmla="*/ 48 h 288"/>
                  <a:gd name="T4" fmla="*/ 104 w 109"/>
                  <a:gd name="T5" fmla="*/ 181 h 288"/>
                  <a:gd name="T6" fmla="*/ 48 w 109"/>
                  <a:gd name="T7" fmla="*/ 288 h 288"/>
                  <a:gd name="T8" fmla="*/ 0 60000 65536"/>
                  <a:gd name="T9" fmla="*/ 0 60000 65536"/>
                  <a:gd name="T10" fmla="*/ 0 60000 65536"/>
                  <a:gd name="T11" fmla="*/ 0 60000 65536"/>
                  <a:gd name="T12" fmla="*/ 0 w 109"/>
                  <a:gd name="T13" fmla="*/ 0 h 288"/>
                  <a:gd name="T14" fmla="*/ 109 w 109"/>
                  <a:gd name="T15" fmla="*/ 288 h 288"/>
                </a:gdLst>
                <a:ahLst/>
                <a:cxnLst>
                  <a:cxn ang="T8">
                    <a:pos x="T0" y="T1"/>
                  </a:cxn>
                  <a:cxn ang="T9">
                    <a:pos x="T2" y="T3"/>
                  </a:cxn>
                  <a:cxn ang="T10">
                    <a:pos x="T4" y="T5"/>
                  </a:cxn>
                  <a:cxn ang="T11">
                    <a:pos x="T6" y="T7"/>
                  </a:cxn>
                </a:cxnLst>
                <a:rect l="T12" t="T13" r="T14" b="T15"/>
                <a:pathLst>
                  <a:path w="109" h="288">
                    <a:moveTo>
                      <a:pt x="0" y="0"/>
                    </a:moveTo>
                    <a:cubicBezTo>
                      <a:pt x="13" y="8"/>
                      <a:pt x="63" y="18"/>
                      <a:pt x="80" y="48"/>
                    </a:cubicBezTo>
                    <a:cubicBezTo>
                      <a:pt x="97" y="78"/>
                      <a:pt x="109" y="141"/>
                      <a:pt x="104" y="181"/>
                    </a:cubicBezTo>
                    <a:cubicBezTo>
                      <a:pt x="99" y="221"/>
                      <a:pt x="60" y="266"/>
                      <a:pt x="48" y="288"/>
                    </a:cubicBezTo>
                  </a:path>
                </a:pathLst>
              </a:custGeom>
              <a:noFill/>
              <a:ln w="9525" cap="flat" cmpd="sng">
                <a:solidFill>
                  <a:schemeClr val="tx1"/>
                </a:solidFill>
                <a:prstDash val="solid"/>
                <a:round/>
                <a:headEnd type="none" w="sm" len="med"/>
                <a:tailEnd type="none" w="sm" len="me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30794" name="Oval 22"/>
              <p:cNvSpPr>
                <a:spLocks noChangeArrowheads="1"/>
              </p:cNvSpPr>
              <p:nvPr/>
            </p:nvSpPr>
            <p:spPr bwMode="auto">
              <a:xfrm>
                <a:off x="1200" y="1536"/>
                <a:ext cx="96" cy="96"/>
              </a:xfrm>
              <a:prstGeom prst="ellipse">
                <a:avLst/>
              </a:prstGeom>
              <a:solidFill>
                <a:schemeClr val="tx1"/>
              </a:solidFill>
              <a:ln w="9525">
                <a:solidFill>
                  <a:schemeClr val="tx1"/>
                </a:solidFill>
                <a:round/>
                <a:headEnd type="none" w="sm" len="med"/>
                <a:tailEnd type="none" w="sm" len="med"/>
              </a:ln>
            </p:spPr>
            <p:txBody>
              <a:bodyPr wrap="none" anchor="ctr"/>
              <a:lstStyle/>
              <a:p>
                <a:endParaRPr lang="de-DE"/>
              </a:p>
            </p:txBody>
          </p:sp>
          <p:graphicFrame>
            <p:nvGraphicFramePr>
              <p:cNvPr id="30795" name="Object 23"/>
              <p:cNvGraphicFramePr>
                <a:graphicFrameLocks noChangeAspect="1"/>
              </p:cNvGraphicFramePr>
              <p:nvPr/>
            </p:nvGraphicFramePr>
            <p:xfrm>
              <a:off x="2152" y="3352"/>
              <a:ext cx="96" cy="96"/>
            </p:xfrm>
            <a:graphic>
              <a:graphicData uri="http://schemas.openxmlformats.org/presentationml/2006/ole">
                <mc:AlternateContent xmlns:mc="http://schemas.openxmlformats.org/markup-compatibility/2006">
                  <mc:Choice xmlns:v="urn:schemas-microsoft-com:vml" Requires="v">
                    <p:oleObj spid="_x0000_s268374" name="Equation" r:id="rId4" imgW="114102" imgH="114102" progId="Equation.3">
                      <p:embed/>
                    </p:oleObj>
                  </mc:Choice>
                  <mc:Fallback>
                    <p:oleObj name="Equation" r:id="rId4" imgW="114102" imgH="114102"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2" y="3352"/>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96" name="Object 24"/>
              <p:cNvGraphicFramePr>
                <a:graphicFrameLocks noChangeAspect="1"/>
              </p:cNvGraphicFramePr>
              <p:nvPr/>
            </p:nvGraphicFramePr>
            <p:xfrm>
              <a:off x="1324" y="1524"/>
              <a:ext cx="84" cy="84"/>
            </p:xfrm>
            <a:graphic>
              <a:graphicData uri="http://schemas.openxmlformats.org/presentationml/2006/ole">
                <mc:AlternateContent xmlns:mc="http://schemas.openxmlformats.org/markup-compatibility/2006">
                  <mc:Choice xmlns:v="urn:schemas-microsoft-com:vml" Requires="v">
                    <p:oleObj spid="_x0000_s268375" name="Equation" r:id="rId6" imgW="114102" imgH="114102" progId="Equation.3">
                      <p:embed/>
                    </p:oleObj>
                  </mc:Choice>
                  <mc:Fallback>
                    <p:oleObj name="Equation" r:id="rId6" imgW="114102" imgH="114102"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4" y="1524"/>
                            <a:ext cx="84" cy="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97" name="Oval 25"/>
              <p:cNvSpPr>
                <a:spLocks noChangeArrowheads="1"/>
              </p:cNvSpPr>
              <p:nvPr/>
            </p:nvSpPr>
            <p:spPr bwMode="auto">
              <a:xfrm>
                <a:off x="2016" y="3392"/>
                <a:ext cx="96" cy="96"/>
              </a:xfrm>
              <a:prstGeom prst="ellipse">
                <a:avLst/>
              </a:prstGeom>
              <a:solidFill>
                <a:schemeClr val="tx1"/>
              </a:solidFill>
              <a:ln w="9525">
                <a:solidFill>
                  <a:schemeClr val="tx1"/>
                </a:solidFill>
                <a:round/>
                <a:headEnd type="none" w="sm" len="med"/>
                <a:tailEnd type="none" w="sm" len="med"/>
              </a:ln>
            </p:spPr>
            <p:txBody>
              <a:bodyPr wrap="none" anchor="ctr"/>
              <a:lstStyle/>
              <a:p>
                <a:endParaRPr lang="de-DE"/>
              </a:p>
            </p:txBody>
          </p:sp>
          <p:sp>
            <p:nvSpPr>
              <p:cNvPr id="30798" name="Freeform 26"/>
              <p:cNvSpPr>
                <a:spLocks/>
              </p:cNvSpPr>
              <p:nvPr/>
            </p:nvSpPr>
            <p:spPr bwMode="auto">
              <a:xfrm>
                <a:off x="2160" y="3216"/>
                <a:ext cx="152" cy="336"/>
              </a:xfrm>
              <a:custGeom>
                <a:avLst/>
                <a:gdLst>
                  <a:gd name="T0" fmla="*/ 0 w 152"/>
                  <a:gd name="T1" fmla="*/ 0 h 336"/>
                  <a:gd name="T2" fmla="*/ 128 w 152"/>
                  <a:gd name="T3" fmla="*/ 149 h 336"/>
                  <a:gd name="T4" fmla="*/ 144 w 152"/>
                  <a:gd name="T5" fmla="*/ 336 h 336"/>
                  <a:gd name="T6" fmla="*/ 0 60000 65536"/>
                  <a:gd name="T7" fmla="*/ 0 60000 65536"/>
                  <a:gd name="T8" fmla="*/ 0 60000 65536"/>
                  <a:gd name="T9" fmla="*/ 0 w 152"/>
                  <a:gd name="T10" fmla="*/ 0 h 336"/>
                  <a:gd name="T11" fmla="*/ 152 w 152"/>
                  <a:gd name="T12" fmla="*/ 336 h 336"/>
                </a:gdLst>
                <a:ahLst/>
                <a:cxnLst>
                  <a:cxn ang="T6">
                    <a:pos x="T0" y="T1"/>
                  </a:cxn>
                  <a:cxn ang="T7">
                    <a:pos x="T2" y="T3"/>
                  </a:cxn>
                  <a:cxn ang="T8">
                    <a:pos x="T4" y="T5"/>
                  </a:cxn>
                </a:cxnLst>
                <a:rect l="T9" t="T10" r="T11" b="T12"/>
                <a:pathLst>
                  <a:path w="152" h="336">
                    <a:moveTo>
                      <a:pt x="0" y="0"/>
                    </a:moveTo>
                    <a:cubicBezTo>
                      <a:pt x="21" y="25"/>
                      <a:pt x="104" y="93"/>
                      <a:pt x="128" y="149"/>
                    </a:cubicBezTo>
                    <a:cubicBezTo>
                      <a:pt x="152" y="205"/>
                      <a:pt x="141" y="297"/>
                      <a:pt x="144" y="336"/>
                    </a:cubicBezTo>
                  </a:path>
                </a:pathLst>
              </a:custGeom>
              <a:noFill/>
              <a:ln w="9525" cap="flat" cmpd="sng">
                <a:solidFill>
                  <a:schemeClr val="tx1"/>
                </a:solidFill>
                <a:prstDash val="solid"/>
                <a:round/>
                <a:headEnd type="none" w="sm" len="med"/>
                <a:tailEnd type="none" w="sm" len="med"/>
              </a:ln>
              <a:extLst>
                <a:ext uri="{909E8E84-426E-40DD-AFC4-6F175D3DCCD1}">
                  <a14:hiddenFill xmlns:a14="http://schemas.microsoft.com/office/drawing/2010/main">
                    <a:solidFill>
                      <a:srgbClr val="FFFFFF"/>
                    </a:solidFill>
                  </a14:hiddenFill>
                </a:ext>
              </a:extLst>
            </p:spPr>
            <p:txBody>
              <a:bodyPr/>
              <a:lstStyle/>
              <a:p>
                <a:endParaRPr lang="de-DE"/>
              </a:p>
            </p:txBody>
          </p:sp>
        </p:grpSp>
        <p:sp>
          <p:nvSpPr>
            <p:cNvPr id="30779" name="Text Box 27"/>
            <p:cNvSpPr txBox="1">
              <a:spLocks noChangeArrowheads="1"/>
            </p:cNvSpPr>
            <p:nvPr/>
          </p:nvSpPr>
          <p:spPr bwMode="auto">
            <a:xfrm>
              <a:off x="1243" y="2307"/>
              <a:ext cx="241"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eaLnBrk="1" hangingPunct="1">
                <a:spcBef>
                  <a:spcPct val="0"/>
                </a:spcBef>
                <a:buSzTx/>
              </a:pPr>
              <a:r>
                <a:rPr lang="de-DE" i="0" dirty="0">
                  <a:latin typeface="Times New Roman" pitchFamily="18" charset="0"/>
                </a:rPr>
                <a:t>+</a:t>
              </a:r>
              <a:endParaRPr lang="en-US" i="0" dirty="0">
                <a:latin typeface="Times New Roman" pitchFamily="18" charset="0"/>
              </a:endParaRPr>
            </a:p>
          </p:txBody>
        </p:sp>
        <p:sp>
          <p:nvSpPr>
            <p:cNvPr id="30780" name="Text Box 28"/>
            <p:cNvSpPr txBox="1">
              <a:spLocks noChangeArrowheads="1"/>
            </p:cNvSpPr>
            <p:nvPr/>
          </p:nvSpPr>
          <p:spPr bwMode="auto">
            <a:xfrm>
              <a:off x="2833" y="2283"/>
              <a:ext cx="241"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eaLnBrk="1" hangingPunct="1">
                <a:spcBef>
                  <a:spcPct val="0"/>
                </a:spcBef>
                <a:buSzTx/>
              </a:pPr>
              <a:r>
                <a:rPr lang="de-DE" i="0" dirty="0">
                  <a:latin typeface="Times New Roman" pitchFamily="18" charset="0"/>
                </a:rPr>
                <a:t>+</a:t>
              </a:r>
              <a:endParaRPr lang="en-US" i="0" dirty="0">
                <a:latin typeface="Times New Roman" pitchFamily="18" charset="0"/>
              </a:endParaRPr>
            </a:p>
          </p:txBody>
        </p:sp>
        <p:sp>
          <p:nvSpPr>
            <p:cNvPr id="30781" name="Text Box 29"/>
            <p:cNvSpPr txBox="1">
              <a:spLocks noChangeArrowheads="1"/>
            </p:cNvSpPr>
            <p:nvPr/>
          </p:nvSpPr>
          <p:spPr bwMode="auto">
            <a:xfrm>
              <a:off x="2819" y="3545"/>
              <a:ext cx="241"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eaLnBrk="1" hangingPunct="1">
                <a:spcBef>
                  <a:spcPct val="0"/>
                </a:spcBef>
                <a:buSzTx/>
              </a:pPr>
              <a:r>
                <a:rPr lang="de-DE" i="0">
                  <a:latin typeface="Times New Roman" pitchFamily="18" charset="0"/>
                </a:rPr>
                <a:t>+</a:t>
              </a:r>
              <a:endParaRPr lang="en-US" i="0">
                <a:latin typeface="Times New Roman" pitchFamily="18" charset="0"/>
              </a:endParaRPr>
            </a:p>
          </p:txBody>
        </p:sp>
        <p:sp>
          <p:nvSpPr>
            <p:cNvPr id="30782" name="Text Box 30"/>
            <p:cNvSpPr txBox="1">
              <a:spLocks noChangeArrowheads="1"/>
            </p:cNvSpPr>
            <p:nvPr/>
          </p:nvSpPr>
          <p:spPr bwMode="auto">
            <a:xfrm>
              <a:off x="1243" y="3521"/>
              <a:ext cx="228"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eaLnBrk="1" hangingPunct="1">
                <a:spcBef>
                  <a:spcPct val="0"/>
                </a:spcBef>
                <a:buSzTx/>
              </a:pPr>
              <a:r>
                <a:rPr lang="de-DE" i="0" dirty="0">
                  <a:latin typeface="Times New Roman" pitchFamily="18" charset="0"/>
                  <a:cs typeface="Times New Roman" pitchFamily="18" charset="0"/>
                </a:rPr>
                <a:t>–</a:t>
              </a:r>
              <a:endParaRPr lang="en-US" i="0" dirty="0">
                <a:latin typeface="Times New Roman" pitchFamily="18" charset="0"/>
              </a:endParaRPr>
            </a:p>
          </p:txBody>
        </p:sp>
      </p:grpSp>
      <p:sp>
        <p:nvSpPr>
          <p:cNvPr id="30727" name="Text Box 31"/>
          <p:cNvSpPr txBox="1">
            <a:spLocks noChangeArrowheads="1"/>
          </p:cNvSpPr>
          <p:nvPr/>
        </p:nvSpPr>
        <p:spPr bwMode="auto">
          <a:xfrm>
            <a:off x="525126" y="5146801"/>
            <a:ext cx="167225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eaLnBrk="1" hangingPunct="1">
              <a:spcBef>
                <a:spcPct val="0"/>
              </a:spcBef>
              <a:buSzTx/>
            </a:pPr>
            <a:r>
              <a:rPr lang="en-US" sz="1800" i="0" dirty="0" smtClean="0"/>
              <a:t>Cubic Curve</a:t>
            </a:r>
          </a:p>
          <a:p>
            <a:pPr eaLnBrk="1" hangingPunct="1">
              <a:spcBef>
                <a:spcPct val="0"/>
              </a:spcBef>
              <a:buSzTx/>
            </a:pPr>
            <a:r>
              <a:rPr lang="en-US" sz="1800" i="0" dirty="0" smtClean="0"/>
              <a:t>(</a:t>
            </a:r>
            <a:r>
              <a:rPr lang="en-US" sz="1800" i="0" dirty="0" err="1" smtClean="0"/>
              <a:t>Catmull</a:t>
            </a:r>
            <a:r>
              <a:rPr lang="en-US" sz="1800" i="0" dirty="0" smtClean="0"/>
              <a:t> Rom)</a:t>
            </a:r>
            <a:endParaRPr lang="en-US" sz="1800" i="0" dirty="0"/>
          </a:p>
        </p:txBody>
      </p:sp>
      <p:sp>
        <p:nvSpPr>
          <p:cNvPr id="30728" name="Text Box 32"/>
          <p:cNvSpPr txBox="1">
            <a:spLocks noChangeArrowheads="1"/>
          </p:cNvSpPr>
          <p:nvPr/>
        </p:nvSpPr>
        <p:spPr bwMode="auto">
          <a:xfrm>
            <a:off x="6332044" y="5561012"/>
            <a:ext cx="253146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lgn="ctr" eaLnBrk="1" hangingPunct="1">
              <a:spcBef>
                <a:spcPct val="0"/>
              </a:spcBef>
              <a:buSzTx/>
            </a:pPr>
            <a:r>
              <a:rPr lang="en-US" sz="1800" i="0" dirty="0"/>
              <a:t>Quadratic </a:t>
            </a:r>
            <a:r>
              <a:rPr lang="en-US" sz="1800" i="0" dirty="0" err="1" smtClean="0"/>
              <a:t>Bézier</a:t>
            </a:r>
            <a:r>
              <a:rPr lang="en-US" sz="1800" i="0" dirty="0" smtClean="0"/>
              <a:t> curve</a:t>
            </a:r>
            <a:endParaRPr lang="en-US" sz="1800" i="0" dirty="0"/>
          </a:p>
          <a:p>
            <a:pPr algn="ctr" eaLnBrk="1" hangingPunct="1">
              <a:spcBef>
                <a:spcPct val="0"/>
              </a:spcBef>
              <a:buSzTx/>
            </a:pPr>
            <a:r>
              <a:rPr lang="en-US" sz="1800" i="0" dirty="0"/>
              <a:t>approximation with</a:t>
            </a:r>
          </a:p>
          <a:p>
            <a:pPr algn="ctr" eaLnBrk="1" hangingPunct="1">
              <a:spcBef>
                <a:spcPct val="0"/>
              </a:spcBef>
              <a:buSzTx/>
            </a:pPr>
            <a:r>
              <a:rPr lang="en-US" sz="1800" i="0" dirty="0"/>
              <a:t>subdivision</a:t>
            </a:r>
          </a:p>
        </p:txBody>
      </p:sp>
      <p:grpSp>
        <p:nvGrpSpPr>
          <p:cNvPr id="30729" name="Group 33"/>
          <p:cNvGrpSpPr>
            <a:grpSpLocks/>
          </p:cNvGrpSpPr>
          <p:nvPr/>
        </p:nvGrpSpPr>
        <p:grpSpPr bwMode="auto">
          <a:xfrm>
            <a:off x="6324600" y="4494212"/>
            <a:ext cx="1752600" cy="990600"/>
            <a:chOff x="3993" y="2679"/>
            <a:chExt cx="1239" cy="785"/>
          </a:xfrm>
        </p:grpSpPr>
        <p:sp>
          <p:nvSpPr>
            <p:cNvPr id="30731" name="Line 34"/>
            <p:cNvSpPr>
              <a:spLocks noChangeShapeType="1"/>
            </p:cNvSpPr>
            <p:nvPr/>
          </p:nvSpPr>
          <p:spPr bwMode="auto">
            <a:xfrm>
              <a:off x="4337" y="2910"/>
              <a:ext cx="325" cy="213"/>
            </a:xfrm>
            <a:prstGeom prst="line">
              <a:avLst/>
            </a:prstGeom>
            <a:noFill/>
            <a:ln w="9525">
              <a:solidFill>
                <a:schemeClr val="tx1"/>
              </a:solidFill>
              <a:prstDash val="sysDot"/>
              <a:round/>
              <a:headEnd type="none" w="sm" len="med"/>
              <a:tailEnd type="none" w="sm" len="med"/>
            </a:ln>
            <a:extLst>
              <a:ext uri="{909E8E84-426E-40DD-AFC4-6F175D3DCCD1}">
                <a14:hiddenFill xmlns:a14="http://schemas.microsoft.com/office/drawing/2010/main">
                  <a:noFill/>
                </a14:hiddenFill>
              </a:ext>
            </a:extLst>
          </p:spPr>
          <p:txBody>
            <a:bodyPr/>
            <a:lstStyle/>
            <a:p>
              <a:endParaRPr lang="de-DE"/>
            </a:p>
          </p:txBody>
        </p:sp>
        <p:sp>
          <p:nvSpPr>
            <p:cNvPr id="30732" name="Line 35"/>
            <p:cNvSpPr>
              <a:spLocks noChangeShapeType="1"/>
            </p:cNvSpPr>
            <p:nvPr/>
          </p:nvSpPr>
          <p:spPr bwMode="auto">
            <a:xfrm flipH="1">
              <a:off x="4550" y="3055"/>
              <a:ext cx="112" cy="194"/>
            </a:xfrm>
            <a:prstGeom prst="line">
              <a:avLst/>
            </a:prstGeom>
            <a:noFill/>
            <a:ln w="9525">
              <a:solidFill>
                <a:schemeClr val="tx1"/>
              </a:solidFill>
              <a:prstDash val="sysDot"/>
              <a:round/>
              <a:headEnd type="none" w="sm" len="med"/>
              <a:tailEnd type="none" w="sm" len="med"/>
            </a:ln>
            <a:extLst>
              <a:ext uri="{909E8E84-426E-40DD-AFC4-6F175D3DCCD1}">
                <a14:hiddenFill xmlns:a14="http://schemas.microsoft.com/office/drawing/2010/main">
                  <a:noFill/>
                </a14:hiddenFill>
              </a:ext>
            </a:extLst>
          </p:spPr>
          <p:txBody>
            <a:bodyPr/>
            <a:lstStyle/>
            <a:p>
              <a:endParaRPr lang="de-DE"/>
            </a:p>
          </p:txBody>
        </p:sp>
        <p:sp>
          <p:nvSpPr>
            <p:cNvPr id="30733" name="Freeform 36"/>
            <p:cNvSpPr>
              <a:spLocks/>
            </p:cNvSpPr>
            <p:nvPr/>
          </p:nvSpPr>
          <p:spPr bwMode="auto">
            <a:xfrm>
              <a:off x="4012" y="2696"/>
              <a:ext cx="538" cy="756"/>
            </a:xfrm>
            <a:custGeom>
              <a:avLst/>
              <a:gdLst>
                <a:gd name="T0" fmla="*/ 0 w 2064"/>
                <a:gd name="T1" fmla="*/ 0 h 3744"/>
                <a:gd name="T2" fmla="*/ 0 w 2064"/>
                <a:gd name="T3" fmla="*/ 0 h 3744"/>
                <a:gd name="T4" fmla="*/ 0 w 2064"/>
                <a:gd name="T5" fmla="*/ 0 h 3744"/>
                <a:gd name="T6" fmla="*/ 0 w 2064"/>
                <a:gd name="T7" fmla="*/ 0 h 3744"/>
                <a:gd name="T8" fmla="*/ 0 60000 65536"/>
                <a:gd name="T9" fmla="*/ 0 60000 65536"/>
                <a:gd name="T10" fmla="*/ 0 60000 65536"/>
                <a:gd name="T11" fmla="*/ 0 60000 65536"/>
                <a:gd name="T12" fmla="*/ 0 w 2064"/>
                <a:gd name="T13" fmla="*/ 0 h 3744"/>
                <a:gd name="T14" fmla="*/ 2064 w 2064"/>
                <a:gd name="T15" fmla="*/ 3744 h 3744"/>
              </a:gdLst>
              <a:ahLst/>
              <a:cxnLst>
                <a:cxn ang="T8">
                  <a:pos x="T0" y="T1"/>
                </a:cxn>
                <a:cxn ang="T9">
                  <a:pos x="T2" y="T3"/>
                </a:cxn>
                <a:cxn ang="T10">
                  <a:pos x="T4" y="T5"/>
                </a:cxn>
                <a:cxn ang="T11">
                  <a:pos x="T6" y="T7"/>
                </a:cxn>
              </a:cxnLst>
              <a:rect l="T12" t="T13" r="T14" b="T15"/>
              <a:pathLst>
                <a:path w="2064" h="3744">
                  <a:moveTo>
                    <a:pt x="0" y="0"/>
                  </a:moveTo>
                  <a:lnTo>
                    <a:pt x="1200" y="1008"/>
                  </a:lnTo>
                  <a:lnTo>
                    <a:pt x="2064" y="2736"/>
                  </a:lnTo>
                  <a:lnTo>
                    <a:pt x="1632" y="3744"/>
                  </a:lnTo>
                </a:path>
              </a:pathLst>
            </a:custGeom>
            <a:noFill/>
            <a:ln w="9525" cap="flat" cmpd="sng">
              <a:solidFill>
                <a:schemeClr val="tx1"/>
              </a:solidFill>
              <a:prstDash val="solid"/>
              <a:round/>
              <a:headEnd type="none" w="sm" len="med"/>
              <a:tailEnd type="none" w="sm" len="me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30734" name="Oval 37"/>
            <p:cNvSpPr>
              <a:spLocks noChangeArrowheads="1"/>
            </p:cNvSpPr>
            <p:nvPr/>
          </p:nvSpPr>
          <p:spPr bwMode="auto">
            <a:xfrm>
              <a:off x="3993" y="2683"/>
              <a:ext cx="50" cy="3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type="none" w="sm" len="med"/>
                  <a:tailEnd type="none" w="sm" len="med"/>
                </a14:hiddenLine>
              </a:ext>
            </a:extLst>
          </p:spPr>
          <p:txBody>
            <a:bodyPr wrap="none" anchor="ctr"/>
            <a:lstStyle/>
            <a:p>
              <a:endParaRPr lang="de-DE"/>
            </a:p>
          </p:txBody>
        </p:sp>
        <p:sp>
          <p:nvSpPr>
            <p:cNvPr id="30735" name="Oval 38"/>
            <p:cNvSpPr>
              <a:spLocks noChangeArrowheads="1"/>
            </p:cNvSpPr>
            <p:nvPr/>
          </p:nvSpPr>
          <p:spPr bwMode="auto">
            <a:xfrm>
              <a:off x="4358" y="2680"/>
              <a:ext cx="50" cy="3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type="none" w="sm" len="med"/>
                  <a:tailEnd type="none" w="sm" len="med"/>
                </a14:hiddenLine>
              </a:ext>
            </a:extLst>
          </p:spPr>
          <p:txBody>
            <a:bodyPr wrap="none" anchor="ctr"/>
            <a:lstStyle/>
            <a:p>
              <a:endParaRPr lang="de-DE"/>
            </a:p>
          </p:txBody>
        </p:sp>
        <p:sp>
          <p:nvSpPr>
            <p:cNvPr id="30736" name="Oval 39"/>
            <p:cNvSpPr>
              <a:spLocks noChangeArrowheads="1"/>
            </p:cNvSpPr>
            <p:nvPr/>
          </p:nvSpPr>
          <p:spPr bwMode="auto">
            <a:xfrm>
              <a:off x="4717" y="2679"/>
              <a:ext cx="50" cy="38"/>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type="none" w="sm" len="med"/>
                  <a:tailEnd type="none" w="sm" len="med"/>
                </a14:hiddenLine>
              </a:ext>
            </a:extLst>
          </p:spPr>
          <p:txBody>
            <a:bodyPr wrap="none" anchor="ctr"/>
            <a:lstStyle/>
            <a:p>
              <a:endParaRPr lang="de-DE"/>
            </a:p>
          </p:txBody>
        </p:sp>
        <p:sp>
          <p:nvSpPr>
            <p:cNvPr id="30737" name="Oval 40"/>
            <p:cNvSpPr>
              <a:spLocks noChangeArrowheads="1"/>
            </p:cNvSpPr>
            <p:nvPr/>
          </p:nvSpPr>
          <p:spPr bwMode="auto">
            <a:xfrm>
              <a:off x="4408" y="3425"/>
              <a:ext cx="50" cy="3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type="none" w="sm" len="med"/>
                  <a:tailEnd type="none" w="sm" len="med"/>
                </a14:hiddenLine>
              </a:ext>
            </a:extLst>
          </p:spPr>
          <p:txBody>
            <a:bodyPr wrap="none" anchor="ctr"/>
            <a:lstStyle/>
            <a:p>
              <a:endParaRPr lang="de-DE"/>
            </a:p>
          </p:txBody>
        </p:sp>
        <p:sp>
          <p:nvSpPr>
            <p:cNvPr id="30738" name="Oval 41"/>
            <p:cNvSpPr>
              <a:spLocks noChangeArrowheads="1"/>
            </p:cNvSpPr>
            <p:nvPr/>
          </p:nvSpPr>
          <p:spPr bwMode="auto">
            <a:xfrm>
              <a:off x="4777" y="3423"/>
              <a:ext cx="50" cy="3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type="none" w="sm" len="med"/>
                  <a:tailEnd type="none" w="sm" len="med"/>
                </a14:hiddenLine>
              </a:ext>
            </a:extLst>
          </p:spPr>
          <p:txBody>
            <a:bodyPr wrap="none" anchor="ctr"/>
            <a:lstStyle/>
            <a:p>
              <a:endParaRPr lang="de-DE"/>
            </a:p>
          </p:txBody>
        </p:sp>
        <p:sp>
          <p:nvSpPr>
            <p:cNvPr id="30739" name="Oval 42"/>
            <p:cNvSpPr>
              <a:spLocks noChangeArrowheads="1"/>
            </p:cNvSpPr>
            <p:nvPr/>
          </p:nvSpPr>
          <p:spPr bwMode="auto">
            <a:xfrm>
              <a:off x="5138" y="3423"/>
              <a:ext cx="50" cy="3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type="none" w="sm" len="med"/>
                  <a:tailEnd type="none" w="sm" len="med"/>
                </a14:hiddenLine>
              </a:ext>
            </a:extLst>
          </p:spPr>
          <p:txBody>
            <a:bodyPr wrap="none" anchor="ctr"/>
            <a:lstStyle/>
            <a:p>
              <a:endParaRPr lang="de-DE"/>
            </a:p>
          </p:txBody>
        </p:sp>
        <p:sp>
          <p:nvSpPr>
            <p:cNvPr id="30740" name="Oval 43"/>
            <p:cNvSpPr>
              <a:spLocks noChangeArrowheads="1"/>
            </p:cNvSpPr>
            <p:nvPr/>
          </p:nvSpPr>
          <p:spPr bwMode="auto">
            <a:xfrm>
              <a:off x="4319" y="2893"/>
              <a:ext cx="24" cy="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type="none" w="sm" len="med"/>
                  <a:tailEnd type="none" w="sm" len="med"/>
                </a14:hiddenLine>
              </a:ext>
            </a:extLst>
          </p:spPr>
          <p:txBody>
            <a:bodyPr wrap="none" anchor="ctr"/>
            <a:lstStyle/>
            <a:p>
              <a:endParaRPr lang="de-DE"/>
            </a:p>
          </p:txBody>
        </p:sp>
        <p:sp>
          <p:nvSpPr>
            <p:cNvPr id="30741" name="Oval 44"/>
            <p:cNvSpPr>
              <a:spLocks noChangeArrowheads="1"/>
            </p:cNvSpPr>
            <p:nvPr/>
          </p:nvSpPr>
          <p:spPr bwMode="auto">
            <a:xfrm>
              <a:off x="4424" y="3065"/>
              <a:ext cx="26" cy="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type="none" w="sm" len="med"/>
                  <a:tailEnd type="none" w="sm" len="med"/>
                </a14:hiddenLine>
              </a:ext>
            </a:extLst>
          </p:spPr>
          <p:txBody>
            <a:bodyPr wrap="none" anchor="ctr"/>
            <a:lstStyle/>
            <a:p>
              <a:endParaRPr lang="de-DE"/>
            </a:p>
          </p:txBody>
        </p:sp>
        <p:sp>
          <p:nvSpPr>
            <p:cNvPr id="30742" name="Oval 45"/>
            <p:cNvSpPr>
              <a:spLocks noChangeArrowheads="1"/>
            </p:cNvSpPr>
            <p:nvPr/>
          </p:nvSpPr>
          <p:spPr bwMode="auto">
            <a:xfrm>
              <a:off x="4537" y="3239"/>
              <a:ext cx="25" cy="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type="none" w="sm" len="med"/>
                  <a:tailEnd type="none" w="sm" len="med"/>
                </a14:hiddenLine>
              </a:ext>
            </a:extLst>
          </p:spPr>
          <p:txBody>
            <a:bodyPr wrap="none" anchor="ctr"/>
            <a:lstStyle/>
            <a:p>
              <a:endParaRPr lang="de-DE"/>
            </a:p>
          </p:txBody>
        </p:sp>
        <p:sp>
          <p:nvSpPr>
            <p:cNvPr id="30743" name="Freeform 46"/>
            <p:cNvSpPr>
              <a:spLocks/>
            </p:cNvSpPr>
            <p:nvPr/>
          </p:nvSpPr>
          <p:spPr bwMode="auto">
            <a:xfrm>
              <a:off x="4387" y="2696"/>
              <a:ext cx="526" cy="747"/>
            </a:xfrm>
            <a:custGeom>
              <a:avLst/>
              <a:gdLst>
                <a:gd name="T0" fmla="*/ 0 w 2016"/>
                <a:gd name="T1" fmla="*/ 0 h 3696"/>
                <a:gd name="T2" fmla="*/ 0 w 2016"/>
                <a:gd name="T3" fmla="*/ 0 h 3696"/>
                <a:gd name="T4" fmla="*/ 0 w 2016"/>
                <a:gd name="T5" fmla="*/ 0 h 3696"/>
                <a:gd name="T6" fmla="*/ 0 w 2016"/>
                <a:gd name="T7" fmla="*/ 0 h 3696"/>
                <a:gd name="T8" fmla="*/ 0 60000 65536"/>
                <a:gd name="T9" fmla="*/ 0 60000 65536"/>
                <a:gd name="T10" fmla="*/ 0 60000 65536"/>
                <a:gd name="T11" fmla="*/ 0 60000 65536"/>
                <a:gd name="T12" fmla="*/ 0 w 2016"/>
                <a:gd name="T13" fmla="*/ 0 h 3696"/>
                <a:gd name="T14" fmla="*/ 2016 w 2016"/>
                <a:gd name="T15" fmla="*/ 3696 h 3696"/>
              </a:gdLst>
              <a:ahLst/>
              <a:cxnLst>
                <a:cxn ang="T8">
                  <a:pos x="T0" y="T1"/>
                </a:cxn>
                <a:cxn ang="T9">
                  <a:pos x="T2" y="T3"/>
                </a:cxn>
                <a:cxn ang="T10">
                  <a:pos x="T4" y="T5"/>
                </a:cxn>
                <a:cxn ang="T11">
                  <a:pos x="T6" y="T7"/>
                </a:cxn>
              </a:cxnLst>
              <a:rect l="T12" t="T13" r="T14" b="T15"/>
              <a:pathLst>
                <a:path w="2016" h="3696">
                  <a:moveTo>
                    <a:pt x="0" y="0"/>
                  </a:moveTo>
                  <a:lnTo>
                    <a:pt x="1200" y="1008"/>
                  </a:lnTo>
                  <a:lnTo>
                    <a:pt x="2016" y="2736"/>
                  </a:lnTo>
                  <a:lnTo>
                    <a:pt x="1584" y="3696"/>
                  </a:lnTo>
                </a:path>
              </a:pathLst>
            </a:custGeom>
            <a:noFill/>
            <a:ln w="9525" cap="flat" cmpd="sng">
              <a:solidFill>
                <a:schemeClr val="tx1"/>
              </a:solidFill>
              <a:prstDash val="sysDot"/>
              <a:round/>
              <a:headEnd type="none" w="sm" len="med"/>
              <a:tailEnd type="none" w="sm" len="me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30744" name="Freeform 47"/>
            <p:cNvSpPr>
              <a:spLocks/>
            </p:cNvSpPr>
            <p:nvPr/>
          </p:nvSpPr>
          <p:spPr bwMode="auto">
            <a:xfrm>
              <a:off x="4387" y="2696"/>
              <a:ext cx="476" cy="737"/>
            </a:xfrm>
            <a:custGeom>
              <a:avLst/>
              <a:gdLst>
                <a:gd name="T0" fmla="*/ 0 w 1824"/>
                <a:gd name="T1" fmla="*/ 0 h 3648"/>
                <a:gd name="T2" fmla="*/ 0 w 1824"/>
                <a:gd name="T3" fmla="*/ 0 h 3648"/>
                <a:gd name="T4" fmla="*/ 0 w 1824"/>
                <a:gd name="T5" fmla="*/ 0 h 3648"/>
                <a:gd name="T6" fmla="*/ 0 w 1824"/>
                <a:gd name="T7" fmla="*/ 0 h 3648"/>
                <a:gd name="T8" fmla="*/ 0 w 1824"/>
                <a:gd name="T9" fmla="*/ 0 h 3648"/>
                <a:gd name="T10" fmla="*/ 0 w 1824"/>
                <a:gd name="T11" fmla="*/ 0 h 3648"/>
                <a:gd name="T12" fmla="*/ 0 60000 65536"/>
                <a:gd name="T13" fmla="*/ 0 60000 65536"/>
                <a:gd name="T14" fmla="*/ 0 60000 65536"/>
                <a:gd name="T15" fmla="*/ 0 60000 65536"/>
                <a:gd name="T16" fmla="*/ 0 60000 65536"/>
                <a:gd name="T17" fmla="*/ 0 60000 65536"/>
                <a:gd name="T18" fmla="*/ 0 w 1824"/>
                <a:gd name="T19" fmla="*/ 0 h 3648"/>
                <a:gd name="T20" fmla="*/ 1824 w 1824"/>
                <a:gd name="T21" fmla="*/ 3648 h 3648"/>
              </a:gdLst>
              <a:ahLst/>
              <a:cxnLst>
                <a:cxn ang="T12">
                  <a:pos x="T0" y="T1"/>
                </a:cxn>
                <a:cxn ang="T13">
                  <a:pos x="T2" y="T3"/>
                </a:cxn>
                <a:cxn ang="T14">
                  <a:pos x="T4" y="T5"/>
                </a:cxn>
                <a:cxn ang="T15">
                  <a:pos x="T6" y="T7"/>
                </a:cxn>
                <a:cxn ang="T16">
                  <a:pos x="T8" y="T9"/>
                </a:cxn>
                <a:cxn ang="T17">
                  <a:pos x="T10" y="T11"/>
                </a:cxn>
              </a:cxnLst>
              <a:rect l="T18" t="T19" r="T20" b="T21"/>
              <a:pathLst>
                <a:path w="1824" h="3648">
                  <a:moveTo>
                    <a:pt x="0" y="0"/>
                  </a:moveTo>
                  <a:lnTo>
                    <a:pt x="624" y="528"/>
                  </a:lnTo>
                  <a:lnTo>
                    <a:pt x="1392" y="1440"/>
                  </a:lnTo>
                  <a:lnTo>
                    <a:pt x="1776" y="2256"/>
                  </a:lnTo>
                  <a:lnTo>
                    <a:pt x="1824" y="3168"/>
                  </a:lnTo>
                  <a:lnTo>
                    <a:pt x="1584" y="3648"/>
                  </a:lnTo>
                </a:path>
              </a:pathLst>
            </a:custGeom>
            <a:noFill/>
            <a:ln w="9525" cap="flat" cmpd="sng">
              <a:solidFill>
                <a:schemeClr val="tx1"/>
              </a:solidFill>
              <a:prstDash val="solid"/>
              <a:round/>
              <a:headEnd type="none" w="sm" len="med"/>
              <a:tailEnd type="none" w="sm" len="me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30745" name="Oval 48"/>
            <p:cNvSpPr>
              <a:spLocks noChangeArrowheads="1"/>
            </p:cNvSpPr>
            <p:nvPr/>
          </p:nvSpPr>
          <p:spPr bwMode="auto">
            <a:xfrm>
              <a:off x="4537" y="2793"/>
              <a:ext cx="25" cy="19"/>
            </a:xfrm>
            <a:prstGeom prst="ellipse">
              <a:avLst/>
            </a:prstGeom>
            <a:noFill/>
            <a:ln w="9525">
              <a:solidFill>
                <a:schemeClr val="tx1"/>
              </a:solidFill>
              <a:round/>
              <a:headEnd type="none" w="sm" len="med"/>
              <a:tailEnd type="none" w="sm" len="med"/>
            </a:ln>
            <a:extLst>
              <a:ext uri="{909E8E84-426E-40DD-AFC4-6F175D3DCCD1}">
                <a14:hiddenFill xmlns:a14="http://schemas.microsoft.com/office/drawing/2010/main">
                  <a:solidFill>
                    <a:srgbClr val="FFFFFF"/>
                  </a:solidFill>
                </a14:hiddenFill>
              </a:ext>
            </a:extLst>
          </p:spPr>
          <p:txBody>
            <a:bodyPr wrap="none" anchor="ctr"/>
            <a:lstStyle/>
            <a:p>
              <a:endParaRPr lang="de-DE"/>
            </a:p>
          </p:txBody>
        </p:sp>
        <p:sp>
          <p:nvSpPr>
            <p:cNvPr id="30746" name="Oval 49"/>
            <p:cNvSpPr>
              <a:spLocks noChangeArrowheads="1"/>
            </p:cNvSpPr>
            <p:nvPr/>
          </p:nvSpPr>
          <p:spPr bwMode="auto">
            <a:xfrm>
              <a:off x="4637" y="2889"/>
              <a:ext cx="25" cy="19"/>
            </a:xfrm>
            <a:prstGeom prst="ellipse">
              <a:avLst/>
            </a:prstGeom>
            <a:solidFill>
              <a:schemeClr val="bg1"/>
            </a:solidFill>
            <a:ln w="9525">
              <a:solidFill>
                <a:schemeClr val="tx1"/>
              </a:solidFill>
              <a:round/>
              <a:headEnd type="none" w="sm" len="med"/>
              <a:tailEnd type="none" w="sm" len="med"/>
            </a:ln>
          </p:spPr>
          <p:txBody>
            <a:bodyPr wrap="none" anchor="ctr"/>
            <a:lstStyle/>
            <a:p>
              <a:endParaRPr lang="de-DE"/>
            </a:p>
          </p:txBody>
        </p:sp>
        <p:sp>
          <p:nvSpPr>
            <p:cNvPr id="30747" name="Oval 50"/>
            <p:cNvSpPr>
              <a:spLocks noChangeArrowheads="1"/>
            </p:cNvSpPr>
            <p:nvPr/>
          </p:nvSpPr>
          <p:spPr bwMode="auto">
            <a:xfrm>
              <a:off x="4737" y="2987"/>
              <a:ext cx="26" cy="20"/>
            </a:xfrm>
            <a:prstGeom prst="ellipse">
              <a:avLst/>
            </a:prstGeom>
            <a:noFill/>
            <a:ln w="9525">
              <a:solidFill>
                <a:schemeClr val="tx1"/>
              </a:solidFill>
              <a:round/>
              <a:headEnd type="none" w="sm" len="med"/>
              <a:tailEnd type="none" w="sm" len="med"/>
            </a:ln>
            <a:extLst>
              <a:ext uri="{909E8E84-426E-40DD-AFC4-6F175D3DCCD1}">
                <a14:hiddenFill xmlns:a14="http://schemas.microsoft.com/office/drawing/2010/main">
                  <a:solidFill>
                    <a:srgbClr val="FFFFFF"/>
                  </a:solidFill>
                </a14:hiddenFill>
              </a:ext>
            </a:extLst>
          </p:spPr>
          <p:txBody>
            <a:bodyPr wrap="none" anchor="ctr"/>
            <a:lstStyle/>
            <a:p>
              <a:endParaRPr lang="de-DE"/>
            </a:p>
          </p:txBody>
        </p:sp>
        <p:sp>
          <p:nvSpPr>
            <p:cNvPr id="30748" name="Oval 51"/>
            <p:cNvSpPr>
              <a:spLocks noChangeArrowheads="1"/>
            </p:cNvSpPr>
            <p:nvPr/>
          </p:nvSpPr>
          <p:spPr bwMode="auto">
            <a:xfrm>
              <a:off x="4838" y="3146"/>
              <a:ext cx="25" cy="19"/>
            </a:xfrm>
            <a:prstGeom prst="ellipse">
              <a:avLst/>
            </a:prstGeom>
            <a:noFill/>
            <a:ln w="9525">
              <a:solidFill>
                <a:schemeClr val="tx1"/>
              </a:solidFill>
              <a:round/>
              <a:headEnd type="none" w="sm" len="med"/>
              <a:tailEnd type="none" w="sm" len="med"/>
            </a:ln>
            <a:extLst>
              <a:ext uri="{909E8E84-426E-40DD-AFC4-6F175D3DCCD1}">
                <a14:hiddenFill xmlns:a14="http://schemas.microsoft.com/office/drawing/2010/main">
                  <a:solidFill>
                    <a:srgbClr val="FFFFFF"/>
                  </a:solidFill>
                </a14:hiddenFill>
              </a:ext>
            </a:extLst>
          </p:spPr>
          <p:txBody>
            <a:bodyPr wrap="none" anchor="ctr"/>
            <a:lstStyle/>
            <a:p>
              <a:endParaRPr lang="de-DE"/>
            </a:p>
          </p:txBody>
        </p:sp>
        <p:sp>
          <p:nvSpPr>
            <p:cNvPr id="30749" name="Oval 52"/>
            <p:cNvSpPr>
              <a:spLocks noChangeArrowheads="1"/>
            </p:cNvSpPr>
            <p:nvPr/>
          </p:nvSpPr>
          <p:spPr bwMode="auto">
            <a:xfrm>
              <a:off x="4842" y="3244"/>
              <a:ext cx="25" cy="20"/>
            </a:xfrm>
            <a:prstGeom prst="ellipse">
              <a:avLst/>
            </a:prstGeom>
            <a:noFill/>
            <a:ln w="9525">
              <a:solidFill>
                <a:schemeClr val="tx1"/>
              </a:solidFill>
              <a:round/>
              <a:headEnd type="none" w="sm" len="med"/>
              <a:tailEnd type="none" w="sm" len="med"/>
            </a:ln>
            <a:extLst>
              <a:ext uri="{909E8E84-426E-40DD-AFC4-6F175D3DCCD1}">
                <a14:hiddenFill xmlns:a14="http://schemas.microsoft.com/office/drawing/2010/main">
                  <a:solidFill>
                    <a:srgbClr val="FFFFFF"/>
                  </a:solidFill>
                </a14:hiddenFill>
              </a:ext>
            </a:extLst>
          </p:spPr>
          <p:txBody>
            <a:bodyPr wrap="none" anchor="ctr"/>
            <a:lstStyle/>
            <a:p>
              <a:endParaRPr lang="de-DE"/>
            </a:p>
          </p:txBody>
        </p:sp>
        <p:sp>
          <p:nvSpPr>
            <p:cNvPr id="30750" name="Oval 53"/>
            <p:cNvSpPr>
              <a:spLocks noChangeArrowheads="1"/>
            </p:cNvSpPr>
            <p:nvPr/>
          </p:nvSpPr>
          <p:spPr bwMode="auto">
            <a:xfrm>
              <a:off x="4850" y="3326"/>
              <a:ext cx="25" cy="20"/>
            </a:xfrm>
            <a:prstGeom prst="ellipse">
              <a:avLst/>
            </a:prstGeom>
            <a:noFill/>
            <a:ln w="9525">
              <a:solidFill>
                <a:schemeClr val="tx1"/>
              </a:solidFill>
              <a:round/>
              <a:headEnd type="none" w="sm" len="med"/>
              <a:tailEnd type="none" w="sm" len="med"/>
            </a:ln>
            <a:extLst>
              <a:ext uri="{909E8E84-426E-40DD-AFC4-6F175D3DCCD1}">
                <a14:hiddenFill xmlns:a14="http://schemas.microsoft.com/office/drawing/2010/main">
                  <a:solidFill>
                    <a:srgbClr val="FFFFFF"/>
                  </a:solidFill>
                </a14:hiddenFill>
              </a:ext>
            </a:extLst>
          </p:spPr>
          <p:txBody>
            <a:bodyPr wrap="none" anchor="ctr"/>
            <a:lstStyle/>
            <a:p>
              <a:endParaRPr lang="de-DE"/>
            </a:p>
          </p:txBody>
        </p:sp>
        <p:sp>
          <p:nvSpPr>
            <p:cNvPr id="30751" name="Oval 54"/>
            <p:cNvSpPr>
              <a:spLocks noChangeArrowheads="1"/>
            </p:cNvSpPr>
            <p:nvPr/>
          </p:nvSpPr>
          <p:spPr bwMode="auto">
            <a:xfrm>
              <a:off x="4685" y="2893"/>
              <a:ext cx="26" cy="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type="none" w="sm" len="med"/>
                  <a:tailEnd type="none" w="sm" len="med"/>
                </a14:hiddenLine>
              </a:ext>
            </a:extLst>
          </p:spPr>
          <p:txBody>
            <a:bodyPr wrap="none" anchor="ctr"/>
            <a:lstStyle/>
            <a:p>
              <a:endParaRPr lang="de-DE"/>
            </a:p>
          </p:txBody>
        </p:sp>
        <p:sp>
          <p:nvSpPr>
            <p:cNvPr id="30752" name="Oval 55"/>
            <p:cNvSpPr>
              <a:spLocks noChangeArrowheads="1"/>
            </p:cNvSpPr>
            <p:nvPr/>
          </p:nvSpPr>
          <p:spPr bwMode="auto">
            <a:xfrm>
              <a:off x="4790" y="3066"/>
              <a:ext cx="24" cy="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type="none" w="sm" len="med"/>
                  <a:tailEnd type="none" w="sm" len="med"/>
                </a14:hiddenLine>
              </a:ext>
            </a:extLst>
          </p:spPr>
          <p:txBody>
            <a:bodyPr wrap="none" anchor="ctr"/>
            <a:lstStyle/>
            <a:p>
              <a:endParaRPr lang="de-DE"/>
            </a:p>
          </p:txBody>
        </p:sp>
        <p:sp>
          <p:nvSpPr>
            <p:cNvPr id="30753" name="Oval 56"/>
            <p:cNvSpPr>
              <a:spLocks noChangeArrowheads="1"/>
            </p:cNvSpPr>
            <p:nvPr/>
          </p:nvSpPr>
          <p:spPr bwMode="auto">
            <a:xfrm>
              <a:off x="4900" y="3238"/>
              <a:ext cx="25" cy="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type="none" w="sm" len="med"/>
                  <a:tailEnd type="none" w="sm" len="med"/>
                </a14:hiddenLine>
              </a:ext>
            </a:extLst>
          </p:spPr>
          <p:txBody>
            <a:bodyPr wrap="none" anchor="ctr"/>
            <a:lstStyle/>
            <a:p>
              <a:endParaRPr lang="de-DE"/>
            </a:p>
          </p:txBody>
        </p:sp>
        <p:sp>
          <p:nvSpPr>
            <p:cNvPr id="30754" name="Freeform 57"/>
            <p:cNvSpPr>
              <a:spLocks/>
            </p:cNvSpPr>
            <p:nvPr/>
          </p:nvSpPr>
          <p:spPr bwMode="auto">
            <a:xfrm>
              <a:off x="4750" y="2696"/>
              <a:ext cx="476" cy="737"/>
            </a:xfrm>
            <a:custGeom>
              <a:avLst/>
              <a:gdLst>
                <a:gd name="T0" fmla="*/ 0 w 1824"/>
                <a:gd name="T1" fmla="*/ 0 h 3648"/>
                <a:gd name="T2" fmla="*/ 0 w 1824"/>
                <a:gd name="T3" fmla="*/ 0 h 3648"/>
                <a:gd name="T4" fmla="*/ 0 w 1824"/>
                <a:gd name="T5" fmla="*/ 0 h 3648"/>
                <a:gd name="T6" fmla="*/ 0 w 1824"/>
                <a:gd name="T7" fmla="*/ 0 h 3648"/>
                <a:gd name="T8" fmla="*/ 0 w 1824"/>
                <a:gd name="T9" fmla="*/ 0 h 3648"/>
                <a:gd name="T10" fmla="*/ 0 w 1824"/>
                <a:gd name="T11" fmla="*/ 0 h 3648"/>
                <a:gd name="T12" fmla="*/ 0 w 1824"/>
                <a:gd name="T13" fmla="*/ 0 h 3648"/>
                <a:gd name="T14" fmla="*/ 0 w 1824"/>
                <a:gd name="T15" fmla="*/ 0 h 3648"/>
                <a:gd name="T16" fmla="*/ 0 w 1824"/>
                <a:gd name="T17" fmla="*/ 0 h 3648"/>
                <a:gd name="T18" fmla="*/ 0 w 1824"/>
                <a:gd name="T19" fmla="*/ 0 h 3648"/>
                <a:gd name="T20" fmla="*/ 0 w 1824"/>
                <a:gd name="T21" fmla="*/ 0 h 3648"/>
                <a:gd name="T22" fmla="*/ 0 w 1824"/>
                <a:gd name="T23" fmla="*/ 0 h 3648"/>
                <a:gd name="T24" fmla="*/ 0 w 1824"/>
                <a:gd name="T25" fmla="*/ 0 h 3648"/>
                <a:gd name="T26" fmla="*/ 0 w 1824"/>
                <a:gd name="T27" fmla="*/ 0 h 3648"/>
                <a:gd name="T28" fmla="*/ 0 w 1824"/>
                <a:gd name="T29" fmla="*/ 0 h 3648"/>
                <a:gd name="T30" fmla="*/ 0 w 1824"/>
                <a:gd name="T31" fmla="*/ 0 h 36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4"/>
                <a:gd name="T49" fmla="*/ 0 h 3648"/>
                <a:gd name="T50" fmla="*/ 1824 w 1824"/>
                <a:gd name="T51" fmla="*/ 3648 h 36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4" h="3648">
                  <a:moveTo>
                    <a:pt x="0" y="0"/>
                  </a:moveTo>
                  <a:lnTo>
                    <a:pt x="624" y="528"/>
                  </a:lnTo>
                  <a:lnTo>
                    <a:pt x="864" y="768"/>
                  </a:lnTo>
                  <a:lnTo>
                    <a:pt x="1008" y="1008"/>
                  </a:lnTo>
                  <a:lnTo>
                    <a:pt x="1200" y="1248"/>
                  </a:lnTo>
                  <a:lnTo>
                    <a:pt x="1392" y="1488"/>
                  </a:lnTo>
                  <a:lnTo>
                    <a:pt x="1488" y="1728"/>
                  </a:lnTo>
                  <a:lnTo>
                    <a:pt x="1576" y="1872"/>
                  </a:lnTo>
                  <a:lnTo>
                    <a:pt x="1672" y="2056"/>
                  </a:lnTo>
                  <a:lnTo>
                    <a:pt x="1776" y="2256"/>
                  </a:lnTo>
                  <a:lnTo>
                    <a:pt x="1776" y="2496"/>
                  </a:lnTo>
                  <a:lnTo>
                    <a:pt x="1776" y="2784"/>
                  </a:lnTo>
                  <a:lnTo>
                    <a:pt x="1824" y="2976"/>
                  </a:lnTo>
                  <a:lnTo>
                    <a:pt x="1824" y="3168"/>
                  </a:lnTo>
                  <a:lnTo>
                    <a:pt x="1680" y="3456"/>
                  </a:lnTo>
                  <a:lnTo>
                    <a:pt x="1584" y="3648"/>
                  </a:lnTo>
                </a:path>
              </a:pathLst>
            </a:custGeom>
            <a:noFill/>
            <a:ln w="9525" cap="flat" cmpd="sng">
              <a:solidFill>
                <a:schemeClr val="tx1"/>
              </a:solidFill>
              <a:prstDash val="sysDot"/>
              <a:round/>
              <a:headEnd type="none" w="sm" len="med"/>
              <a:tailEnd type="none" w="sm" len="me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30755" name="Freeform 58"/>
            <p:cNvSpPr>
              <a:spLocks/>
            </p:cNvSpPr>
            <p:nvPr/>
          </p:nvSpPr>
          <p:spPr bwMode="auto">
            <a:xfrm>
              <a:off x="4750" y="2696"/>
              <a:ext cx="463" cy="736"/>
            </a:xfrm>
            <a:custGeom>
              <a:avLst/>
              <a:gdLst>
                <a:gd name="T0" fmla="*/ 0 w 1776"/>
                <a:gd name="T1" fmla="*/ 0 h 3640"/>
                <a:gd name="T2" fmla="*/ 0 w 1776"/>
                <a:gd name="T3" fmla="*/ 0 h 3640"/>
                <a:gd name="T4" fmla="*/ 0 w 1776"/>
                <a:gd name="T5" fmla="*/ 0 h 3640"/>
                <a:gd name="T6" fmla="*/ 0 w 1776"/>
                <a:gd name="T7" fmla="*/ 0 h 3640"/>
                <a:gd name="T8" fmla="*/ 0 w 1776"/>
                <a:gd name="T9" fmla="*/ 0 h 3640"/>
                <a:gd name="T10" fmla="*/ 0 w 1776"/>
                <a:gd name="T11" fmla="*/ 0 h 3640"/>
                <a:gd name="T12" fmla="*/ 0 w 1776"/>
                <a:gd name="T13" fmla="*/ 0 h 3640"/>
                <a:gd name="T14" fmla="*/ 0 w 1776"/>
                <a:gd name="T15" fmla="*/ 0 h 3640"/>
                <a:gd name="T16" fmla="*/ 0 w 1776"/>
                <a:gd name="T17" fmla="*/ 0 h 3640"/>
                <a:gd name="T18" fmla="*/ 0 w 1776"/>
                <a:gd name="T19" fmla="*/ 0 h 3640"/>
                <a:gd name="T20" fmla="*/ 0 w 1776"/>
                <a:gd name="T21" fmla="*/ 0 h 3640"/>
                <a:gd name="T22" fmla="*/ 0 w 1776"/>
                <a:gd name="T23" fmla="*/ 0 h 3640"/>
                <a:gd name="T24" fmla="*/ 0 w 1776"/>
                <a:gd name="T25" fmla="*/ 0 h 3640"/>
                <a:gd name="T26" fmla="*/ 0 w 1776"/>
                <a:gd name="T27" fmla="*/ 0 h 3640"/>
                <a:gd name="T28" fmla="*/ 0 w 1776"/>
                <a:gd name="T29" fmla="*/ 0 h 36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76"/>
                <a:gd name="T46" fmla="*/ 0 h 3640"/>
                <a:gd name="T47" fmla="*/ 1776 w 1776"/>
                <a:gd name="T48" fmla="*/ 3640 h 364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76" h="3640">
                  <a:moveTo>
                    <a:pt x="0" y="0"/>
                  </a:moveTo>
                  <a:lnTo>
                    <a:pt x="288" y="240"/>
                  </a:lnTo>
                  <a:lnTo>
                    <a:pt x="576" y="528"/>
                  </a:lnTo>
                  <a:lnTo>
                    <a:pt x="816" y="720"/>
                  </a:lnTo>
                  <a:lnTo>
                    <a:pt x="1008" y="1008"/>
                  </a:lnTo>
                  <a:lnTo>
                    <a:pt x="1200" y="1248"/>
                  </a:lnTo>
                  <a:lnTo>
                    <a:pt x="1344" y="1488"/>
                  </a:lnTo>
                  <a:lnTo>
                    <a:pt x="1584" y="1920"/>
                  </a:lnTo>
                  <a:lnTo>
                    <a:pt x="1680" y="2112"/>
                  </a:lnTo>
                  <a:lnTo>
                    <a:pt x="1728" y="2304"/>
                  </a:lnTo>
                  <a:lnTo>
                    <a:pt x="1776" y="2496"/>
                  </a:lnTo>
                  <a:lnTo>
                    <a:pt x="1776" y="2784"/>
                  </a:lnTo>
                  <a:lnTo>
                    <a:pt x="1776" y="3168"/>
                  </a:lnTo>
                  <a:lnTo>
                    <a:pt x="1680" y="3456"/>
                  </a:lnTo>
                  <a:lnTo>
                    <a:pt x="1616" y="3640"/>
                  </a:lnTo>
                </a:path>
              </a:pathLst>
            </a:custGeom>
            <a:noFill/>
            <a:ln w="9525" cap="flat" cmpd="sng">
              <a:solidFill>
                <a:schemeClr val="tx1"/>
              </a:solidFill>
              <a:prstDash val="solid"/>
              <a:round/>
              <a:headEnd type="none" w="sm" len="med"/>
              <a:tailEnd type="none" w="sm" len="me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30756" name="Oval 59"/>
            <p:cNvSpPr>
              <a:spLocks noChangeArrowheads="1"/>
            </p:cNvSpPr>
            <p:nvPr/>
          </p:nvSpPr>
          <p:spPr bwMode="auto">
            <a:xfrm>
              <a:off x="4900" y="2793"/>
              <a:ext cx="13" cy="10"/>
            </a:xfrm>
            <a:prstGeom prst="ellipse">
              <a:avLst/>
            </a:prstGeom>
            <a:noFill/>
            <a:ln w="9525">
              <a:solidFill>
                <a:schemeClr val="tx1"/>
              </a:solidFill>
              <a:round/>
              <a:headEnd type="none" w="sm" len="med"/>
              <a:tailEnd type="none" w="sm" len="med"/>
            </a:ln>
            <a:extLst>
              <a:ext uri="{909E8E84-426E-40DD-AFC4-6F175D3DCCD1}">
                <a14:hiddenFill xmlns:a14="http://schemas.microsoft.com/office/drawing/2010/main">
                  <a:solidFill>
                    <a:srgbClr val="FFFFFF"/>
                  </a:solidFill>
                </a14:hiddenFill>
              </a:ext>
            </a:extLst>
          </p:spPr>
          <p:txBody>
            <a:bodyPr wrap="none" anchor="ctr"/>
            <a:lstStyle/>
            <a:p>
              <a:endParaRPr lang="de-DE"/>
            </a:p>
          </p:txBody>
        </p:sp>
        <p:sp>
          <p:nvSpPr>
            <p:cNvPr id="30757" name="Oval 60"/>
            <p:cNvSpPr>
              <a:spLocks noChangeArrowheads="1"/>
            </p:cNvSpPr>
            <p:nvPr/>
          </p:nvSpPr>
          <p:spPr bwMode="auto">
            <a:xfrm>
              <a:off x="4890" y="2795"/>
              <a:ext cx="12" cy="1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type="none" w="sm" len="med"/>
                  <a:tailEnd type="none" w="sm" len="med"/>
                </a14:hiddenLine>
              </a:ext>
            </a:extLst>
          </p:spPr>
          <p:txBody>
            <a:bodyPr wrap="none" anchor="ctr"/>
            <a:lstStyle/>
            <a:p>
              <a:endParaRPr lang="de-DE"/>
            </a:p>
          </p:txBody>
        </p:sp>
        <p:sp>
          <p:nvSpPr>
            <p:cNvPr id="30758" name="Oval 61"/>
            <p:cNvSpPr>
              <a:spLocks noChangeArrowheads="1"/>
            </p:cNvSpPr>
            <p:nvPr/>
          </p:nvSpPr>
          <p:spPr bwMode="auto">
            <a:xfrm>
              <a:off x="4962" y="2842"/>
              <a:ext cx="13" cy="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type="none" w="sm" len="med"/>
                  <a:tailEnd type="none" w="sm" len="med"/>
                </a14:hiddenLine>
              </a:ext>
            </a:extLst>
          </p:spPr>
          <p:txBody>
            <a:bodyPr wrap="none" anchor="ctr"/>
            <a:lstStyle/>
            <a:p>
              <a:endParaRPr lang="de-DE"/>
            </a:p>
          </p:txBody>
        </p:sp>
        <p:sp>
          <p:nvSpPr>
            <p:cNvPr id="30759" name="Oval 62"/>
            <p:cNvSpPr>
              <a:spLocks noChangeArrowheads="1"/>
            </p:cNvSpPr>
            <p:nvPr/>
          </p:nvSpPr>
          <p:spPr bwMode="auto">
            <a:xfrm>
              <a:off x="4998" y="2887"/>
              <a:ext cx="25" cy="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type="none" w="sm" len="med"/>
                  <a:tailEnd type="none" w="sm" len="med"/>
                </a14:hiddenLine>
              </a:ext>
            </a:extLst>
          </p:spPr>
          <p:txBody>
            <a:bodyPr wrap="none" anchor="ctr"/>
            <a:lstStyle/>
            <a:p>
              <a:endParaRPr lang="de-DE"/>
            </a:p>
          </p:txBody>
        </p:sp>
        <p:sp>
          <p:nvSpPr>
            <p:cNvPr id="30760" name="Oval 63"/>
            <p:cNvSpPr>
              <a:spLocks noChangeArrowheads="1"/>
            </p:cNvSpPr>
            <p:nvPr/>
          </p:nvSpPr>
          <p:spPr bwMode="auto">
            <a:xfrm>
              <a:off x="5050" y="2939"/>
              <a:ext cx="13" cy="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type="none" w="sm" len="med"/>
                  <a:tailEnd type="none" w="sm" len="med"/>
                </a14:hiddenLine>
              </a:ext>
            </a:extLst>
          </p:spPr>
          <p:txBody>
            <a:bodyPr wrap="none" anchor="ctr"/>
            <a:lstStyle/>
            <a:p>
              <a:endParaRPr lang="de-DE"/>
            </a:p>
          </p:txBody>
        </p:sp>
        <p:sp>
          <p:nvSpPr>
            <p:cNvPr id="30761" name="Oval 64"/>
            <p:cNvSpPr>
              <a:spLocks noChangeArrowheads="1"/>
            </p:cNvSpPr>
            <p:nvPr/>
          </p:nvSpPr>
          <p:spPr bwMode="auto">
            <a:xfrm>
              <a:off x="5102" y="2991"/>
              <a:ext cx="13" cy="9"/>
            </a:xfrm>
            <a:prstGeom prst="ellipse">
              <a:avLst/>
            </a:prstGeom>
            <a:noFill/>
            <a:ln w="9525">
              <a:solidFill>
                <a:schemeClr val="tx1"/>
              </a:solidFill>
              <a:round/>
              <a:headEnd type="none" w="sm" len="med"/>
              <a:tailEnd type="none" w="sm" len="med"/>
            </a:ln>
            <a:extLst>
              <a:ext uri="{909E8E84-426E-40DD-AFC4-6F175D3DCCD1}">
                <a14:hiddenFill xmlns:a14="http://schemas.microsoft.com/office/drawing/2010/main">
                  <a:solidFill>
                    <a:srgbClr val="FFFFFF"/>
                  </a:solidFill>
                </a14:hiddenFill>
              </a:ext>
            </a:extLst>
          </p:spPr>
          <p:txBody>
            <a:bodyPr wrap="none" anchor="ctr"/>
            <a:lstStyle/>
            <a:p>
              <a:endParaRPr lang="de-DE"/>
            </a:p>
          </p:txBody>
        </p:sp>
        <p:sp>
          <p:nvSpPr>
            <p:cNvPr id="30762" name="Oval 65"/>
            <p:cNvSpPr>
              <a:spLocks noChangeArrowheads="1"/>
            </p:cNvSpPr>
            <p:nvPr/>
          </p:nvSpPr>
          <p:spPr bwMode="auto">
            <a:xfrm>
              <a:off x="5092" y="2995"/>
              <a:ext cx="12" cy="1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type="none" w="sm" len="med"/>
                  <a:tailEnd type="none" w="sm" len="med"/>
                </a14:hiddenLine>
              </a:ext>
            </a:extLst>
          </p:spPr>
          <p:txBody>
            <a:bodyPr wrap="none" anchor="ctr"/>
            <a:lstStyle/>
            <a:p>
              <a:endParaRPr lang="de-DE"/>
            </a:p>
          </p:txBody>
        </p:sp>
        <p:sp>
          <p:nvSpPr>
            <p:cNvPr id="30763" name="Oval 66"/>
            <p:cNvSpPr>
              <a:spLocks noChangeArrowheads="1"/>
            </p:cNvSpPr>
            <p:nvPr/>
          </p:nvSpPr>
          <p:spPr bwMode="auto">
            <a:xfrm>
              <a:off x="5155" y="3071"/>
              <a:ext cx="12" cy="10"/>
            </a:xfrm>
            <a:prstGeom prst="ellipse">
              <a:avLst/>
            </a:prstGeom>
            <a:noFill/>
            <a:ln w="9525">
              <a:solidFill>
                <a:schemeClr val="tx1"/>
              </a:solidFill>
              <a:round/>
              <a:headEnd type="none" w="sm" len="med"/>
              <a:tailEnd type="none" w="sm" len="med"/>
            </a:ln>
            <a:extLst>
              <a:ext uri="{909E8E84-426E-40DD-AFC4-6F175D3DCCD1}">
                <a14:hiddenFill xmlns:a14="http://schemas.microsoft.com/office/drawing/2010/main">
                  <a:solidFill>
                    <a:srgbClr val="FFFFFF"/>
                  </a:solidFill>
                </a14:hiddenFill>
              </a:ext>
            </a:extLst>
          </p:spPr>
          <p:txBody>
            <a:bodyPr wrap="none" anchor="ctr"/>
            <a:lstStyle/>
            <a:p>
              <a:endParaRPr lang="de-DE"/>
            </a:p>
          </p:txBody>
        </p:sp>
        <p:sp>
          <p:nvSpPr>
            <p:cNvPr id="30764" name="Oval 67"/>
            <p:cNvSpPr>
              <a:spLocks noChangeArrowheads="1"/>
            </p:cNvSpPr>
            <p:nvPr/>
          </p:nvSpPr>
          <p:spPr bwMode="auto">
            <a:xfrm>
              <a:off x="5155" y="3071"/>
              <a:ext cx="12" cy="1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type="none" w="sm" len="med"/>
                  <a:tailEnd type="none" w="sm" len="med"/>
                </a14:hiddenLine>
              </a:ext>
            </a:extLst>
          </p:spPr>
          <p:txBody>
            <a:bodyPr wrap="none" anchor="ctr"/>
            <a:lstStyle/>
            <a:p>
              <a:endParaRPr lang="de-DE"/>
            </a:p>
          </p:txBody>
        </p:sp>
        <p:sp>
          <p:nvSpPr>
            <p:cNvPr id="30765" name="Oval 68"/>
            <p:cNvSpPr>
              <a:spLocks noChangeArrowheads="1"/>
            </p:cNvSpPr>
            <p:nvPr/>
          </p:nvSpPr>
          <p:spPr bwMode="auto">
            <a:xfrm>
              <a:off x="5184" y="3117"/>
              <a:ext cx="12" cy="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type="none" w="sm" len="med"/>
                  <a:tailEnd type="none" w="sm" len="med"/>
                </a14:hiddenLine>
              </a:ext>
            </a:extLst>
          </p:spPr>
          <p:txBody>
            <a:bodyPr wrap="none" anchor="ctr"/>
            <a:lstStyle/>
            <a:p>
              <a:endParaRPr lang="de-DE"/>
            </a:p>
          </p:txBody>
        </p:sp>
        <p:sp>
          <p:nvSpPr>
            <p:cNvPr id="30766" name="Oval 69"/>
            <p:cNvSpPr>
              <a:spLocks noChangeArrowheads="1"/>
            </p:cNvSpPr>
            <p:nvPr/>
          </p:nvSpPr>
          <p:spPr bwMode="auto">
            <a:xfrm>
              <a:off x="5194" y="3157"/>
              <a:ext cx="13" cy="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type="none" w="sm" len="med"/>
                  <a:tailEnd type="none" w="sm" len="med"/>
                </a14:hiddenLine>
              </a:ext>
            </a:extLst>
          </p:spPr>
          <p:txBody>
            <a:bodyPr wrap="none" anchor="ctr"/>
            <a:lstStyle/>
            <a:p>
              <a:endParaRPr lang="de-DE"/>
            </a:p>
          </p:txBody>
        </p:sp>
        <p:sp>
          <p:nvSpPr>
            <p:cNvPr id="30767" name="Oval 70"/>
            <p:cNvSpPr>
              <a:spLocks noChangeArrowheads="1"/>
            </p:cNvSpPr>
            <p:nvPr/>
          </p:nvSpPr>
          <p:spPr bwMode="auto">
            <a:xfrm>
              <a:off x="5205" y="3150"/>
              <a:ext cx="12" cy="10"/>
            </a:xfrm>
            <a:prstGeom prst="ellipse">
              <a:avLst/>
            </a:prstGeom>
            <a:noFill/>
            <a:ln w="9525">
              <a:solidFill>
                <a:schemeClr val="tx1"/>
              </a:solidFill>
              <a:round/>
              <a:headEnd type="none" w="sm" len="med"/>
              <a:tailEnd type="none" w="sm" len="med"/>
            </a:ln>
            <a:extLst>
              <a:ext uri="{909E8E84-426E-40DD-AFC4-6F175D3DCCD1}">
                <a14:hiddenFill xmlns:a14="http://schemas.microsoft.com/office/drawing/2010/main">
                  <a:solidFill>
                    <a:srgbClr val="FFFFFF"/>
                  </a:solidFill>
                </a14:hiddenFill>
              </a:ext>
            </a:extLst>
          </p:spPr>
          <p:txBody>
            <a:bodyPr wrap="none" anchor="ctr"/>
            <a:lstStyle/>
            <a:p>
              <a:endParaRPr lang="de-DE"/>
            </a:p>
          </p:txBody>
        </p:sp>
        <p:sp>
          <p:nvSpPr>
            <p:cNvPr id="30768" name="Oval 71"/>
            <p:cNvSpPr>
              <a:spLocks noChangeArrowheads="1"/>
            </p:cNvSpPr>
            <p:nvPr/>
          </p:nvSpPr>
          <p:spPr bwMode="auto">
            <a:xfrm>
              <a:off x="5207" y="3194"/>
              <a:ext cx="12" cy="1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type="none" w="sm" len="med"/>
                  <a:tailEnd type="none" w="sm" len="med"/>
                </a14:hiddenLine>
              </a:ext>
            </a:extLst>
          </p:spPr>
          <p:txBody>
            <a:bodyPr wrap="none" anchor="ctr"/>
            <a:lstStyle/>
            <a:p>
              <a:endParaRPr lang="de-DE"/>
            </a:p>
          </p:txBody>
        </p:sp>
        <p:sp>
          <p:nvSpPr>
            <p:cNvPr id="30769" name="Oval 72"/>
            <p:cNvSpPr>
              <a:spLocks noChangeArrowheads="1"/>
            </p:cNvSpPr>
            <p:nvPr/>
          </p:nvSpPr>
          <p:spPr bwMode="auto">
            <a:xfrm>
              <a:off x="5202" y="3251"/>
              <a:ext cx="26" cy="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type="none" w="sm" len="med"/>
                  <a:tailEnd type="none" w="sm" len="med"/>
                </a14:hiddenLine>
              </a:ext>
            </a:extLst>
          </p:spPr>
          <p:txBody>
            <a:bodyPr wrap="none" anchor="ctr"/>
            <a:lstStyle/>
            <a:p>
              <a:endParaRPr lang="de-DE"/>
            </a:p>
          </p:txBody>
        </p:sp>
        <p:sp>
          <p:nvSpPr>
            <p:cNvPr id="30770" name="Oval 73"/>
            <p:cNvSpPr>
              <a:spLocks noChangeArrowheads="1"/>
            </p:cNvSpPr>
            <p:nvPr/>
          </p:nvSpPr>
          <p:spPr bwMode="auto">
            <a:xfrm>
              <a:off x="5213" y="3293"/>
              <a:ext cx="13" cy="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type="none" w="sm" len="med"/>
                  <a:tailEnd type="none" w="sm" len="med"/>
                </a14:hiddenLine>
              </a:ext>
            </a:extLst>
          </p:spPr>
          <p:txBody>
            <a:bodyPr wrap="none" anchor="ctr"/>
            <a:lstStyle/>
            <a:p>
              <a:endParaRPr lang="de-DE"/>
            </a:p>
          </p:txBody>
        </p:sp>
        <p:sp>
          <p:nvSpPr>
            <p:cNvPr id="30771" name="Oval 74"/>
            <p:cNvSpPr>
              <a:spLocks noChangeArrowheads="1"/>
            </p:cNvSpPr>
            <p:nvPr/>
          </p:nvSpPr>
          <p:spPr bwMode="auto">
            <a:xfrm>
              <a:off x="5207" y="3333"/>
              <a:ext cx="12" cy="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type="none" w="sm" len="med"/>
                  <a:tailEnd type="none" w="sm" len="med"/>
                </a14:hiddenLine>
              </a:ext>
            </a:extLst>
          </p:spPr>
          <p:txBody>
            <a:bodyPr wrap="none" anchor="ctr"/>
            <a:lstStyle/>
            <a:p>
              <a:endParaRPr lang="de-DE"/>
            </a:p>
          </p:txBody>
        </p:sp>
        <p:sp>
          <p:nvSpPr>
            <p:cNvPr id="30772" name="Oval 75"/>
            <p:cNvSpPr>
              <a:spLocks noChangeArrowheads="1"/>
            </p:cNvSpPr>
            <p:nvPr/>
          </p:nvSpPr>
          <p:spPr bwMode="auto">
            <a:xfrm>
              <a:off x="5219" y="3332"/>
              <a:ext cx="13" cy="9"/>
            </a:xfrm>
            <a:prstGeom prst="ellipse">
              <a:avLst/>
            </a:prstGeom>
            <a:solidFill>
              <a:schemeClr val="bg1"/>
            </a:solidFill>
            <a:ln w="9525">
              <a:solidFill>
                <a:schemeClr val="tx1"/>
              </a:solidFill>
              <a:round/>
              <a:headEnd type="none" w="sm" len="med"/>
              <a:tailEnd type="none" w="sm" len="med"/>
            </a:ln>
          </p:spPr>
          <p:txBody>
            <a:bodyPr wrap="none" anchor="ctr"/>
            <a:lstStyle/>
            <a:p>
              <a:endParaRPr lang="de-DE"/>
            </a:p>
          </p:txBody>
        </p:sp>
        <p:sp>
          <p:nvSpPr>
            <p:cNvPr id="30773" name="Oval 76"/>
            <p:cNvSpPr>
              <a:spLocks noChangeArrowheads="1"/>
            </p:cNvSpPr>
            <p:nvPr/>
          </p:nvSpPr>
          <p:spPr bwMode="auto">
            <a:xfrm>
              <a:off x="5186" y="3387"/>
              <a:ext cx="12" cy="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type="none" w="sm" len="med"/>
                  <a:tailEnd type="none" w="sm" len="med"/>
                </a14:hiddenLine>
              </a:ext>
            </a:extLst>
          </p:spPr>
          <p:txBody>
            <a:bodyPr wrap="none" anchor="ctr"/>
            <a:lstStyle/>
            <a:p>
              <a:endParaRPr lang="de-DE"/>
            </a:p>
          </p:txBody>
        </p:sp>
        <p:sp>
          <p:nvSpPr>
            <p:cNvPr id="30774" name="Oval 77"/>
            <p:cNvSpPr>
              <a:spLocks noChangeArrowheads="1"/>
            </p:cNvSpPr>
            <p:nvPr/>
          </p:nvSpPr>
          <p:spPr bwMode="auto">
            <a:xfrm>
              <a:off x="4829" y="2747"/>
              <a:ext cx="13" cy="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type="none" w="sm" len="med"/>
                  <a:tailEnd type="none" w="sm" len="med"/>
                </a14:hiddenLine>
              </a:ext>
            </a:extLst>
          </p:spPr>
          <p:txBody>
            <a:bodyPr wrap="none" anchor="ctr"/>
            <a:lstStyle/>
            <a:p>
              <a:endParaRPr lang="de-DE"/>
            </a:p>
          </p:txBody>
        </p:sp>
        <p:sp>
          <p:nvSpPr>
            <p:cNvPr id="30775" name="Oval 78"/>
            <p:cNvSpPr>
              <a:spLocks noChangeArrowheads="1"/>
            </p:cNvSpPr>
            <p:nvPr/>
          </p:nvSpPr>
          <p:spPr bwMode="auto">
            <a:xfrm>
              <a:off x="5132" y="3040"/>
              <a:ext cx="12" cy="1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type="none" w="sm" len="med"/>
                  <a:tailEnd type="none" w="sm" len="med"/>
                </a14:hiddenLine>
              </a:ext>
            </a:extLst>
          </p:spPr>
          <p:txBody>
            <a:bodyPr wrap="none" anchor="ctr"/>
            <a:lstStyle/>
            <a:p>
              <a:endParaRPr lang="de-DE"/>
            </a:p>
          </p:txBody>
        </p:sp>
        <p:sp>
          <p:nvSpPr>
            <p:cNvPr id="30776" name="Oval 79"/>
            <p:cNvSpPr>
              <a:spLocks noChangeArrowheads="1"/>
            </p:cNvSpPr>
            <p:nvPr/>
          </p:nvSpPr>
          <p:spPr bwMode="auto">
            <a:xfrm>
              <a:off x="4621" y="3093"/>
              <a:ext cx="25" cy="19"/>
            </a:xfrm>
            <a:prstGeom prst="ellipse">
              <a:avLst/>
            </a:prstGeom>
            <a:solidFill>
              <a:schemeClr val="bg1"/>
            </a:solidFill>
            <a:ln w="9525">
              <a:solidFill>
                <a:schemeClr val="tx1"/>
              </a:solidFill>
              <a:round/>
              <a:headEnd type="none" w="sm" len="med"/>
              <a:tailEnd type="none" w="sm" len="med"/>
            </a:ln>
          </p:spPr>
          <p:txBody>
            <a:bodyPr wrap="none" anchor="ctr"/>
            <a:lstStyle/>
            <a:p>
              <a:endParaRPr lang="de-DE"/>
            </a:p>
          </p:txBody>
        </p:sp>
      </p:grpSp>
    </p:spTree>
    <p:extLst>
      <p:ext uri="{BB962C8B-B14F-4D97-AF65-F5344CB8AC3E}">
        <p14:creationId xmlns:p14="http://schemas.microsoft.com/office/powerpoint/2010/main" val="33299681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Line 6"/>
          <p:cNvSpPr>
            <a:spLocks noChangeShapeType="1"/>
          </p:cNvSpPr>
          <p:nvPr/>
        </p:nvSpPr>
        <p:spPr bwMode="auto">
          <a:xfrm flipH="1">
            <a:off x="4677696" y="1249709"/>
            <a:ext cx="17858" cy="22431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6385" name="Line 1"/>
          <p:cNvSpPr>
            <a:spLocks noChangeShapeType="1"/>
          </p:cNvSpPr>
          <p:nvPr/>
        </p:nvSpPr>
        <p:spPr bwMode="auto">
          <a:xfrm flipH="1">
            <a:off x="7169620" y="4790778"/>
            <a:ext cx="392906" cy="821531"/>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6386" name="Line 2"/>
          <p:cNvSpPr>
            <a:spLocks noChangeShapeType="1"/>
          </p:cNvSpPr>
          <p:nvPr/>
        </p:nvSpPr>
        <p:spPr bwMode="auto">
          <a:xfrm>
            <a:off x="7562526" y="4790778"/>
            <a:ext cx="482203" cy="821531"/>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6387" name="Line 3"/>
          <p:cNvSpPr>
            <a:spLocks noChangeShapeType="1"/>
          </p:cNvSpPr>
          <p:nvPr/>
        </p:nvSpPr>
        <p:spPr bwMode="auto">
          <a:xfrm>
            <a:off x="5696221" y="4790778"/>
            <a:ext cx="419695" cy="821531"/>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6388" name="Line 4"/>
          <p:cNvSpPr>
            <a:spLocks noChangeShapeType="1"/>
          </p:cNvSpPr>
          <p:nvPr/>
        </p:nvSpPr>
        <p:spPr bwMode="auto">
          <a:xfrm rot="10800000" flipH="1">
            <a:off x="5178299" y="4790778"/>
            <a:ext cx="517922" cy="821531"/>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6389" name="Line 5"/>
          <p:cNvSpPr>
            <a:spLocks noChangeShapeType="1"/>
          </p:cNvSpPr>
          <p:nvPr/>
        </p:nvSpPr>
        <p:spPr bwMode="auto">
          <a:xfrm flipH="1">
            <a:off x="2696766" y="1660922"/>
            <a:ext cx="2018109" cy="175021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6390" name="Line 6"/>
          <p:cNvSpPr>
            <a:spLocks noChangeShapeType="1"/>
          </p:cNvSpPr>
          <p:nvPr/>
        </p:nvSpPr>
        <p:spPr bwMode="auto">
          <a:xfrm>
            <a:off x="4714875" y="1660922"/>
            <a:ext cx="2268141" cy="175021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6391" name="Line 7"/>
          <p:cNvSpPr>
            <a:spLocks noChangeShapeType="1"/>
          </p:cNvSpPr>
          <p:nvPr/>
        </p:nvSpPr>
        <p:spPr bwMode="auto">
          <a:xfrm flipH="1">
            <a:off x="1000125" y="3411141"/>
            <a:ext cx="1696641" cy="137517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6392" name="Line 8"/>
          <p:cNvSpPr>
            <a:spLocks noChangeShapeType="1"/>
          </p:cNvSpPr>
          <p:nvPr/>
        </p:nvSpPr>
        <p:spPr bwMode="auto">
          <a:xfrm>
            <a:off x="2696766" y="3411141"/>
            <a:ext cx="767953" cy="137517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6393" name="Line 9"/>
          <p:cNvSpPr>
            <a:spLocks noChangeShapeType="1"/>
          </p:cNvSpPr>
          <p:nvPr/>
        </p:nvSpPr>
        <p:spPr bwMode="auto">
          <a:xfrm>
            <a:off x="3464719" y="4786313"/>
            <a:ext cx="723305" cy="821531"/>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6394" name="Line 10"/>
          <p:cNvSpPr>
            <a:spLocks noChangeShapeType="1"/>
          </p:cNvSpPr>
          <p:nvPr/>
        </p:nvSpPr>
        <p:spPr bwMode="auto">
          <a:xfrm rot="10800000" flipH="1">
            <a:off x="3152180" y="4786313"/>
            <a:ext cx="312539" cy="821531"/>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6395" name="Line 11"/>
          <p:cNvSpPr>
            <a:spLocks noChangeShapeType="1"/>
          </p:cNvSpPr>
          <p:nvPr/>
        </p:nvSpPr>
        <p:spPr bwMode="auto">
          <a:xfrm rot="10800000" flipH="1">
            <a:off x="437555" y="4786313"/>
            <a:ext cx="562570" cy="821531"/>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6396" name="Line 12"/>
          <p:cNvSpPr>
            <a:spLocks noChangeShapeType="1"/>
          </p:cNvSpPr>
          <p:nvPr/>
        </p:nvSpPr>
        <p:spPr bwMode="auto">
          <a:xfrm rot="10800000" flipH="1">
            <a:off x="1000125" y="4786313"/>
            <a:ext cx="0" cy="821531"/>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6397" name="Line 13"/>
          <p:cNvSpPr>
            <a:spLocks noChangeShapeType="1"/>
          </p:cNvSpPr>
          <p:nvPr/>
        </p:nvSpPr>
        <p:spPr bwMode="auto">
          <a:xfrm rot="10800000">
            <a:off x="1011288" y="4800824"/>
            <a:ext cx="774650" cy="80702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6399" name="Line 15"/>
          <p:cNvSpPr>
            <a:spLocks noChangeShapeType="1"/>
          </p:cNvSpPr>
          <p:nvPr/>
        </p:nvSpPr>
        <p:spPr bwMode="auto">
          <a:xfrm>
            <a:off x="6419526" y="3415606"/>
            <a:ext cx="1143000" cy="137517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6400" name="Line 16"/>
          <p:cNvSpPr>
            <a:spLocks noChangeShapeType="1"/>
          </p:cNvSpPr>
          <p:nvPr/>
        </p:nvSpPr>
        <p:spPr bwMode="auto">
          <a:xfrm flipH="1">
            <a:off x="5696221" y="3415606"/>
            <a:ext cx="723305" cy="137517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6401" name="AutoShape 17"/>
          <p:cNvSpPr>
            <a:spLocks/>
          </p:cNvSpPr>
          <p:nvPr/>
        </p:nvSpPr>
        <p:spPr bwMode="auto">
          <a:xfrm>
            <a:off x="3650781" y="1013518"/>
            <a:ext cx="2071688" cy="1259086"/>
          </a:xfrm>
          <a:prstGeom prst="roundRect">
            <a:avLst>
              <a:gd name="adj" fmla="val 10634"/>
            </a:avLst>
          </a:prstGeom>
          <a:solidFill>
            <a:schemeClr val="bg1">
              <a:lumMod val="75000"/>
            </a:schemeClr>
          </a:solidFill>
          <a:ln w="25400" cap="flat">
            <a:solidFill>
              <a:schemeClr val="tx1"/>
            </a:solidFill>
            <a:prstDash val="solid"/>
            <a:miter lim="800000"/>
            <a:headEnd type="none" w="med" len="med"/>
            <a:tailEnd type="none" w="med" len="med"/>
          </a:ln>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2400" dirty="0" smtClean="0">
                <a:effectLst>
                  <a:outerShdw blurRad="38100" dist="38100" dir="2700000" algn="tl">
                    <a:srgbClr val="808080"/>
                  </a:outerShdw>
                </a:effectLst>
                <a:ea typeface="Gill Sans" charset="0"/>
                <a:cs typeface="Gill Sans" charset="0"/>
              </a:rPr>
              <a:t>3D Volume </a:t>
            </a:r>
            <a:r>
              <a:rPr lang="en-US" sz="2400" dirty="0">
                <a:effectLst>
                  <a:outerShdw blurRad="38100" dist="38100" dir="2700000" algn="tl">
                    <a:srgbClr val="808080"/>
                  </a:outerShdw>
                </a:effectLst>
                <a:ea typeface="Gill Sans" charset="0"/>
                <a:cs typeface="Gill Sans" charset="0"/>
              </a:rPr>
              <a:t>Rendering</a:t>
            </a:r>
          </a:p>
        </p:txBody>
      </p:sp>
      <p:sp>
        <p:nvSpPr>
          <p:cNvPr id="16402" name="AutoShape 18"/>
          <p:cNvSpPr>
            <a:spLocks/>
          </p:cNvSpPr>
          <p:nvPr/>
        </p:nvSpPr>
        <p:spPr bwMode="auto">
          <a:xfrm>
            <a:off x="6111451" y="2960191"/>
            <a:ext cx="2384227" cy="884039"/>
          </a:xfrm>
          <a:prstGeom prst="roundRect">
            <a:avLst>
              <a:gd name="adj" fmla="val 15148"/>
            </a:avLst>
          </a:prstGeom>
          <a:solidFill>
            <a:schemeClr val="bg1">
              <a:lumMod val="75000"/>
            </a:schemeClr>
          </a:solidFill>
          <a:ln w="25400" cap="flat">
            <a:solidFill>
              <a:schemeClr val="tx1"/>
            </a:solidFill>
            <a:prstDash val="solid"/>
            <a:miter lim="800000"/>
            <a:headEnd type="none" w="med" len="med"/>
            <a:tailEnd type="none" w="med" len="med"/>
          </a:ln>
        </p:spPr>
        <p:txBody>
          <a:bodyPr lIns="0" tIns="0" rIns="0" bIns="0" anchor="ctr"/>
          <a:lstStyle/>
          <a:p>
            <a:r>
              <a:rPr lang="en-US" sz="2400" dirty="0">
                <a:effectLst>
                  <a:outerShdw blurRad="38100" dist="38100" dir="2700000" algn="tl">
                    <a:srgbClr val="808080"/>
                  </a:outerShdw>
                </a:effectLst>
                <a:latin typeface="Gill Sans" charset="0"/>
                <a:ea typeface="Gill Sans" charset="0"/>
                <a:cs typeface="Gill Sans" charset="0"/>
              </a:rPr>
              <a:t>Indirect</a:t>
            </a:r>
            <a:r>
              <a:rPr lang="en-US" sz="3375" dirty="0">
                <a:effectLst>
                  <a:outerShdw blurRad="38100" dist="38100" dir="2700000" algn="tl">
                    <a:srgbClr val="808080"/>
                  </a:outerShdw>
                </a:effectLst>
                <a:latin typeface="Gill Sans" charset="0"/>
                <a:ea typeface="Gill Sans" charset="0"/>
                <a:cs typeface="Gill Sans" charset="0"/>
              </a:rPr>
              <a:t> </a:t>
            </a:r>
            <a:r>
              <a:rPr lang="en-US" sz="2400" dirty="0">
                <a:effectLst>
                  <a:outerShdw blurRad="38100" dist="38100" dir="2700000" algn="tl">
                    <a:srgbClr val="808080"/>
                  </a:outerShdw>
                </a:effectLst>
                <a:latin typeface="Gill Sans" charset="0"/>
                <a:ea typeface="Gill Sans" charset="0"/>
                <a:cs typeface="Gill Sans" charset="0"/>
              </a:rPr>
              <a:t>VR</a:t>
            </a:r>
          </a:p>
        </p:txBody>
      </p:sp>
      <p:sp>
        <p:nvSpPr>
          <p:cNvPr id="16403" name="AutoShape 19"/>
          <p:cNvSpPr>
            <a:spLocks/>
          </p:cNvSpPr>
          <p:nvPr/>
        </p:nvSpPr>
        <p:spPr bwMode="auto">
          <a:xfrm>
            <a:off x="241102" y="4527352"/>
            <a:ext cx="1518047" cy="508992"/>
          </a:xfrm>
          <a:prstGeom prst="roundRect">
            <a:avLst>
              <a:gd name="adj" fmla="val 26315"/>
            </a:avLst>
          </a:prstGeom>
          <a:solidFill>
            <a:schemeClr val="bg1">
              <a:lumMod val="75000"/>
            </a:schemeClr>
          </a:solidFill>
          <a:ln w="25400" cap="flat">
            <a:solidFill>
              <a:schemeClr val="tx1"/>
            </a:solidFill>
            <a:prstDash val="solid"/>
            <a:miter lim="800000"/>
            <a:headEnd type="none" w="med" len="med"/>
            <a:tailEnd type="none" w="med" len="med"/>
          </a:ln>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266">
                <a:effectLst>
                  <a:outerShdw blurRad="38100" dist="38100" dir="2700000" algn="tl">
                    <a:srgbClr val="808080"/>
                  </a:outerShdw>
                </a:effectLst>
                <a:ea typeface="Gill Sans" charset="0"/>
                <a:cs typeface="Gill Sans" charset="0"/>
              </a:rPr>
              <a:t>Ray-Casting</a:t>
            </a:r>
          </a:p>
        </p:txBody>
      </p:sp>
      <p:sp>
        <p:nvSpPr>
          <p:cNvPr id="16404" name="AutoShape 20"/>
          <p:cNvSpPr>
            <a:spLocks/>
          </p:cNvSpPr>
          <p:nvPr/>
        </p:nvSpPr>
        <p:spPr bwMode="auto">
          <a:xfrm>
            <a:off x="2705695" y="4527352"/>
            <a:ext cx="1518047" cy="508992"/>
          </a:xfrm>
          <a:prstGeom prst="roundRect">
            <a:avLst>
              <a:gd name="adj" fmla="val 26315"/>
            </a:avLst>
          </a:prstGeom>
          <a:solidFill>
            <a:schemeClr val="bg1">
              <a:lumMod val="75000"/>
            </a:schemeClr>
          </a:solidFill>
          <a:ln w="25400" cap="flat">
            <a:solidFill>
              <a:schemeClr val="tx1"/>
            </a:solidFill>
            <a:prstDash val="solid"/>
            <a:miter lim="800000"/>
            <a:headEnd type="none" w="med" len="med"/>
            <a:tailEnd type="none" w="med" len="med"/>
          </a:ln>
        </p:spPr>
        <p:txBody>
          <a:bodyPr lIns="0" tIns="0" rIns="0" bIns="0" anchor="ctr"/>
          <a:lstStyle/>
          <a:p>
            <a:r>
              <a:rPr lang="en-US" sz="1266">
                <a:effectLst>
                  <a:outerShdw blurRad="38100" dist="38100" dir="2700000" algn="tl">
                    <a:srgbClr val="808080"/>
                  </a:outerShdw>
                </a:effectLst>
                <a:latin typeface="Gill Sans" charset="0"/>
                <a:ea typeface="Gill Sans" charset="0"/>
                <a:cs typeface="Gill Sans" charset="0"/>
              </a:rPr>
              <a:t>Slicing</a:t>
            </a:r>
          </a:p>
        </p:txBody>
      </p:sp>
      <p:sp>
        <p:nvSpPr>
          <p:cNvPr id="16405" name="AutoShape 21"/>
          <p:cNvSpPr>
            <a:spLocks/>
          </p:cNvSpPr>
          <p:nvPr/>
        </p:nvSpPr>
        <p:spPr bwMode="auto">
          <a:xfrm>
            <a:off x="3696891" y="5384602"/>
            <a:ext cx="973336" cy="446484"/>
          </a:xfrm>
          <a:prstGeom prst="roundRect">
            <a:avLst>
              <a:gd name="adj" fmla="val 30000"/>
            </a:avLst>
          </a:prstGeom>
          <a:solidFill>
            <a:schemeClr val="bg1">
              <a:lumMod val="75000"/>
            </a:schemeClr>
          </a:solidFill>
          <a:ln w="25400" cap="flat">
            <a:solidFill>
              <a:schemeClr val="tx1"/>
            </a:solidFill>
            <a:prstDash val="solid"/>
            <a:miter lim="800000"/>
            <a:headEnd type="none" w="med" len="med"/>
            <a:tailEnd type="none" w="med" len="med"/>
          </a:ln>
        </p:spPr>
        <p:txBody>
          <a:bodyPr lIns="0" tIns="0" rIns="0" bIns="0" anchor="ctr"/>
          <a:lstStyle/>
          <a:p>
            <a:r>
              <a:rPr lang="en-US" sz="1200">
                <a:effectLst>
                  <a:outerShdw blurRad="38100" dist="38100" dir="2700000" algn="tl">
                    <a:srgbClr val="808080"/>
                  </a:outerShdw>
                </a:effectLst>
                <a:latin typeface="Gill Sans" charset="0"/>
                <a:ea typeface="Gill Sans" charset="0"/>
                <a:cs typeface="Gill Sans" charset="0"/>
              </a:rPr>
              <a:t>Object/Axis Aligned</a:t>
            </a:r>
          </a:p>
        </p:txBody>
      </p:sp>
      <p:sp>
        <p:nvSpPr>
          <p:cNvPr id="16406" name="AutoShape 22"/>
          <p:cNvSpPr>
            <a:spLocks/>
          </p:cNvSpPr>
          <p:nvPr/>
        </p:nvSpPr>
        <p:spPr bwMode="auto">
          <a:xfrm>
            <a:off x="205383" y="5384602"/>
            <a:ext cx="455414" cy="446484"/>
          </a:xfrm>
          <a:prstGeom prst="roundRect">
            <a:avLst>
              <a:gd name="adj" fmla="val 30000"/>
            </a:avLst>
          </a:prstGeom>
          <a:solidFill>
            <a:schemeClr val="bg1">
              <a:lumMod val="75000"/>
            </a:schemeClr>
          </a:solidFill>
          <a:ln w="25400" cap="flat">
            <a:solidFill>
              <a:schemeClr val="tx1"/>
            </a:solidFill>
            <a:prstDash val="solid"/>
            <a:miter lim="800000"/>
            <a:headEnd type="none" w="med" len="med"/>
            <a:tailEnd type="none" w="med" len="med"/>
          </a:ln>
        </p:spPr>
        <p:txBody>
          <a:bodyPr lIns="0" tIns="0" rIns="0" bIns="0" anchor="ctr"/>
          <a:lstStyle/>
          <a:p>
            <a:r>
              <a:rPr lang="en-US" sz="1200" dirty="0">
                <a:effectLst>
                  <a:outerShdw blurRad="38100" dist="38100" dir="2700000" algn="tl">
                    <a:srgbClr val="808080"/>
                  </a:outerShdw>
                </a:effectLst>
                <a:latin typeface="Gill Sans" charset="0"/>
                <a:ea typeface="Gill Sans" charset="0"/>
                <a:cs typeface="Gill Sans" charset="0"/>
              </a:rPr>
              <a:t>CPU</a:t>
            </a:r>
          </a:p>
        </p:txBody>
      </p:sp>
      <p:sp>
        <p:nvSpPr>
          <p:cNvPr id="16407" name="AutoShape 23"/>
          <p:cNvSpPr>
            <a:spLocks/>
          </p:cNvSpPr>
          <p:nvPr/>
        </p:nvSpPr>
        <p:spPr bwMode="auto">
          <a:xfrm>
            <a:off x="803672" y="5384602"/>
            <a:ext cx="464344" cy="446484"/>
          </a:xfrm>
          <a:prstGeom prst="roundRect">
            <a:avLst>
              <a:gd name="adj" fmla="val 34880"/>
            </a:avLst>
          </a:prstGeom>
          <a:solidFill>
            <a:schemeClr val="bg1">
              <a:lumMod val="75000"/>
            </a:schemeClr>
          </a:solidFill>
          <a:ln w="25400" cap="flat">
            <a:solidFill>
              <a:schemeClr val="tx1"/>
            </a:solidFill>
            <a:prstDash val="solid"/>
            <a:miter lim="800000"/>
            <a:headEnd type="none" w="med" len="med"/>
            <a:tailEnd type="none" w="med" len="med"/>
          </a:ln>
        </p:spPr>
        <p:txBody>
          <a:bodyPr lIns="0" tIns="0" rIns="0" bIns="0" anchor="ctr"/>
          <a:lstStyle/>
          <a:p>
            <a:r>
              <a:rPr lang="en-US" sz="1200" dirty="0">
                <a:effectLst>
                  <a:outerShdw blurRad="38100" dist="38100" dir="2700000" algn="tl">
                    <a:srgbClr val="808080"/>
                  </a:outerShdw>
                </a:effectLst>
                <a:latin typeface="Gill Sans" charset="0"/>
                <a:ea typeface="Gill Sans" charset="0"/>
                <a:cs typeface="Gill Sans" charset="0"/>
              </a:rPr>
              <a:t>GPU</a:t>
            </a:r>
          </a:p>
        </p:txBody>
      </p:sp>
      <p:sp>
        <p:nvSpPr>
          <p:cNvPr id="16408" name="AutoShape 24"/>
          <p:cNvSpPr>
            <a:spLocks/>
          </p:cNvSpPr>
          <p:nvPr/>
        </p:nvSpPr>
        <p:spPr bwMode="auto">
          <a:xfrm>
            <a:off x="1330524" y="5384602"/>
            <a:ext cx="910828" cy="446484"/>
          </a:xfrm>
          <a:prstGeom prst="roundRect">
            <a:avLst>
              <a:gd name="adj" fmla="val 30000"/>
            </a:avLst>
          </a:prstGeom>
          <a:solidFill>
            <a:schemeClr val="bg1">
              <a:lumMod val="75000"/>
            </a:schemeClr>
          </a:solidFill>
          <a:ln w="25400" cap="flat">
            <a:solidFill>
              <a:schemeClr val="tx1"/>
            </a:solidFill>
            <a:prstDash val="solid"/>
            <a:miter lim="800000"/>
            <a:headEnd type="none" w="med" len="med"/>
            <a:tailEnd type="none" w="med" len="med"/>
          </a:ln>
        </p:spPr>
        <p:txBody>
          <a:bodyPr lIns="0" tIns="0" rIns="0" bIns="0" anchor="ctr"/>
          <a:lstStyle/>
          <a:p>
            <a:r>
              <a:rPr lang="en-US" sz="1200" dirty="0">
                <a:effectLst>
                  <a:outerShdw blurRad="38100" dist="38100" dir="2700000" algn="tl">
                    <a:srgbClr val="808080"/>
                  </a:outerShdw>
                </a:effectLst>
                <a:latin typeface="Gill Sans" charset="0"/>
                <a:ea typeface="Gill Sans" charset="0"/>
                <a:cs typeface="Gill Sans" charset="0"/>
              </a:rPr>
              <a:t>Ray-Guided GPU</a:t>
            </a:r>
          </a:p>
        </p:txBody>
      </p:sp>
      <p:sp>
        <p:nvSpPr>
          <p:cNvPr id="16409" name="AutoShape 25"/>
          <p:cNvSpPr>
            <a:spLocks/>
          </p:cNvSpPr>
          <p:nvPr/>
        </p:nvSpPr>
        <p:spPr bwMode="auto">
          <a:xfrm>
            <a:off x="4937197" y="4531817"/>
            <a:ext cx="1518047" cy="508992"/>
          </a:xfrm>
          <a:prstGeom prst="roundRect">
            <a:avLst>
              <a:gd name="adj" fmla="val 26315"/>
            </a:avLst>
          </a:prstGeom>
          <a:solidFill>
            <a:schemeClr val="bg1">
              <a:lumMod val="75000"/>
            </a:schemeClr>
          </a:solidFill>
          <a:ln w="25400" cap="flat">
            <a:solidFill>
              <a:schemeClr val="tx1"/>
            </a:solidFill>
            <a:prstDash val="solid"/>
            <a:miter lim="800000"/>
            <a:headEnd type="none" w="med" len="med"/>
            <a:tailEnd type="none" w="med" len="med"/>
          </a:ln>
        </p:spPr>
        <p:txBody>
          <a:bodyPr lIns="0" tIns="0" rIns="0" bIns="0" anchor="ctr"/>
          <a:lstStyle/>
          <a:p>
            <a:r>
              <a:rPr lang="en-US" sz="1266">
                <a:effectLst>
                  <a:outerShdw blurRad="38100" dist="38100" dir="2700000" algn="tl">
                    <a:srgbClr val="808080"/>
                  </a:outerShdw>
                </a:effectLst>
                <a:latin typeface="Gill Sans" charset="0"/>
                <a:ea typeface="Gill Sans" charset="0"/>
                <a:cs typeface="Gill Sans" charset="0"/>
              </a:rPr>
              <a:t>Marching </a:t>
            </a:r>
          </a:p>
        </p:txBody>
      </p:sp>
      <p:sp>
        <p:nvSpPr>
          <p:cNvPr id="16410" name="AutoShape 26"/>
          <p:cNvSpPr>
            <a:spLocks/>
          </p:cNvSpPr>
          <p:nvPr/>
        </p:nvSpPr>
        <p:spPr bwMode="auto">
          <a:xfrm>
            <a:off x="4865760" y="5389067"/>
            <a:ext cx="625078" cy="446484"/>
          </a:xfrm>
          <a:prstGeom prst="roundRect">
            <a:avLst>
              <a:gd name="adj" fmla="val 30000"/>
            </a:avLst>
          </a:prstGeom>
          <a:solidFill>
            <a:schemeClr val="bg1">
              <a:lumMod val="75000"/>
            </a:schemeClr>
          </a:solidFill>
          <a:ln w="25400" cap="flat">
            <a:solidFill>
              <a:schemeClr val="tx1"/>
            </a:solidFill>
            <a:prstDash val="solid"/>
            <a:miter lim="800000"/>
            <a:headEnd type="none" w="med" len="med"/>
            <a:tailEnd type="none" w="med" len="med"/>
          </a:ln>
        </p:spPr>
        <p:txBody>
          <a:bodyPr lIns="0" tIns="0" rIns="0" bIns="0" anchor="ctr"/>
          <a:lstStyle/>
          <a:p>
            <a:r>
              <a:rPr lang="en-US" sz="1200">
                <a:effectLst>
                  <a:outerShdw blurRad="38100" dist="38100" dir="2700000" algn="tl">
                    <a:srgbClr val="808080"/>
                  </a:outerShdw>
                </a:effectLst>
                <a:latin typeface="Gill Sans" charset="0"/>
                <a:ea typeface="Gill Sans" charset="0"/>
                <a:cs typeface="Gill Sans" charset="0"/>
              </a:rPr>
              <a:t>Cubes</a:t>
            </a:r>
          </a:p>
        </p:txBody>
      </p:sp>
      <p:sp>
        <p:nvSpPr>
          <p:cNvPr id="16411" name="AutoShape 27"/>
          <p:cNvSpPr>
            <a:spLocks/>
          </p:cNvSpPr>
          <p:nvPr/>
        </p:nvSpPr>
        <p:spPr bwMode="auto">
          <a:xfrm>
            <a:off x="5776588" y="5389067"/>
            <a:ext cx="669727" cy="446484"/>
          </a:xfrm>
          <a:prstGeom prst="roundRect">
            <a:avLst>
              <a:gd name="adj" fmla="val 30000"/>
            </a:avLst>
          </a:prstGeom>
          <a:solidFill>
            <a:schemeClr val="bg1">
              <a:lumMod val="75000"/>
            </a:schemeClr>
          </a:solidFill>
          <a:ln w="25400" cap="flat">
            <a:solidFill>
              <a:schemeClr val="tx1"/>
            </a:solidFill>
            <a:prstDash val="solid"/>
            <a:miter lim="800000"/>
            <a:headEnd type="none" w="med" len="med"/>
            <a:tailEnd type="none" w="med" len="med"/>
          </a:ln>
        </p:spPr>
        <p:txBody>
          <a:bodyPr lIns="0" tIns="0" rIns="0" bIns="0" anchor="ctr"/>
          <a:lstStyle/>
          <a:p>
            <a:r>
              <a:rPr lang="en-US" sz="1200">
                <a:effectLst>
                  <a:outerShdw blurRad="38100" dist="38100" dir="2700000" algn="tl">
                    <a:srgbClr val="808080"/>
                  </a:outerShdw>
                </a:effectLst>
                <a:latin typeface="Gill Sans" charset="0"/>
                <a:ea typeface="Gill Sans" charset="0"/>
                <a:cs typeface="Gill Sans" charset="0"/>
              </a:rPr>
              <a:t>Tetrahedra</a:t>
            </a:r>
          </a:p>
        </p:txBody>
      </p:sp>
      <p:sp>
        <p:nvSpPr>
          <p:cNvPr id="16412" name="AutoShape 28"/>
          <p:cNvSpPr>
            <a:spLocks/>
          </p:cNvSpPr>
          <p:nvPr/>
        </p:nvSpPr>
        <p:spPr bwMode="auto">
          <a:xfrm>
            <a:off x="6803502" y="4531817"/>
            <a:ext cx="1518047" cy="508992"/>
          </a:xfrm>
          <a:prstGeom prst="roundRect">
            <a:avLst>
              <a:gd name="adj" fmla="val 26315"/>
            </a:avLst>
          </a:prstGeom>
          <a:solidFill>
            <a:schemeClr val="bg1">
              <a:lumMod val="75000"/>
            </a:schemeClr>
          </a:solidFill>
          <a:ln w="25400" cap="flat">
            <a:solidFill>
              <a:schemeClr val="tx1"/>
            </a:solidFill>
            <a:prstDash val="solid"/>
            <a:miter lim="800000"/>
            <a:headEnd type="none" w="med" len="med"/>
            <a:tailEnd type="none" w="med" len="med"/>
          </a:ln>
        </p:spPr>
        <p:txBody>
          <a:bodyPr lIns="0" tIns="0" rIns="0" bIns="0" anchor="ctr"/>
          <a:lstStyle/>
          <a:p>
            <a:r>
              <a:rPr lang="en-US" sz="1266">
                <a:effectLst>
                  <a:outerShdw blurRad="38100" dist="38100" dir="2700000" algn="tl">
                    <a:srgbClr val="808080"/>
                  </a:outerShdw>
                </a:effectLst>
                <a:latin typeface="Gill Sans" charset="0"/>
                <a:ea typeface="Gill Sans" charset="0"/>
                <a:cs typeface="Gill Sans" charset="0"/>
              </a:rPr>
              <a:t>Other</a:t>
            </a:r>
          </a:p>
        </p:txBody>
      </p:sp>
      <p:sp>
        <p:nvSpPr>
          <p:cNvPr id="16413" name="AutoShape 29"/>
          <p:cNvSpPr>
            <a:spLocks/>
          </p:cNvSpPr>
          <p:nvPr/>
        </p:nvSpPr>
        <p:spPr bwMode="auto">
          <a:xfrm>
            <a:off x="6830291" y="5389067"/>
            <a:ext cx="669727" cy="446484"/>
          </a:xfrm>
          <a:prstGeom prst="roundRect">
            <a:avLst>
              <a:gd name="adj" fmla="val 30000"/>
            </a:avLst>
          </a:prstGeom>
          <a:solidFill>
            <a:schemeClr val="bg1">
              <a:lumMod val="75000"/>
            </a:schemeClr>
          </a:solidFill>
          <a:ln w="25400" cap="flat">
            <a:solidFill>
              <a:schemeClr val="tx1"/>
            </a:solidFill>
            <a:prstDash val="solid"/>
            <a:miter lim="800000"/>
            <a:headEnd type="none" w="med" len="med"/>
            <a:tailEnd type="none" w="med" len="med"/>
          </a:ln>
        </p:spPr>
        <p:txBody>
          <a:bodyPr lIns="0" tIns="0" rIns="0" bIns="0" anchor="ctr"/>
          <a:lstStyle/>
          <a:p>
            <a:r>
              <a:rPr lang="en-US" sz="1200">
                <a:effectLst>
                  <a:outerShdw blurRad="38100" dist="38100" dir="2700000" algn="tl">
                    <a:srgbClr val="808080"/>
                  </a:outerShdw>
                </a:effectLst>
                <a:latin typeface="Gill Sans" charset="0"/>
                <a:ea typeface="Gill Sans" charset="0"/>
                <a:cs typeface="Gill Sans" charset="0"/>
              </a:rPr>
              <a:t>Dividing Cubes</a:t>
            </a:r>
          </a:p>
        </p:txBody>
      </p:sp>
      <p:sp>
        <p:nvSpPr>
          <p:cNvPr id="16414" name="AutoShape 30"/>
          <p:cNvSpPr>
            <a:spLocks/>
          </p:cNvSpPr>
          <p:nvPr/>
        </p:nvSpPr>
        <p:spPr bwMode="auto">
          <a:xfrm>
            <a:off x="7705400" y="5389067"/>
            <a:ext cx="669727" cy="446484"/>
          </a:xfrm>
          <a:prstGeom prst="roundRect">
            <a:avLst>
              <a:gd name="adj" fmla="val 30000"/>
            </a:avLst>
          </a:prstGeom>
          <a:solidFill>
            <a:schemeClr val="bg1">
              <a:lumMod val="75000"/>
            </a:schemeClr>
          </a:solidFill>
          <a:ln w="25400" cap="flat">
            <a:solidFill>
              <a:schemeClr val="tx1"/>
            </a:solidFill>
            <a:prstDash val="solid"/>
            <a:miter lim="800000"/>
            <a:headEnd type="none" w="med" len="med"/>
            <a:tailEnd type="none" w="med" len="med"/>
          </a:ln>
        </p:spPr>
        <p:txBody>
          <a:bodyPr lIns="0" tIns="0" rIns="0" bIns="0" anchor="ctr"/>
          <a:lstStyle/>
          <a:p>
            <a:r>
              <a:rPr lang="en-US" sz="1200">
                <a:effectLst>
                  <a:outerShdw blurRad="38100" dist="38100" dir="2700000" algn="tl">
                    <a:srgbClr val="808080"/>
                  </a:outerShdw>
                </a:effectLst>
                <a:latin typeface="Gill Sans" charset="0"/>
                <a:ea typeface="Gill Sans" charset="0"/>
                <a:cs typeface="Gill Sans" charset="0"/>
              </a:rPr>
              <a:t>Contour Tracing</a:t>
            </a:r>
          </a:p>
        </p:txBody>
      </p:sp>
      <p:sp>
        <p:nvSpPr>
          <p:cNvPr id="16416" name="AutoShape 32"/>
          <p:cNvSpPr>
            <a:spLocks/>
          </p:cNvSpPr>
          <p:nvPr/>
        </p:nvSpPr>
        <p:spPr bwMode="auto">
          <a:xfrm>
            <a:off x="1157659" y="2964272"/>
            <a:ext cx="2007989" cy="884039"/>
          </a:xfrm>
          <a:prstGeom prst="roundRect">
            <a:avLst>
              <a:gd name="adj" fmla="val 15148"/>
            </a:avLst>
          </a:prstGeom>
          <a:solidFill>
            <a:schemeClr val="bg1">
              <a:lumMod val="75000"/>
            </a:schemeClr>
          </a:solidFill>
          <a:ln w="25400" cap="flat">
            <a:solidFill>
              <a:schemeClr val="tx1"/>
            </a:solidFill>
            <a:prstDash val="solid"/>
            <a:miter lim="800000"/>
            <a:headEnd type="none" w="med" len="med"/>
            <a:tailEnd type="none" w="med" len="med"/>
          </a:ln>
        </p:spPr>
        <p:txBody>
          <a:bodyPr lIns="0" tIns="0" rIns="0" bIns="0" anchor="ctr"/>
          <a:lstStyle/>
          <a:p>
            <a:r>
              <a:rPr lang="en-US" sz="2400" dirty="0">
                <a:effectLst>
                  <a:outerShdw blurRad="38100" dist="38100" dir="2700000" algn="tl">
                    <a:srgbClr val="808080"/>
                  </a:outerShdw>
                </a:effectLst>
                <a:latin typeface="Gill Sans" charset="0"/>
                <a:ea typeface="Gill Sans" charset="0"/>
                <a:cs typeface="Gill Sans" charset="0"/>
              </a:rPr>
              <a:t>Direct VR</a:t>
            </a:r>
          </a:p>
        </p:txBody>
      </p:sp>
      <p:sp>
        <p:nvSpPr>
          <p:cNvPr id="16417" name="AutoShape 33"/>
          <p:cNvSpPr>
            <a:spLocks/>
          </p:cNvSpPr>
          <p:nvPr/>
        </p:nvSpPr>
        <p:spPr bwMode="auto">
          <a:xfrm>
            <a:off x="2661047" y="5384602"/>
            <a:ext cx="973336" cy="446484"/>
          </a:xfrm>
          <a:prstGeom prst="roundRect">
            <a:avLst>
              <a:gd name="adj" fmla="val 30000"/>
            </a:avLst>
          </a:prstGeom>
          <a:solidFill>
            <a:schemeClr val="bg1">
              <a:lumMod val="75000"/>
            </a:schemeClr>
          </a:solidFill>
          <a:ln w="25400" cap="flat">
            <a:solidFill>
              <a:schemeClr val="tx1"/>
            </a:solidFill>
            <a:prstDash val="solid"/>
            <a:miter lim="800000"/>
            <a:headEnd type="none" w="med" len="med"/>
            <a:tailEnd type="none" w="med" len="med"/>
          </a:ln>
        </p:spPr>
        <p:txBody>
          <a:bodyPr lIns="0" tIns="0" rIns="0" bIns="0" anchor="ctr"/>
          <a:lstStyle/>
          <a:p>
            <a:r>
              <a:rPr lang="en-US" sz="1200">
                <a:effectLst>
                  <a:outerShdw blurRad="38100" dist="38100" dir="2700000" algn="tl">
                    <a:srgbClr val="808080"/>
                  </a:outerShdw>
                </a:effectLst>
                <a:latin typeface="Gill Sans" charset="0"/>
                <a:ea typeface="Gill Sans" charset="0"/>
                <a:cs typeface="Gill Sans" charset="0"/>
              </a:rPr>
              <a:t>View Aligned</a:t>
            </a:r>
          </a:p>
        </p:txBody>
      </p:sp>
      <p:sp>
        <p:nvSpPr>
          <p:cNvPr id="35" name="AutoShape 32"/>
          <p:cNvSpPr>
            <a:spLocks/>
          </p:cNvSpPr>
          <p:nvPr/>
        </p:nvSpPr>
        <p:spPr bwMode="auto">
          <a:xfrm>
            <a:off x="3650781" y="2960191"/>
            <a:ext cx="2007989" cy="884039"/>
          </a:xfrm>
          <a:prstGeom prst="roundRect">
            <a:avLst>
              <a:gd name="adj" fmla="val 15148"/>
            </a:avLst>
          </a:prstGeom>
          <a:solidFill>
            <a:schemeClr val="bg1">
              <a:lumMod val="75000"/>
            </a:schemeClr>
          </a:solidFill>
          <a:ln w="25400" cap="flat">
            <a:solidFill>
              <a:schemeClr val="tx1"/>
            </a:solidFill>
            <a:prstDash val="solid"/>
            <a:miter lim="800000"/>
            <a:headEnd type="none" w="med" len="med"/>
            <a:tailEnd type="none" w="med" len="med"/>
          </a:ln>
        </p:spPr>
        <p:txBody>
          <a:bodyPr lIns="0" tIns="0" rIns="0" bIns="0" anchor="ctr"/>
          <a:lstStyle/>
          <a:p>
            <a:r>
              <a:rPr lang="en-US" sz="2400" dirty="0" smtClean="0">
                <a:effectLst>
                  <a:outerShdw blurRad="38100" dist="38100" dir="2700000" algn="tl">
                    <a:srgbClr val="808080"/>
                  </a:outerShdw>
                </a:effectLst>
                <a:latin typeface="Gill Sans" charset="0"/>
                <a:ea typeface="Gill Sans" charset="0"/>
                <a:cs typeface="Gill Sans" charset="0"/>
              </a:rPr>
              <a:t>Slicing</a:t>
            </a:r>
            <a:endParaRPr lang="en-US" sz="2400" dirty="0">
              <a:effectLst>
                <a:outerShdw blurRad="38100" dist="38100" dir="2700000" algn="tl">
                  <a:srgbClr val="808080"/>
                </a:outerShdw>
              </a:effectLst>
              <a:latin typeface="Gill Sans" charset="0"/>
              <a:ea typeface="Gill Sans" charset="0"/>
              <a:cs typeface="Gill Sans" charset="0"/>
            </a:endParaRPr>
          </a:p>
        </p:txBody>
      </p:sp>
    </p:spTree>
    <p:extLst>
      <p:ext uri="{BB962C8B-B14F-4D97-AF65-F5344CB8AC3E}">
        <p14:creationId xmlns:p14="http://schemas.microsoft.com/office/powerpoint/2010/main" val="845045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p:txBody>
          <a:bodyPr/>
          <a:lstStyle/>
          <a:p>
            <a:r>
              <a:rPr lang="en-US" smtClean="0"/>
              <a:t>Filtering</a:t>
            </a:r>
            <a:endParaRPr lang="en-US" dirty="0"/>
          </a:p>
        </p:txBody>
      </p:sp>
      <p:sp>
        <p:nvSpPr>
          <p:cNvPr id="3" name="Content Placeholder 2"/>
          <p:cNvSpPr>
            <a:spLocks noGrp="1"/>
          </p:cNvSpPr>
          <p:nvPr>
            <p:ph idx="1"/>
          </p:nvPr>
        </p:nvSpPr>
        <p:spPr/>
        <p:txBody>
          <a:bodyPr/>
          <a:lstStyle/>
          <a:p>
            <a:endParaRPr lang="en-US"/>
          </a:p>
        </p:txBody>
      </p:sp>
      <p:sp>
        <p:nvSpPr>
          <p:cNvPr id="22530" name="Rectangle 2"/>
          <p:cNvSpPr>
            <a:spLocks/>
          </p:cNvSpPr>
          <p:nvPr/>
        </p:nvSpPr>
        <p:spPr bwMode="auto">
          <a:xfrm>
            <a:off x="327737" y="2362200"/>
            <a:ext cx="856543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3600" dirty="0" smtClean="0"/>
              <a:t>Filtering: </a:t>
            </a:r>
            <a:r>
              <a:rPr lang="en-US" sz="3600" dirty="0" smtClean="0">
                <a:ea typeface="Gill Sans" charset="0"/>
                <a:cs typeface="Gill Sans" charset="0"/>
              </a:rPr>
              <a:t>”Reduce </a:t>
            </a:r>
            <a:r>
              <a:rPr lang="en-US" sz="3600" dirty="0">
                <a:ea typeface="Gill Sans" charset="0"/>
                <a:cs typeface="Gill Sans" charset="0"/>
              </a:rPr>
              <a:t>displayed information“</a:t>
            </a:r>
          </a:p>
        </p:txBody>
      </p:sp>
      <p:sp>
        <p:nvSpPr>
          <p:cNvPr id="22531" name="Oval 3"/>
          <p:cNvSpPr>
            <a:spLocks/>
          </p:cNvSpPr>
          <p:nvPr/>
        </p:nvSpPr>
        <p:spPr bwMode="auto">
          <a:xfrm>
            <a:off x="5410200" y="3907016"/>
            <a:ext cx="3080742" cy="1410891"/>
          </a:xfrm>
          <a:prstGeom prst="ellipse">
            <a:avLst/>
          </a:prstGeom>
          <a:solidFill>
            <a:srgbClr val="0044FE"/>
          </a:solidFill>
          <a:ln w="25400" cap="flat">
            <a:solidFill>
              <a:srgbClr val="FFFF33"/>
            </a:solidFill>
            <a:prstDash val="solid"/>
            <a:miter lim="800000"/>
            <a:headEnd type="none" w="med" len="med"/>
            <a:tailEnd type="none" w="med" len="med"/>
          </a:ln>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3375">
                <a:solidFill>
                  <a:srgbClr val="F3EB00"/>
                </a:solidFill>
                <a:effectLst>
                  <a:outerShdw blurRad="38100" dist="38100" dir="2700000" algn="tl">
                    <a:srgbClr val="000000"/>
                  </a:outerShdw>
                </a:effectLst>
                <a:ea typeface="Gill Sans" charset="0"/>
                <a:cs typeface="Gill Sans" charset="0"/>
              </a:rPr>
              <a:t>Projection</a:t>
            </a:r>
          </a:p>
        </p:txBody>
      </p:sp>
      <p:sp>
        <p:nvSpPr>
          <p:cNvPr id="22532" name="Oval 4"/>
          <p:cNvSpPr>
            <a:spLocks/>
          </p:cNvSpPr>
          <p:nvPr/>
        </p:nvSpPr>
        <p:spPr bwMode="auto">
          <a:xfrm>
            <a:off x="762000" y="3907015"/>
            <a:ext cx="3080742" cy="1410891"/>
          </a:xfrm>
          <a:prstGeom prst="ellipse">
            <a:avLst/>
          </a:prstGeom>
          <a:solidFill>
            <a:srgbClr val="0044FE"/>
          </a:solidFill>
          <a:ln w="25400" cap="flat">
            <a:solidFill>
              <a:srgbClr val="FFFF33"/>
            </a:solidFill>
            <a:prstDash val="solid"/>
            <a:miter lim="800000"/>
            <a:headEnd type="none" w="med" len="med"/>
            <a:tailEnd type="none" w="med" len="med"/>
          </a:ln>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3375" dirty="0">
                <a:solidFill>
                  <a:srgbClr val="F3EB00"/>
                </a:solidFill>
                <a:effectLst>
                  <a:outerShdw blurRad="38100" dist="38100" dir="2700000" algn="tl">
                    <a:srgbClr val="000000"/>
                  </a:outerShdw>
                </a:effectLst>
                <a:ea typeface="Gill Sans" charset="0"/>
                <a:cs typeface="Gill Sans" charset="0"/>
              </a:rPr>
              <a:t>Selection</a:t>
            </a:r>
          </a:p>
        </p:txBody>
      </p:sp>
    </p:spTree>
    <p:extLst>
      <p:ext uri="{BB962C8B-B14F-4D97-AF65-F5344CB8AC3E}">
        <p14:creationId xmlns:p14="http://schemas.microsoft.com/office/powerpoint/2010/main" val="2823534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5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25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animBg="1" autoUpdateAnimBg="0"/>
      <p:bldP spid="22532" grpId="0" animBg="1"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a:spLocks/>
          </p:cNvSpPr>
          <p:nvPr/>
        </p:nvSpPr>
        <p:spPr>
          <a:xfrm>
            <a:off x="457200" y="457200"/>
            <a:ext cx="8229600" cy="6248399"/>
          </a:xfrm>
          <a:prstGeom prst="rect">
            <a:avLst/>
          </a:prstGeom>
        </p:spPr>
        <p:txBody>
          <a:bodyPr>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30000"/>
              </a:spcBef>
              <a:buNone/>
            </a:pPr>
            <a:r>
              <a:rPr lang="en-US" sz="3000" b="1" dirty="0"/>
              <a:t>Strategies for </a:t>
            </a:r>
            <a:r>
              <a:rPr lang="en-US" sz="3000" b="1" dirty="0" smtClean="0"/>
              <a:t>3D Volume Visualization</a:t>
            </a:r>
            <a:endParaRPr lang="en-US" sz="3500" b="1" dirty="0" smtClean="0"/>
          </a:p>
          <a:p>
            <a:pPr>
              <a:spcBef>
                <a:spcPct val="30000"/>
              </a:spcBef>
            </a:pPr>
            <a:r>
              <a:rPr lang="en-US" sz="3000" b="1" dirty="0" smtClean="0"/>
              <a:t>Slicing</a:t>
            </a:r>
          </a:p>
          <a:p>
            <a:pPr lvl="1">
              <a:spcBef>
                <a:spcPct val="30000"/>
              </a:spcBef>
            </a:pPr>
            <a:r>
              <a:rPr lang="en-US" sz="2600" dirty="0" smtClean="0"/>
              <a:t>Visualize 2D cuts through the volume</a:t>
            </a:r>
            <a:endParaRPr lang="en-US" sz="2600" b="1" dirty="0" smtClean="0"/>
          </a:p>
          <a:p>
            <a:pPr>
              <a:spcBef>
                <a:spcPct val="30000"/>
              </a:spcBef>
            </a:pPr>
            <a:r>
              <a:rPr lang="en-US" sz="3000" b="1" dirty="0"/>
              <a:t>Direct volume rendering</a:t>
            </a:r>
          </a:p>
          <a:p>
            <a:pPr lvl="1"/>
            <a:r>
              <a:rPr lang="en-US" dirty="0"/>
              <a:t>Consider the data as </a:t>
            </a:r>
            <a:r>
              <a:rPr lang="en-US" dirty="0" smtClean="0"/>
              <a:t>a light-emitting medium </a:t>
            </a:r>
            <a:r>
              <a:rPr lang="en-US" dirty="0"/>
              <a:t>with </a:t>
            </a:r>
            <a:r>
              <a:rPr lang="en-US" dirty="0" smtClean="0"/>
              <a:t>specific emission and absorption properties. The visual impression when looking at it is simulated according to the laws of physics</a:t>
            </a:r>
            <a:endParaRPr lang="en-US" sz="2200" b="1" dirty="0" smtClean="0"/>
          </a:p>
          <a:p>
            <a:pPr>
              <a:spcBef>
                <a:spcPct val="30000"/>
              </a:spcBef>
            </a:pPr>
            <a:r>
              <a:rPr lang="en-US" sz="3000" b="1" dirty="0" smtClean="0"/>
              <a:t>Indirect </a:t>
            </a:r>
            <a:r>
              <a:rPr lang="en-US" sz="3000" b="1" dirty="0"/>
              <a:t>volume rendering </a:t>
            </a:r>
            <a:r>
              <a:rPr lang="en-US" sz="3000" b="1" dirty="0" smtClean="0"/>
              <a:t>techniques</a:t>
            </a:r>
          </a:p>
          <a:p>
            <a:pPr lvl="1">
              <a:spcBef>
                <a:spcPct val="30000"/>
              </a:spcBef>
            </a:pPr>
            <a:r>
              <a:rPr lang="en-US" dirty="0" smtClean="0"/>
              <a:t>Convert/reduce </a:t>
            </a:r>
            <a:r>
              <a:rPr lang="en-US" dirty="0"/>
              <a:t>volume data to an intermediate representation </a:t>
            </a:r>
            <a:r>
              <a:rPr lang="en-US" dirty="0" smtClean="0"/>
              <a:t>(e.g., surface </a:t>
            </a:r>
            <a:r>
              <a:rPr lang="en-US" dirty="0"/>
              <a:t>representation), which can be rendered with traditional </a:t>
            </a:r>
            <a:r>
              <a:rPr lang="en-US" dirty="0" smtClean="0"/>
              <a:t>techniques</a:t>
            </a:r>
            <a:endParaRPr lang="en-US" sz="1000" dirty="0">
              <a:solidFill>
                <a:schemeClr val="accent2"/>
              </a:solidFill>
            </a:endParaRPr>
          </a:p>
        </p:txBody>
      </p:sp>
      <p:sp>
        <p:nvSpPr>
          <p:cNvPr id="4" name="TextBox 3"/>
          <p:cNvSpPr txBox="1"/>
          <p:nvPr/>
        </p:nvSpPr>
        <p:spPr>
          <a:xfrm>
            <a:off x="8382000" y="6479756"/>
            <a:ext cx="685800" cy="369332"/>
          </a:xfrm>
          <a:prstGeom prst="rect">
            <a:avLst/>
          </a:prstGeom>
          <a:noFill/>
        </p:spPr>
        <p:txBody>
          <a:bodyPr wrap="square" rtlCol="0">
            <a:spAutoFit/>
          </a:bodyPr>
          <a:lstStyle/>
          <a:p>
            <a:pPr algn="r"/>
            <a:fld id="{F4C4A255-190B-4093-900F-A23B7905048B}" type="slidenum">
              <a:rPr lang="en-US" smtClean="0"/>
              <a:pPr algn="r"/>
              <a:t>80</a:t>
            </a:fld>
            <a:endParaRPr lang="en-US" dirty="0"/>
          </a:p>
        </p:txBody>
      </p:sp>
    </p:spTree>
    <p:extLst>
      <p:ext uri="{BB962C8B-B14F-4D97-AF65-F5344CB8AC3E}">
        <p14:creationId xmlns:p14="http://schemas.microsoft.com/office/powerpoint/2010/main" val="127325688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17410" name="Rectangle 2"/>
          <p:cNvSpPr>
            <a:spLocks noGrp="1" noChangeArrowheads="1"/>
          </p:cNvSpPr>
          <p:nvPr>
            <p:ph idx="1"/>
          </p:nvPr>
        </p:nvSpPr>
        <p:spPr>
          <a:ln/>
        </p:spPr>
        <p:txBody>
          <a:bodyPr/>
          <a:lstStyle/>
          <a:p>
            <a:pPr marL="282156" indent="0">
              <a:buNone/>
            </a:pPr>
            <a:r>
              <a:rPr lang="en-US" b="1" dirty="0"/>
              <a:t>Indirect Volume Rendering</a:t>
            </a:r>
            <a:endParaRPr lang="en-US" b="1" dirty="0" smtClean="0"/>
          </a:p>
          <a:p>
            <a:pPr marL="625056"/>
            <a:r>
              <a:rPr lang="en-US" sz="2320" dirty="0" smtClean="0"/>
              <a:t>Generic surface extraction techniques:</a:t>
            </a:r>
          </a:p>
          <a:p>
            <a:pPr marL="937584" lvl="1">
              <a:spcBef>
                <a:spcPts val="1327"/>
              </a:spcBef>
            </a:pPr>
            <a:r>
              <a:rPr lang="en-US" sz="2320" dirty="0" smtClean="0"/>
              <a:t>Choose an </a:t>
            </a:r>
            <a:r>
              <a:rPr lang="en-US" sz="2320" b="1" dirty="0" err="1" smtClean="0"/>
              <a:t>isovalue</a:t>
            </a:r>
            <a:r>
              <a:rPr lang="en-US" sz="2320" dirty="0" smtClean="0"/>
              <a:t> </a:t>
            </a:r>
            <a:br>
              <a:rPr lang="en-US" sz="2320" dirty="0" smtClean="0"/>
            </a:br>
            <a:r>
              <a:rPr lang="en-US" sz="2320" dirty="0" smtClean="0"/>
              <a:t>(arbitrarily or from segmentation)</a:t>
            </a:r>
          </a:p>
          <a:p>
            <a:pPr marL="937584" lvl="1">
              <a:spcBef>
                <a:spcPts val="1327"/>
              </a:spcBef>
            </a:pPr>
            <a:r>
              <a:rPr lang="en-US" sz="2320" dirty="0" smtClean="0"/>
              <a:t>Detect all </a:t>
            </a:r>
            <a:r>
              <a:rPr lang="en-US" sz="2320" b="1" dirty="0" smtClean="0"/>
              <a:t>cells the surface is passing </a:t>
            </a:r>
            <a:r>
              <a:rPr lang="en-US" sz="2320" dirty="0" smtClean="0"/>
              <a:t>through by checking the vertices</a:t>
            </a:r>
          </a:p>
          <a:p>
            <a:pPr marL="1250112" lvl="2">
              <a:spcBef>
                <a:spcPts val="1327"/>
              </a:spcBef>
            </a:pPr>
            <a:r>
              <a:rPr lang="en-US" sz="2320" dirty="0" smtClean="0">
                <a:ea typeface="Lucida Grande" charset="0"/>
                <a:cs typeface="Lucida Grande" charset="0"/>
              </a:rPr>
              <a:t>Mark vertices with respect to f(</a:t>
            </a:r>
            <a:r>
              <a:rPr lang="en-US" sz="2320" dirty="0" err="1" smtClean="0">
                <a:ea typeface="Lucida Grande" charset="0"/>
                <a:cs typeface="Lucida Grande" charset="0"/>
              </a:rPr>
              <a:t>x,y,z</a:t>
            </a:r>
            <a:r>
              <a:rPr lang="en-US" sz="2320" dirty="0" smtClean="0">
                <a:ea typeface="Lucida Grande" charset="0"/>
                <a:cs typeface="Lucida Grande" charset="0"/>
              </a:rPr>
              <a:t>) ≥/&lt;  (+/-) c</a:t>
            </a:r>
            <a:endParaRPr lang="en-US" sz="2320" dirty="0" smtClean="0"/>
          </a:p>
          <a:p>
            <a:pPr marL="1250112" lvl="2">
              <a:spcBef>
                <a:spcPts val="1327"/>
              </a:spcBef>
            </a:pPr>
            <a:r>
              <a:rPr lang="en-US" sz="2320" dirty="0" smtClean="0"/>
              <a:t>Consider all cells with different signs at vertices</a:t>
            </a:r>
          </a:p>
          <a:p>
            <a:pPr marL="937584" lvl="1">
              <a:spcBef>
                <a:spcPts val="1327"/>
              </a:spcBef>
            </a:pPr>
            <a:r>
              <a:rPr lang="en-US" sz="2320" dirty="0" smtClean="0"/>
              <a:t>Place </a:t>
            </a:r>
            <a:r>
              <a:rPr lang="en-US" sz="2320" b="1" dirty="0" smtClean="0"/>
              <a:t>graphical primitives </a:t>
            </a:r>
            <a:r>
              <a:rPr lang="en-US" sz="2320" dirty="0" smtClean="0"/>
              <a:t>in each marked cell and render the surface</a:t>
            </a:r>
            <a:endParaRPr lang="en-US" sz="2320" dirty="0"/>
          </a:p>
        </p:txBody>
      </p:sp>
    </p:spTree>
    <p:extLst>
      <p:ext uri="{BB962C8B-B14F-4D97-AF65-F5344CB8AC3E}">
        <p14:creationId xmlns:p14="http://schemas.microsoft.com/office/powerpoint/2010/main" val="837024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a:ln/>
        </p:spPr>
        <p:txBody>
          <a:bodyPr/>
          <a:lstStyle/>
          <a:p>
            <a:r>
              <a:rPr lang="en-US"/>
              <a:t>Marching Cubes</a:t>
            </a:r>
          </a:p>
        </p:txBody>
      </p:sp>
      <p:sp>
        <p:nvSpPr>
          <p:cNvPr id="18434" name="Rectangle 2"/>
          <p:cNvSpPr>
            <a:spLocks noGrp="1" noChangeArrowheads="1"/>
          </p:cNvSpPr>
          <p:nvPr>
            <p:ph idx="1"/>
          </p:nvPr>
        </p:nvSpPr>
        <p:spPr>
          <a:ln/>
        </p:spPr>
        <p:txBody>
          <a:bodyPr/>
          <a:lstStyle/>
          <a:p>
            <a:pPr marL="625056"/>
            <a:r>
              <a:rPr lang="en-US" sz="2180" dirty="0"/>
              <a:t>The </a:t>
            </a:r>
            <a:r>
              <a:rPr lang="en-US" sz="2180" b="1" dirty="0"/>
              <a:t>Marching-Cubes (MC) </a:t>
            </a:r>
            <a:r>
              <a:rPr lang="en-US" sz="2180" dirty="0"/>
              <a:t>algorithm</a:t>
            </a:r>
          </a:p>
          <a:p>
            <a:pPr marL="937584" lvl="1">
              <a:spcBef>
                <a:spcPts val="1275"/>
              </a:spcBef>
            </a:pPr>
            <a:r>
              <a:rPr lang="en-US" sz="2180" dirty="0"/>
              <a:t>Invented by </a:t>
            </a:r>
            <a:r>
              <a:rPr lang="en-US" sz="2180" dirty="0" err="1"/>
              <a:t>Lorensen</a:t>
            </a:r>
            <a:r>
              <a:rPr lang="en-US" sz="2180" dirty="0"/>
              <a:t> &amp; Cline 1987</a:t>
            </a:r>
            <a:br>
              <a:rPr lang="en-US" sz="2180" dirty="0"/>
            </a:br>
            <a:r>
              <a:rPr lang="en-US" sz="2180" dirty="0"/>
              <a:t>Ambiguities fixed by </a:t>
            </a:r>
            <a:r>
              <a:rPr lang="en-US" sz="2180" dirty="0" smtClean="0"/>
              <a:t>Nielson &amp; </a:t>
            </a:r>
            <a:r>
              <a:rPr lang="en-US" sz="2180" dirty="0" err="1"/>
              <a:t>Hamann</a:t>
            </a:r>
            <a:r>
              <a:rPr lang="en-US" sz="2180" dirty="0"/>
              <a:t> 1991</a:t>
            </a:r>
          </a:p>
          <a:p>
            <a:pPr marL="937584" lvl="1">
              <a:spcBef>
                <a:spcPts val="1275"/>
              </a:spcBef>
            </a:pPr>
            <a:r>
              <a:rPr lang="en-US" sz="2180" dirty="0"/>
              <a:t>Works on the original data</a:t>
            </a:r>
          </a:p>
          <a:p>
            <a:pPr marL="937584" lvl="1">
              <a:spcBef>
                <a:spcPts val="1275"/>
              </a:spcBef>
            </a:pPr>
            <a:r>
              <a:rPr lang="en-US" sz="2180" dirty="0"/>
              <a:t>Approximates the surface by a triangle mesh</a:t>
            </a:r>
          </a:p>
          <a:p>
            <a:pPr marL="937584" lvl="1">
              <a:spcBef>
                <a:spcPts val="1275"/>
              </a:spcBef>
            </a:pPr>
            <a:r>
              <a:rPr lang="en-US" sz="2180" dirty="0"/>
              <a:t>Surface is found by linear interpolation along cell edges</a:t>
            </a:r>
          </a:p>
          <a:p>
            <a:pPr marL="937584" lvl="1">
              <a:spcBef>
                <a:spcPts val="1275"/>
              </a:spcBef>
            </a:pPr>
            <a:r>
              <a:rPr lang="en-US" sz="2180" dirty="0"/>
              <a:t>Efficient computation by means of lookup tables</a:t>
            </a:r>
          </a:p>
          <a:p>
            <a:pPr marL="625056">
              <a:spcBef>
                <a:spcPts val="1275"/>
              </a:spcBef>
            </a:pPr>
            <a:r>
              <a:rPr lang="en-US" sz="2180" b="1" dirty="0"/>
              <a:t>THE</a:t>
            </a:r>
            <a:r>
              <a:rPr lang="en-US" sz="2180" dirty="0"/>
              <a:t> standard geometry-based </a:t>
            </a:r>
            <a:r>
              <a:rPr lang="en-US" sz="2180" dirty="0" err="1"/>
              <a:t>isosurface</a:t>
            </a:r>
            <a:r>
              <a:rPr lang="en-US" sz="2180" dirty="0"/>
              <a:t> extraction algorithm</a:t>
            </a:r>
          </a:p>
        </p:txBody>
      </p:sp>
      <p:sp>
        <p:nvSpPr>
          <p:cNvPr id="4" name="TextBox 3"/>
          <p:cNvSpPr txBox="1"/>
          <p:nvPr/>
        </p:nvSpPr>
        <p:spPr>
          <a:xfrm>
            <a:off x="7391400" y="543524"/>
            <a:ext cx="1646605" cy="369332"/>
          </a:xfrm>
          <a:prstGeom prst="rect">
            <a:avLst/>
          </a:prstGeom>
          <a:noFill/>
          <a:ln w="38100">
            <a:solidFill>
              <a:srgbClr val="00B050"/>
            </a:solidFill>
          </a:ln>
          <a:effectLst>
            <a:outerShdw blurRad="63500" sx="102000" sy="102000" algn="ctr" rotWithShape="0">
              <a:prstClr val="black">
                <a:alpha val="40000"/>
              </a:prstClr>
            </a:outerShdw>
          </a:effectLst>
        </p:spPr>
        <p:txBody>
          <a:bodyPr wrap="none" rtlCol="0">
            <a:spAutoFit/>
          </a:bodyPr>
          <a:lstStyle/>
          <a:p>
            <a:r>
              <a:rPr lang="en-US" sz="1800" dirty="0" smtClean="0">
                <a:solidFill>
                  <a:srgbClr val="00B050"/>
                </a:solidFill>
              </a:rPr>
              <a:t>very important</a:t>
            </a:r>
            <a:endParaRPr lang="en-US" sz="1800" dirty="0">
              <a:solidFill>
                <a:srgbClr val="00B050"/>
              </a:solidFill>
            </a:endParaRPr>
          </a:p>
        </p:txBody>
      </p:sp>
    </p:spTree>
    <p:extLst>
      <p:ext uri="{BB962C8B-B14F-4D97-AF65-F5344CB8AC3E}">
        <p14:creationId xmlns:p14="http://schemas.microsoft.com/office/powerpoint/2010/main" val="17666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ln/>
        </p:spPr>
        <p:txBody>
          <a:bodyPr/>
          <a:lstStyle/>
          <a:p>
            <a:r>
              <a:rPr lang="en-US"/>
              <a:t>The MC algorithm</a:t>
            </a:r>
          </a:p>
        </p:txBody>
      </p:sp>
      <p:sp>
        <p:nvSpPr>
          <p:cNvPr id="19458" name="Rectangle 2"/>
          <p:cNvSpPr>
            <a:spLocks/>
          </p:cNvSpPr>
          <p:nvPr/>
        </p:nvSpPr>
        <p:spPr bwMode="auto">
          <a:xfrm>
            <a:off x="533400" y="790575"/>
            <a:ext cx="8715375" cy="4619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514350" indent="-514350">
              <a:buAutoNum type="arabicPeriod"/>
            </a:pPr>
            <a:r>
              <a:rPr lang="en-US" sz="2531" dirty="0" smtClean="0">
                <a:latin typeface="Courier New Bold" panose="02070609020205020404" pitchFamily="49" charset="0"/>
                <a:cs typeface="Courier New Bold" panose="02070609020205020404" pitchFamily="49" charset="0"/>
                <a:sym typeface="Courier New Bold" panose="02070609020205020404" pitchFamily="49" charset="0"/>
              </a:rPr>
              <a:t>Consider </a:t>
            </a:r>
            <a:r>
              <a:rPr lang="en-US" sz="2531" dirty="0">
                <a:latin typeface="Courier New Bold" panose="02070609020205020404" pitchFamily="49" charset="0"/>
                <a:cs typeface="Courier New Bold" panose="02070609020205020404" pitchFamily="49" charset="0"/>
                <a:sym typeface="Courier New Bold" panose="02070609020205020404" pitchFamily="49" charset="0"/>
              </a:rPr>
              <a:t>a </a:t>
            </a:r>
            <a:r>
              <a:rPr lang="en-US" sz="2531" dirty="0" smtClean="0">
                <a:latin typeface="Courier New Bold" panose="02070609020205020404" pitchFamily="49" charset="0"/>
                <a:cs typeface="Courier New Bold" panose="02070609020205020404" pitchFamily="49" charset="0"/>
                <a:sym typeface="Courier New Bold" panose="02070609020205020404" pitchFamily="49" charset="0"/>
              </a:rPr>
              <a:t>cell</a:t>
            </a:r>
          </a:p>
          <a:p>
            <a:pPr marL="514350" indent="-514350">
              <a:buAutoNum type="arabicPeriod"/>
            </a:pPr>
            <a:r>
              <a:rPr lang="en-US" sz="2531" dirty="0" smtClean="0">
                <a:latin typeface="Courier New Bold" panose="02070609020205020404" pitchFamily="49" charset="0"/>
                <a:cs typeface="Courier New Bold" panose="02070609020205020404" pitchFamily="49" charset="0"/>
                <a:sym typeface="Courier New Bold" panose="02070609020205020404" pitchFamily="49" charset="0"/>
              </a:rPr>
              <a:t>Classify </a:t>
            </a:r>
            <a:r>
              <a:rPr lang="en-US" sz="2531" dirty="0">
                <a:latin typeface="Courier New Bold" panose="02070609020205020404" pitchFamily="49" charset="0"/>
                <a:cs typeface="Courier New Bold" panose="02070609020205020404" pitchFamily="49" charset="0"/>
                <a:sym typeface="Courier New Bold" panose="02070609020205020404" pitchFamily="49" charset="0"/>
              </a:rPr>
              <a:t>each vertex as inside </a:t>
            </a:r>
            <a:r>
              <a:rPr lang="en-US" sz="2531" dirty="0" smtClean="0">
                <a:latin typeface="Courier New Bold" panose="02070609020205020404" pitchFamily="49" charset="0"/>
                <a:cs typeface="Courier New Bold" panose="02070609020205020404" pitchFamily="49" charset="0"/>
                <a:sym typeface="Courier New Bold" panose="02070609020205020404" pitchFamily="49" charset="0"/>
              </a:rPr>
              <a:t>or</a:t>
            </a:r>
            <a:br>
              <a:rPr lang="en-US" sz="2531" dirty="0" smtClean="0">
                <a:latin typeface="Courier New Bold" panose="02070609020205020404" pitchFamily="49" charset="0"/>
                <a:cs typeface="Courier New Bold" panose="02070609020205020404" pitchFamily="49" charset="0"/>
                <a:sym typeface="Courier New Bold" panose="02070609020205020404" pitchFamily="49" charset="0"/>
              </a:rPr>
            </a:br>
            <a:r>
              <a:rPr lang="en-US" sz="2531" dirty="0" smtClean="0">
                <a:latin typeface="Courier New Bold" panose="02070609020205020404" pitchFamily="49" charset="0"/>
                <a:cs typeface="Courier New Bold" panose="02070609020205020404" pitchFamily="49" charset="0"/>
                <a:sym typeface="Courier New Bold" panose="02070609020205020404" pitchFamily="49" charset="0"/>
              </a:rPr>
              <a:t>outside</a:t>
            </a:r>
          </a:p>
          <a:p>
            <a:pPr marL="514350" indent="-514350">
              <a:buAutoNum type="arabicPeriod"/>
            </a:pPr>
            <a:r>
              <a:rPr lang="en-US" sz="2531" dirty="0" smtClean="0">
                <a:latin typeface="Courier New Bold" panose="02070609020205020404" pitchFamily="49" charset="0"/>
                <a:cs typeface="Courier New Bold" panose="02070609020205020404" pitchFamily="49" charset="0"/>
                <a:sym typeface="Courier New Bold" panose="02070609020205020404" pitchFamily="49" charset="0"/>
              </a:rPr>
              <a:t>Build </a:t>
            </a:r>
            <a:r>
              <a:rPr lang="en-US" sz="2531" dirty="0">
                <a:latin typeface="Courier New Bold" panose="02070609020205020404" pitchFamily="49" charset="0"/>
                <a:cs typeface="Courier New Bold" panose="02070609020205020404" pitchFamily="49" charset="0"/>
                <a:sym typeface="Courier New Bold" panose="02070609020205020404" pitchFamily="49" charset="0"/>
              </a:rPr>
              <a:t>an </a:t>
            </a:r>
            <a:r>
              <a:rPr lang="en-US" sz="2531" dirty="0" smtClean="0">
                <a:latin typeface="Courier New Bold" panose="02070609020205020404" pitchFamily="49" charset="0"/>
                <a:cs typeface="Courier New Bold" panose="02070609020205020404" pitchFamily="49" charset="0"/>
                <a:sym typeface="Courier New Bold" panose="02070609020205020404" pitchFamily="49" charset="0"/>
              </a:rPr>
              <a:t>index</a:t>
            </a:r>
          </a:p>
          <a:p>
            <a:pPr marL="514350" indent="-514350">
              <a:buAutoNum type="arabicPeriod"/>
            </a:pPr>
            <a:r>
              <a:rPr lang="en-US" sz="2531" dirty="0" smtClean="0">
                <a:latin typeface="Courier New Bold" panose="02070609020205020404" pitchFamily="49" charset="0"/>
                <a:cs typeface="Courier New Bold" panose="02070609020205020404" pitchFamily="49" charset="0"/>
                <a:sym typeface="Courier New Bold" panose="02070609020205020404" pitchFamily="49" charset="0"/>
              </a:rPr>
              <a:t>Get </a:t>
            </a:r>
            <a:r>
              <a:rPr lang="en-US" sz="2531" dirty="0">
                <a:latin typeface="Courier New Bold" panose="02070609020205020404" pitchFamily="49" charset="0"/>
                <a:cs typeface="Courier New Bold" panose="02070609020205020404" pitchFamily="49" charset="0"/>
                <a:sym typeface="Courier New Bold" panose="02070609020205020404" pitchFamily="49" charset="0"/>
              </a:rPr>
              <a:t>per-cell triangulation from </a:t>
            </a:r>
            <a:r>
              <a:rPr lang="en-US" sz="2531" dirty="0" smtClean="0">
                <a:latin typeface="Courier New Bold" panose="02070609020205020404" pitchFamily="49" charset="0"/>
                <a:cs typeface="Courier New Bold" panose="02070609020205020404" pitchFamily="49" charset="0"/>
                <a:sym typeface="Courier New Bold" panose="02070609020205020404" pitchFamily="49" charset="0"/>
              </a:rPr>
              <a:t>table[index]</a:t>
            </a:r>
          </a:p>
          <a:p>
            <a:pPr marL="514350" indent="-514350">
              <a:buAutoNum type="arabicPeriod"/>
            </a:pPr>
            <a:r>
              <a:rPr lang="en-US" sz="2531" dirty="0" smtClean="0">
                <a:latin typeface="Courier New Bold" panose="02070609020205020404" pitchFamily="49" charset="0"/>
                <a:cs typeface="Courier New Bold" panose="02070609020205020404" pitchFamily="49" charset="0"/>
                <a:sym typeface="Courier New Bold" panose="02070609020205020404" pitchFamily="49" charset="0"/>
              </a:rPr>
              <a:t>Interpolate </a:t>
            </a:r>
            <a:r>
              <a:rPr lang="en-US" sz="2531" dirty="0">
                <a:latin typeface="Courier New Bold" panose="02070609020205020404" pitchFamily="49" charset="0"/>
                <a:cs typeface="Courier New Bold" panose="02070609020205020404" pitchFamily="49" charset="0"/>
                <a:sym typeface="Courier New Bold" panose="02070609020205020404" pitchFamily="49" charset="0"/>
              </a:rPr>
              <a:t>the edge </a:t>
            </a:r>
            <a:r>
              <a:rPr lang="en-US" sz="2531" dirty="0" smtClean="0">
                <a:latin typeface="Courier New Bold" panose="02070609020205020404" pitchFamily="49" charset="0"/>
                <a:cs typeface="Courier New Bold" panose="02070609020205020404" pitchFamily="49" charset="0"/>
                <a:sym typeface="Courier New Bold" panose="02070609020205020404" pitchFamily="49" charset="0"/>
              </a:rPr>
              <a:t>location</a:t>
            </a:r>
          </a:p>
          <a:p>
            <a:pPr marL="514350" indent="-514350">
              <a:buAutoNum type="arabicPeriod"/>
            </a:pPr>
            <a:r>
              <a:rPr lang="en-US" sz="2531" dirty="0" smtClean="0">
                <a:latin typeface="Courier New Bold" panose="02070609020205020404" pitchFamily="49" charset="0"/>
                <a:cs typeface="Courier New Bold" panose="02070609020205020404" pitchFamily="49" charset="0"/>
                <a:sym typeface="Courier New Bold" panose="02070609020205020404" pitchFamily="49" charset="0"/>
              </a:rPr>
              <a:t>Compute gradients (optional)</a:t>
            </a:r>
          </a:p>
          <a:p>
            <a:pPr marL="514350" indent="-514350">
              <a:buAutoNum type="arabicPeriod"/>
            </a:pPr>
            <a:r>
              <a:rPr lang="en-US" sz="2531" dirty="0" smtClean="0">
                <a:latin typeface="Courier New Bold" panose="02070609020205020404" pitchFamily="49" charset="0"/>
                <a:cs typeface="Courier New Bold" panose="02070609020205020404" pitchFamily="49" charset="0"/>
                <a:sym typeface="Courier New Bold" panose="02070609020205020404" pitchFamily="49" charset="0"/>
              </a:rPr>
              <a:t>Consider </a:t>
            </a:r>
            <a:r>
              <a:rPr lang="en-US" sz="2531" dirty="0">
                <a:latin typeface="Courier New Bold" panose="02070609020205020404" pitchFamily="49" charset="0"/>
                <a:cs typeface="Courier New Bold" panose="02070609020205020404" pitchFamily="49" charset="0"/>
                <a:sym typeface="Courier New Bold" panose="02070609020205020404" pitchFamily="49" charset="0"/>
              </a:rPr>
              <a:t>ambiguous </a:t>
            </a:r>
            <a:r>
              <a:rPr lang="en-US" sz="2531" dirty="0" smtClean="0">
                <a:latin typeface="Courier New Bold" panose="02070609020205020404" pitchFamily="49" charset="0"/>
                <a:cs typeface="Courier New Bold" panose="02070609020205020404" pitchFamily="49" charset="0"/>
                <a:sym typeface="Courier New Bold" panose="02070609020205020404" pitchFamily="49" charset="0"/>
              </a:rPr>
              <a:t>cases</a:t>
            </a:r>
          </a:p>
          <a:p>
            <a:pPr marL="514350" indent="-514350">
              <a:buAutoNum type="arabicPeriod"/>
            </a:pPr>
            <a:r>
              <a:rPr lang="en-US" sz="2531" dirty="0" smtClean="0">
                <a:latin typeface="Courier New Bold" panose="02070609020205020404" pitchFamily="49" charset="0"/>
                <a:cs typeface="Courier New Bold" panose="02070609020205020404" pitchFamily="49" charset="0"/>
                <a:sym typeface="Courier New Bold" panose="02070609020205020404" pitchFamily="49" charset="0"/>
              </a:rPr>
              <a:t>Go </a:t>
            </a:r>
            <a:r>
              <a:rPr lang="en-US" sz="2531" dirty="0">
                <a:latin typeface="Courier New Bold" panose="02070609020205020404" pitchFamily="49" charset="0"/>
                <a:cs typeface="Courier New Bold" panose="02070609020205020404" pitchFamily="49" charset="0"/>
                <a:sym typeface="Courier New Bold" panose="02070609020205020404" pitchFamily="49" charset="0"/>
              </a:rPr>
              <a:t>to next cell</a:t>
            </a:r>
          </a:p>
        </p:txBody>
      </p:sp>
    </p:spTree>
    <p:extLst>
      <p:ext uri="{BB962C8B-B14F-4D97-AF65-F5344CB8AC3E}">
        <p14:creationId xmlns:p14="http://schemas.microsoft.com/office/powerpoint/2010/main" val="2383029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5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5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5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45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45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ChangeArrowheads="1"/>
          </p:cNvSpPr>
          <p:nvPr>
            <p:ph type="title"/>
          </p:nvPr>
        </p:nvSpPr>
        <p:spPr>
          <a:ln/>
        </p:spPr>
        <p:txBody>
          <a:bodyPr/>
          <a:lstStyle/>
          <a:p>
            <a:r>
              <a:rPr lang="en-US" dirty="0"/>
              <a:t>Marching Cubes: Step 1</a:t>
            </a:r>
          </a:p>
        </p:txBody>
      </p:sp>
      <p:grpSp>
        <p:nvGrpSpPr>
          <p:cNvPr id="20496" name="Group 16"/>
          <p:cNvGrpSpPr>
            <a:grpSpLocks/>
          </p:cNvGrpSpPr>
          <p:nvPr/>
        </p:nvGrpSpPr>
        <p:grpSpPr bwMode="auto">
          <a:xfrm>
            <a:off x="1665037" y="2133600"/>
            <a:ext cx="5813227" cy="3955852"/>
            <a:chOff x="0" y="0"/>
            <a:chExt cx="5208" cy="3543"/>
          </a:xfrm>
        </p:grpSpPr>
        <p:sp>
          <p:nvSpPr>
            <p:cNvPr id="20482" name="Rectangle 2"/>
            <p:cNvSpPr>
              <a:spLocks/>
            </p:cNvSpPr>
            <p:nvPr/>
          </p:nvSpPr>
          <p:spPr bwMode="auto">
            <a:xfrm>
              <a:off x="1016" y="900"/>
              <a:ext cx="2299" cy="2288"/>
            </a:xfrm>
            <a:prstGeom prst="rect">
              <a:avLst/>
            </a:prstGeom>
            <a:noFill/>
            <a:ln w="28575"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483" name="Rectangle 3"/>
            <p:cNvSpPr>
              <a:spLocks/>
            </p:cNvSpPr>
            <p:nvPr/>
          </p:nvSpPr>
          <p:spPr bwMode="auto">
            <a:xfrm>
              <a:off x="1664" y="366"/>
              <a:ext cx="2299" cy="2288"/>
            </a:xfrm>
            <a:prstGeom prst="rect">
              <a:avLst/>
            </a:prstGeom>
            <a:noFill/>
            <a:ln w="28575"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484" name="Line 4"/>
            <p:cNvSpPr>
              <a:spLocks noChangeShapeType="1"/>
            </p:cNvSpPr>
            <p:nvPr/>
          </p:nvSpPr>
          <p:spPr bwMode="auto">
            <a:xfrm rot="10800000" flipH="1">
              <a:off x="1016" y="2654"/>
              <a:ext cx="648" cy="534"/>
            </a:xfrm>
            <a:prstGeom prst="line">
              <a:avLst/>
            </a:prstGeom>
            <a:noFill/>
            <a:ln w="2857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485" name="Line 5"/>
            <p:cNvSpPr>
              <a:spLocks noChangeShapeType="1"/>
            </p:cNvSpPr>
            <p:nvPr/>
          </p:nvSpPr>
          <p:spPr bwMode="auto">
            <a:xfrm rot="10800000" flipH="1">
              <a:off x="1016" y="366"/>
              <a:ext cx="648" cy="534"/>
            </a:xfrm>
            <a:prstGeom prst="line">
              <a:avLst/>
            </a:prstGeom>
            <a:noFill/>
            <a:ln w="2857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486" name="Line 6"/>
            <p:cNvSpPr>
              <a:spLocks noChangeShapeType="1"/>
            </p:cNvSpPr>
            <p:nvPr/>
          </p:nvSpPr>
          <p:spPr bwMode="auto">
            <a:xfrm rot="10800000" flipH="1">
              <a:off x="3302" y="2654"/>
              <a:ext cx="648" cy="534"/>
            </a:xfrm>
            <a:prstGeom prst="line">
              <a:avLst/>
            </a:prstGeom>
            <a:noFill/>
            <a:ln w="2857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487" name="Line 7"/>
            <p:cNvSpPr>
              <a:spLocks noChangeShapeType="1"/>
            </p:cNvSpPr>
            <p:nvPr/>
          </p:nvSpPr>
          <p:spPr bwMode="auto">
            <a:xfrm rot="10800000" flipH="1">
              <a:off x="3302" y="366"/>
              <a:ext cx="648" cy="534"/>
            </a:xfrm>
            <a:prstGeom prst="line">
              <a:avLst/>
            </a:prstGeom>
            <a:noFill/>
            <a:ln w="2857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488" name="Rectangle 8"/>
            <p:cNvSpPr>
              <a:spLocks/>
            </p:cNvSpPr>
            <p:nvPr/>
          </p:nvSpPr>
          <p:spPr bwMode="auto">
            <a:xfrm>
              <a:off x="647" y="3188"/>
              <a:ext cx="1029"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26789" tIns="26789" rIns="26789" bIns="26789"/>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spcBef>
                  <a:spcPts val="756"/>
                </a:spcBef>
              </a:pPr>
              <a:r>
                <a:rPr lang="en-US" sz="1266">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(i,j,k)</a:t>
              </a:r>
            </a:p>
          </p:txBody>
        </p:sp>
        <p:sp>
          <p:nvSpPr>
            <p:cNvPr id="20489" name="Rectangle 9"/>
            <p:cNvSpPr>
              <a:spLocks/>
            </p:cNvSpPr>
            <p:nvPr/>
          </p:nvSpPr>
          <p:spPr bwMode="auto">
            <a:xfrm>
              <a:off x="2934" y="3188"/>
              <a:ext cx="1029"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26789" tIns="26789" rIns="26789" bIns="26789"/>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spcBef>
                  <a:spcPts val="756"/>
                </a:spcBef>
              </a:pPr>
              <a:r>
                <a:rPr lang="en-US" sz="1266">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(i+1,j,k)</a:t>
              </a:r>
            </a:p>
          </p:txBody>
        </p:sp>
        <p:sp>
          <p:nvSpPr>
            <p:cNvPr id="20490" name="Rectangle 10"/>
            <p:cNvSpPr>
              <a:spLocks/>
            </p:cNvSpPr>
            <p:nvPr/>
          </p:nvSpPr>
          <p:spPr bwMode="auto">
            <a:xfrm>
              <a:off x="1664" y="2287"/>
              <a:ext cx="1028" cy="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26789" tIns="26789" rIns="26789" bIns="26789"/>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spcBef>
                  <a:spcPts val="756"/>
                </a:spcBef>
              </a:pPr>
              <a:r>
                <a:rPr lang="en-US" sz="1266">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(i,j+1,k)</a:t>
              </a:r>
            </a:p>
          </p:txBody>
        </p:sp>
        <p:sp>
          <p:nvSpPr>
            <p:cNvPr id="20491" name="Rectangle 11"/>
            <p:cNvSpPr>
              <a:spLocks/>
            </p:cNvSpPr>
            <p:nvPr/>
          </p:nvSpPr>
          <p:spPr bwMode="auto">
            <a:xfrm>
              <a:off x="0" y="748"/>
              <a:ext cx="1028" cy="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26789" tIns="26789" rIns="26789" bIns="26789"/>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spcBef>
                  <a:spcPts val="756"/>
                </a:spcBef>
              </a:pPr>
              <a:r>
                <a:rPr lang="en-US" sz="1266">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(i,j,k+1)</a:t>
              </a:r>
            </a:p>
          </p:txBody>
        </p:sp>
        <p:sp>
          <p:nvSpPr>
            <p:cNvPr id="20492" name="Rectangle 12"/>
            <p:cNvSpPr>
              <a:spLocks/>
            </p:cNvSpPr>
            <p:nvPr/>
          </p:nvSpPr>
          <p:spPr bwMode="auto">
            <a:xfrm>
              <a:off x="1016" y="0"/>
              <a:ext cx="1232"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26789" tIns="26789" rIns="26789" bIns="26789"/>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spcBef>
                  <a:spcPts val="756"/>
                </a:spcBef>
              </a:pPr>
              <a:r>
                <a:rPr lang="en-US" sz="1266">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(i,j+1,k+1)</a:t>
              </a:r>
            </a:p>
          </p:txBody>
        </p:sp>
        <p:sp>
          <p:nvSpPr>
            <p:cNvPr id="20493" name="Rectangle 13"/>
            <p:cNvSpPr>
              <a:spLocks/>
            </p:cNvSpPr>
            <p:nvPr/>
          </p:nvSpPr>
          <p:spPr bwMode="auto">
            <a:xfrm>
              <a:off x="3594" y="0"/>
              <a:ext cx="1614"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26789" tIns="26789" rIns="26789" bIns="26789"/>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spcBef>
                  <a:spcPts val="756"/>
                </a:spcBef>
              </a:pPr>
              <a:r>
                <a:rPr lang="en-US" sz="1266">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(i+1,j+1,k+1)</a:t>
              </a:r>
            </a:p>
          </p:txBody>
        </p:sp>
        <p:sp>
          <p:nvSpPr>
            <p:cNvPr id="20494" name="Rectangle 14"/>
            <p:cNvSpPr>
              <a:spLocks/>
            </p:cNvSpPr>
            <p:nvPr/>
          </p:nvSpPr>
          <p:spPr bwMode="auto">
            <a:xfrm>
              <a:off x="3950" y="2287"/>
              <a:ext cx="1258" cy="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26789" tIns="26789" rIns="26789" bIns="26789"/>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spcBef>
                  <a:spcPts val="756"/>
                </a:spcBef>
              </a:pPr>
              <a:r>
                <a:rPr lang="en-US" sz="1266">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(i+1,j+1,k)</a:t>
              </a:r>
            </a:p>
          </p:txBody>
        </p:sp>
        <p:sp>
          <p:nvSpPr>
            <p:cNvPr id="20495" name="Rectangle 15"/>
            <p:cNvSpPr>
              <a:spLocks/>
            </p:cNvSpPr>
            <p:nvPr/>
          </p:nvSpPr>
          <p:spPr bwMode="auto">
            <a:xfrm>
              <a:off x="3302" y="900"/>
              <a:ext cx="1613" cy="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26789" tIns="26789" rIns="26789" bIns="26789"/>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spcBef>
                  <a:spcPts val="756"/>
                </a:spcBef>
              </a:pPr>
              <a:r>
                <a:rPr lang="en-US" sz="1266">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(i+1,j,k+1)</a:t>
              </a:r>
            </a:p>
          </p:txBody>
        </p:sp>
      </p:grpSp>
      <p:sp>
        <p:nvSpPr>
          <p:cNvPr id="20497" name="Rectangle 17"/>
          <p:cNvSpPr>
            <a:spLocks/>
          </p:cNvSpPr>
          <p:nvPr/>
        </p:nvSpPr>
        <p:spPr bwMode="auto">
          <a:xfrm>
            <a:off x="914400" y="1064205"/>
            <a:ext cx="7314503" cy="454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2953" dirty="0">
                <a:ea typeface="Gill Sans" charset="0"/>
                <a:cs typeface="Gill Sans" charset="0"/>
              </a:rPr>
              <a:t>Consider a cell defined by eight data values</a:t>
            </a:r>
          </a:p>
        </p:txBody>
      </p:sp>
    </p:spTree>
    <p:extLst>
      <p:ext uri="{BB962C8B-B14F-4D97-AF65-F5344CB8AC3E}">
        <p14:creationId xmlns:p14="http://schemas.microsoft.com/office/powerpoint/2010/main" val="32477355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ln/>
        </p:spPr>
        <p:txBody>
          <a:bodyPr/>
          <a:lstStyle/>
          <a:p>
            <a:r>
              <a:rPr lang="en-US" dirty="0"/>
              <a:t>Marching Cubes: Step 2</a:t>
            </a:r>
          </a:p>
        </p:txBody>
      </p:sp>
      <p:grpSp>
        <p:nvGrpSpPr>
          <p:cNvPr id="21512" name="Group 8"/>
          <p:cNvGrpSpPr>
            <a:grpSpLocks/>
          </p:cNvGrpSpPr>
          <p:nvPr/>
        </p:nvGrpSpPr>
        <p:grpSpPr bwMode="auto">
          <a:xfrm>
            <a:off x="1608178" y="3190275"/>
            <a:ext cx="2034755" cy="1961661"/>
            <a:chOff x="0" y="0"/>
            <a:chExt cx="1197" cy="1153"/>
          </a:xfrm>
        </p:grpSpPr>
        <p:sp>
          <p:nvSpPr>
            <p:cNvPr id="21506" name="Rectangle 2"/>
            <p:cNvSpPr>
              <a:spLocks/>
            </p:cNvSpPr>
            <p:nvPr/>
          </p:nvSpPr>
          <p:spPr bwMode="auto">
            <a:xfrm>
              <a:off x="0" y="217"/>
              <a:ext cx="936" cy="936"/>
            </a:xfrm>
            <a:prstGeom prst="rect">
              <a:avLst/>
            </a:prstGeom>
            <a:noFill/>
            <a:ln w="28575"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1507" name="Rectangle 3"/>
            <p:cNvSpPr>
              <a:spLocks/>
            </p:cNvSpPr>
            <p:nvPr/>
          </p:nvSpPr>
          <p:spPr bwMode="auto">
            <a:xfrm>
              <a:off x="263" y="0"/>
              <a:ext cx="920" cy="936"/>
            </a:xfrm>
            <a:prstGeom prst="rect">
              <a:avLst/>
            </a:prstGeom>
            <a:noFill/>
            <a:ln w="28575"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1508" name="Line 4"/>
            <p:cNvSpPr>
              <a:spLocks noChangeShapeType="1"/>
            </p:cNvSpPr>
            <p:nvPr/>
          </p:nvSpPr>
          <p:spPr bwMode="auto">
            <a:xfrm rot="10800000" flipH="1">
              <a:off x="0" y="934"/>
              <a:ext cx="263" cy="218"/>
            </a:xfrm>
            <a:prstGeom prst="line">
              <a:avLst/>
            </a:prstGeom>
            <a:noFill/>
            <a:ln w="2857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1509" name="Line 5"/>
            <p:cNvSpPr>
              <a:spLocks noChangeShapeType="1"/>
            </p:cNvSpPr>
            <p:nvPr/>
          </p:nvSpPr>
          <p:spPr bwMode="auto">
            <a:xfrm rot="10800000" flipH="1">
              <a:off x="0" y="1"/>
              <a:ext cx="263" cy="218"/>
            </a:xfrm>
            <a:prstGeom prst="line">
              <a:avLst/>
            </a:prstGeom>
            <a:noFill/>
            <a:ln w="2857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1510" name="Line 6"/>
            <p:cNvSpPr>
              <a:spLocks noChangeShapeType="1"/>
            </p:cNvSpPr>
            <p:nvPr/>
          </p:nvSpPr>
          <p:spPr bwMode="auto">
            <a:xfrm rot="10800000" flipH="1">
              <a:off x="934" y="934"/>
              <a:ext cx="263" cy="218"/>
            </a:xfrm>
            <a:prstGeom prst="line">
              <a:avLst/>
            </a:prstGeom>
            <a:noFill/>
            <a:ln w="2857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1511" name="Line 7"/>
            <p:cNvSpPr>
              <a:spLocks noChangeShapeType="1"/>
            </p:cNvSpPr>
            <p:nvPr/>
          </p:nvSpPr>
          <p:spPr bwMode="auto">
            <a:xfrm rot="10800000" flipH="1">
              <a:off x="934" y="1"/>
              <a:ext cx="263" cy="218"/>
            </a:xfrm>
            <a:prstGeom prst="line">
              <a:avLst/>
            </a:prstGeom>
            <a:noFill/>
            <a:ln w="2857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
        <p:nvSpPr>
          <p:cNvPr id="21513" name="Rectangle 9"/>
          <p:cNvSpPr>
            <a:spLocks/>
          </p:cNvSpPr>
          <p:nvPr/>
        </p:nvSpPr>
        <p:spPr bwMode="auto">
          <a:xfrm>
            <a:off x="1414392" y="5150234"/>
            <a:ext cx="299179" cy="407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spcBef>
                <a:spcPts val="756"/>
              </a:spcBef>
            </a:pPr>
            <a:r>
              <a:rPr lang="en-US" sz="1266">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8</a:t>
            </a:r>
          </a:p>
        </p:txBody>
      </p:sp>
      <p:sp>
        <p:nvSpPr>
          <p:cNvPr id="21514" name="Rectangle 10"/>
          <p:cNvSpPr>
            <a:spLocks/>
          </p:cNvSpPr>
          <p:nvPr/>
        </p:nvSpPr>
        <p:spPr bwMode="auto">
          <a:xfrm>
            <a:off x="4351783" y="4830658"/>
            <a:ext cx="1101522" cy="503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spcBef>
                <a:spcPts val="1011"/>
              </a:spcBef>
            </a:pPr>
            <a:r>
              <a:rPr lang="en-US" sz="1687" dirty="0" smtClean="0">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c=7</a:t>
            </a:r>
            <a:endParaRPr lang="en-US" sz="1687" dirty="0">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21515" name="Rectangle 11"/>
          <p:cNvSpPr>
            <a:spLocks/>
          </p:cNvSpPr>
          <p:nvPr/>
        </p:nvSpPr>
        <p:spPr bwMode="auto">
          <a:xfrm>
            <a:off x="3019078" y="5150234"/>
            <a:ext cx="299179" cy="407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spcBef>
                <a:spcPts val="756"/>
              </a:spcBef>
            </a:pPr>
            <a:r>
              <a:rPr lang="en-US" sz="1266">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8</a:t>
            </a:r>
          </a:p>
        </p:txBody>
      </p:sp>
      <p:sp>
        <p:nvSpPr>
          <p:cNvPr id="21516" name="Rectangle 12"/>
          <p:cNvSpPr>
            <a:spLocks/>
          </p:cNvSpPr>
          <p:nvPr/>
        </p:nvSpPr>
        <p:spPr bwMode="auto">
          <a:xfrm>
            <a:off x="3644633" y="4592674"/>
            <a:ext cx="299179" cy="407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spcBef>
                <a:spcPts val="756"/>
              </a:spcBef>
            </a:pPr>
            <a:r>
              <a:rPr lang="en-US" sz="1266">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8</a:t>
            </a:r>
          </a:p>
        </p:txBody>
      </p:sp>
      <p:sp>
        <p:nvSpPr>
          <p:cNvPr id="21517" name="Rectangle 13"/>
          <p:cNvSpPr>
            <a:spLocks/>
          </p:cNvSpPr>
          <p:nvPr/>
        </p:nvSpPr>
        <p:spPr bwMode="auto">
          <a:xfrm>
            <a:off x="3254510" y="3539076"/>
            <a:ext cx="299179" cy="407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spcBef>
                <a:spcPts val="756"/>
              </a:spcBef>
            </a:pPr>
            <a:r>
              <a:rPr lang="en-US" sz="1266" dirty="0">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5</a:t>
            </a:r>
          </a:p>
        </p:txBody>
      </p:sp>
      <p:sp>
        <p:nvSpPr>
          <p:cNvPr id="21518" name="Rectangle 14"/>
          <p:cNvSpPr>
            <a:spLocks/>
          </p:cNvSpPr>
          <p:nvPr/>
        </p:nvSpPr>
        <p:spPr bwMode="auto">
          <a:xfrm>
            <a:off x="1295400" y="3428257"/>
            <a:ext cx="299179" cy="407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spcBef>
                <a:spcPts val="756"/>
              </a:spcBef>
            </a:pPr>
            <a:r>
              <a:rPr lang="en-US" sz="1266">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5</a:t>
            </a:r>
          </a:p>
        </p:txBody>
      </p:sp>
      <p:sp>
        <p:nvSpPr>
          <p:cNvPr id="21519" name="Rectangle 15"/>
          <p:cNvSpPr>
            <a:spLocks/>
          </p:cNvSpPr>
          <p:nvPr/>
        </p:nvSpPr>
        <p:spPr bwMode="auto">
          <a:xfrm>
            <a:off x="3508644" y="2833299"/>
            <a:ext cx="503164" cy="407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spcBef>
                <a:spcPts val="756"/>
              </a:spcBef>
            </a:pPr>
            <a:r>
              <a:rPr lang="en-US" sz="1266">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10</a:t>
            </a:r>
          </a:p>
        </p:txBody>
      </p:sp>
      <p:sp>
        <p:nvSpPr>
          <p:cNvPr id="21520" name="Rectangle 16"/>
          <p:cNvSpPr>
            <a:spLocks/>
          </p:cNvSpPr>
          <p:nvPr/>
        </p:nvSpPr>
        <p:spPr bwMode="auto">
          <a:xfrm>
            <a:off x="1699971" y="2806100"/>
            <a:ext cx="503164" cy="407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spcBef>
                <a:spcPts val="756"/>
              </a:spcBef>
            </a:pPr>
            <a:r>
              <a:rPr lang="en-US" sz="1266">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10</a:t>
            </a:r>
          </a:p>
        </p:txBody>
      </p:sp>
      <p:sp>
        <p:nvSpPr>
          <p:cNvPr id="21521" name="Rectangle 17"/>
          <p:cNvSpPr>
            <a:spLocks/>
          </p:cNvSpPr>
          <p:nvPr/>
        </p:nvSpPr>
        <p:spPr bwMode="auto">
          <a:xfrm>
            <a:off x="2112213" y="4419287"/>
            <a:ext cx="503164" cy="407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spcBef>
                <a:spcPts val="756"/>
              </a:spcBef>
            </a:pPr>
            <a:r>
              <a:rPr lang="en-US" sz="1266" dirty="0">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10</a:t>
            </a:r>
          </a:p>
        </p:txBody>
      </p:sp>
      <p:grpSp>
        <p:nvGrpSpPr>
          <p:cNvPr id="21528" name="Group 24"/>
          <p:cNvGrpSpPr>
            <a:grpSpLocks/>
          </p:cNvGrpSpPr>
          <p:nvPr/>
        </p:nvGrpSpPr>
        <p:grpSpPr bwMode="auto">
          <a:xfrm>
            <a:off x="6497031" y="4383590"/>
            <a:ext cx="1320807" cy="1273210"/>
            <a:chOff x="0" y="0"/>
            <a:chExt cx="776" cy="749"/>
          </a:xfrm>
        </p:grpSpPr>
        <p:sp>
          <p:nvSpPr>
            <p:cNvPr id="21522" name="Rectangle 18"/>
            <p:cNvSpPr>
              <a:spLocks/>
            </p:cNvSpPr>
            <p:nvPr/>
          </p:nvSpPr>
          <p:spPr bwMode="auto">
            <a:xfrm>
              <a:off x="0" y="141"/>
              <a:ext cx="600" cy="608"/>
            </a:xfrm>
            <a:prstGeom prst="rect">
              <a:avLst/>
            </a:prstGeom>
            <a:noFill/>
            <a:ln w="28575"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1523" name="Rectangle 19"/>
            <p:cNvSpPr>
              <a:spLocks/>
            </p:cNvSpPr>
            <p:nvPr/>
          </p:nvSpPr>
          <p:spPr bwMode="auto">
            <a:xfrm>
              <a:off x="171" y="0"/>
              <a:ext cx="600" cy="608"/>
            </a:xfrm>
            <a:prstGeom prst="rect">
              <a:avLst/>
            </a:prstGeom>
            <a:noFill/>
            <a:ln w="28575"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1524" name="Line 20"/>
            <p:cNvSpPr>
              <a:spLocks noChangeShapeType="1"/>
            </p:cNvSpPr>
            <p:nvPr/>
          </p:nvSpPr>
          <p:spPr bwMode="auto">
            <a:xfrm rot="10800000" flipH="1">
              <a:off x="0" y="606"/>
              <a:ext cx="171" cy="141"/>
            </a:xfrm>
            <a:prstGeom prst="line">
              <a:avLst/>
            </a:prstGeom>
            <a:noFill/>
            <a:ln w="2857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1525" name="Line 21"/>
            <p:cNvSpPr>
              <a:spLocks noChangeShapeType="1"/>
            </p:cNvSpPr>
            <p:nvPr/>
          </p:nvSpPr>
          <p:spPr bwMode="auto">
            <a:xfrm rot="10800000" flipH="1">
              <a:off x="0" y="1"/>
              <a:ext cx="171" cy="141"/>
            </a:xfrm>
            <a:prstGeom prst="line">
              <a:avLst/>
            </a:prstGeom>
            <a:noFill/>
            <a:ln w="2857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1526" name="Line 22"/>
            <p:cNvSpPr>
              <a:spLocks noChangeShapeType="1"/>
            </p:cNvSpPr>
            <p:nvPr/>
          </p:nvSpPr>
          <p:spPr bwMode="auto">
            <a:xfrm rot="10800000" flipH="1">
              <a:off x="605" y="606"/>
              <a:ext cx="171" cy="141"/>
            </a:xfrm>
            <a:prstGeom prst="line">
              <a:avLst/>
            </a:prstGeom>
            <a:noFill/>
            <a:ln w="2857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1527" name="Line 23"/>
            <p:cNvSpPr>
              <a:spLocks noChangeShapeType="1"/>
            </p:cNvSpPr>
            <p:nvPr/>
          </p:nvSpPr>
          <p:spPr bwMode="auto">
            <a:xfrm rot="10800000" flipH="1">
              <a:off x="605" y="1"/>
              <a:ext cx="171" cy="141"/>
            </a:xfrm>
            <a:prstGeom prst="line">
              <a:avLst/>
            </a:prstGeom>
            <a:noFill/>
            <a:ln w="2857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
        <p:nvSpPr>
          <p:cNvPr id="21529" name="Oval 25"/>
          <p:cNvSpPr>
            <a:spLocks/>
          </p:cNvSpPr>
          <p:nvPr/>
        </p:nvSpPr>
        <p:spPr bwMode="auto">
          <a:xfrm>
            <a:off x="6410337" y="5556506"/>
            <a:ext cx="195487" cy="193786"/>
          </a:xfrm>
          <a:prstGeom prst="ellipse">
            <a:avLst/>
          </a:prstGeom>
          <a:solidFill>
            <a:srgbClr val="3333CC"/>
          </a:solidFill>
          <a:ln w="9525" cap="flat">
            <a:solidFill>
              <a:srgbClr val="4D4D4D"/>
            </a:solidFill>
            <a:prstDash val="solid"/>
            <a:round/>
            <a:headEnd type="none" w="med" len="med"/>
            <a:tailEnd type="none" w="med" len="med"/>
          </a:ln>
        </p:spPr>
        <p:txBody>
          <a:bodyPr lIns="0" tIns="0" rIns="0" bIns="0"/>
          <a:lstStyle/>
          <a:p>
            <a:endParaRPr lang="en-US"/>
          </a:p>
        </p:txBody>
      </p:sp>
      <p:sp>
        <p:nvSpPr>
          <p:cNvPr id="21530" name="Oval 26"/>
          <p:cNvSpPr>
            <a:spLocks/>
          </p:cNvSpPr>
          <p:nvPr/>
        </p:nvSpPr>
        <p:spPr bwMode="auto">
          <a:xfrm>
            <a:off x="7418367" y="5556506"/>
            <a:ext cx="195486" cy="193786"/>
          </a:xfrm>
          <a:prstGeom prst="ellipse">
            <a:avLst/>
          </a:prstGeom>
          <a:solidFill>
            <a:srgbClr val="3333CC"/>
          </a:solidFill>
          <a:ln w="9525" cap="flat">
            <a:solidFill>
              <a:srgbClr val="4D4D4D"/>
            </a:solidFill>
            <a:prstDash val="solid"/>
            <a:round/>
            <a:headEnd type="none" w="med" len="med"/>
            <a:tailEnd type="none" w="med" len="med"/>
          </a:ln>
        </p:spPr>
        <p:txBody>
          <a:bodyPr lIns="0" tIns="0" rIns="0" bIns="0"/>
          <a:lstStyle/>
          <a:p>
            <a:endParaRPr lang="en-US"/>
          </a:p>
        </p:txBody>
      </p:sp>
      <p:sp>
        <p:nvSpPr>
          <p:cNvPr id="21531" name="Oval 27"/>
          <p:cNvSpPr>
            <a:spLocks/>
          </p:cNvSpPr>
          <p:nvPr/>
        </p:nvSpPr>
        <p:spPr bwMode="auto">
          <a:xfrm>
            <a:off x="7724345" y="5306624"/>
            <a:ext cx="195486" cy="195487"/>
          </a:xfrm>
          <a:prstGeom prst="ellipse">
            <a:avLst/>
          </a:prstGeom>
          <a:solidFill>
            <a:srgbClr val="3333CC"/>
          </a:solidFill>
          <a:ln w="9525" cap="flat">
            <a:solidFill>
              <a:srgbClr val="4D4D4D"/>
            </a:solidFill>
            <a:prstDash val="solid"/>
            <a:round/>
            <a:headEnd type="none" w="med" len="med"/>
            <a:tailEnd type="none" w="med" len="med"/>
          </a:ln>
        </p:spPr>
        <p:txBody>
          <a:bodyPr lIns="0" tIns="0" rIns="0" bIns="0"/>
          <a:lstStyle/>
          <a:p>
            <a:endParaRPr lang="en-US"/>
          </a:p>
        </p:txBody>
      </p:sp>
      <p:sp>
        <p:nvSpPr>
          <p:cNvPr id="21532" name="Oval 28"/>
          <p:cNvSpPr>
            <a:spLocks/>
          </p:cNvSpPr>
          <p:nvPr/>
        </p:nvSpPr>
        <p:spPr bwMode="auto">
          <a:xfrm>
            <a:off x="6695917" y="5320222"/>
            <a:ext cx="195487" cy="195487"/>
          </a:xfrm>
          <a:prstGeom prst="ellipse">
            <a:avLst/>
          </a:prstGeom>
          <a:solidFill>
            <a:srgbClr val="3333CC"/>
          </a:solidFill>
          <a:ln w="9525" cap="flat">
            <a:solidFill>
              <a:srgbClr val="4D4D4D"/>
            </a:solidFill>
            <a:prstDash val="solid"/>
            <a:round/>
            <a:headEnd type="none" w="med" len="med"/>
            <a:tailEnd type="none" w="med" len="med"/>
          </a:ln>
        </p:spPr>
        <p:txBody>
          <a:bodyPr lIns="0" tIns="0" rIns="0" bIns="0"/>
          <a:lstStyle/>
          <a:p>
            <a:endParaRPr lang="en-US"/>
          </a:p>
        </p:txBody>
      </p:sp>
      <p:sp>
        <p:nvSpPr>
          <p:cNvPr id="21533" name="Oval 29"/>
          <p:cNvSpPr>
            <a:spLocks/>
          </p:cNvSpPr>
          <p:nvPr/>
        </p:nvSpPr>
        <p:spPr bwMode="auto">
          <a:xfrm>
            <a:off x="6403537" y="4543379"/>
            <a:ext cx="195487" cy="193786"/>
          </a:xfrm>
          <a:prstGeom prst="ellipse">
            <a:avLst/>
          </a:prstGeom>
          <a:solidFill>
            <a:srgbClr val="66FF33"/>
          </a:solidFill>
          <a:ln w="9525" cap="flat">
            <a:solidFill>
              <a:srgbClr val="4D4D4D"/>
            </a:solidFill>
            <a:prstDash val="solid"/>
            <a:round/>
            <a:headEnd type="none" w="med" len="med"/>
            <a:tailEnd type="none" w="med" len="med"/>
          </a:ln>
        </p:spPr>
        <p:txBody>
          <a:bodyPr lIns="0" tIns="0" rIns="0" bIns="0"/>
          <a:lstStyle/>
          <a:p>
            <a:endParaRPr lang="en-US"/>
          </a:p>
        </p:txBody>
      </p:sp>
      <p:sp>
        <p:nvSpPr>
          <p:cNvPr id="21534" name="Oval 30"/>
          <p:cNvSpPr>
            <a:spLocks/>
          </p:cNvSpPr>
          <p:nvPr/>
        </p:nvSpPr>
        <p:spPr bwMode="auto">
          <a:xfrm>
            <a:off x="7418367" y="4531479"/>
            <a:ext cx="195486" cy="195487"/>
          </a:xfrm>
          <a:prstGeom prst="ellipse">
            <a:avLst/>
          </a:prstGeom>
          <a:solidFill>
            <a:srgbClr val="66FF33"/>
          </a:solidFill>
          <a:ln w="9525" cap="flat">
            <a:solidFill>
              <a:srgbClr val="4D4D4D"/>
            </a:solidFill>
            <a:prstDash val="solid"/>
            <a:round/>
            <a:headEnd type="none" w="med" len="med"/>
            <a:tailEnd type="none" w="med" len="med"/>
          </a:ln>
        </p:spPr>
        <p:txBody>
          <a:bodyPr lIns="0" tIns="0" rIns="0" bIns="0"/>
          <a:lstStyle/>
          <a:p>
            <a:endParaRPr lang="en-US"/>
          </a:p>
        </p:txBody>
      </p:sp>
      <p:sp>
        <p:nvSpPr>
          <p:cNvPr id="21535" name="Oval 31"/>
          <p:cNvSpPr>
            <a:spLocks/>
          </p:cNvSpPr>
          <p:nvPr/>
        </p:nvSpPr>
        <p:spPr bwMode="auto">
          <a:xfrm>
            <a:off x="6695917" y="4281597"/>
            <a:ext cx="195487" cy="193786"/>
          </a:xfrm>
          <a:prstGeom prst="ellipse">
            <a:avLst/>
          </a:prstGeom>
          <a:solidFill>
            <a:srgbClr val="3333CC"/>
          </a:solidFill>
          <a:ln w="9525" cap="flat">
            <a:solidFill>
              <a:srgbClr val="4D4D4D"/>
            </a:solidFill>
            <a:prstDash val="solid"/>
            <a:round/>
            <a:headEnd type="none" w="med" len="med"/>
            <a:tailEnd type="none" w="med" len="med"/>
          </a:ln>
        </p:spPr>
        <p:txBody>
          <a:bodyPr lIns="0" tIns="0" rIns="0" bIns="0"/>
          <a:lstStyle/>
          <a:p>
            <a:endParaRPr lang="en-US"/>
          </a:p>
        </p:txBody>
      </p:sp>
      <p:sp>
        <p:nvSpPr>
          <p:cNvPr id="21536" name="Oval 32"/>
          <p:cNvSpPr>
            <a:spLocks/>
          </p:cNvSpPr>
          <p:nvPr/>
        </p:nvSpPr>
        <p:spPr bwMode="auto">
          <a:xfrm>
            <a:off x="7724345" y="4281597"/>
            <a:ext cx="195486" cy="193786"/>
          </a:xfrm>
          <a:prstGeom prst="ellipse">
            <a:avLst/>
          </a:prstGeom>
          <a:solidFill>
            <a:srgbClr val="3333CC"/>
          </a:solidFill>
          <a:ln w="9525" cap="flat">
            <a:solidFill>
              <a:srgbClr val="4D4D4D"/>
            </a:solidFill>
            <a:prstDash val="solid"/>
            <a:round/>
            <a:headEnd type="none" w="med" len="med"/>
            <a:tailEnd type="none" w="med" len="med"/>
          </a:ln>
        </p:spPr>
        <p:txBody>
          <a:bodyPr lIns="0" tIns="0" rIns="0" bIns="0"/>
          <a:lstStyle/>
          <a:p>
            <a:endParaRPr lang="en-US"/>
          </a:p>
        </p:txBody>
      </p:sp>
      <p:grpSp>
        <p:nvGrpSpPr>
          <p:cNvPr id="21543" name="Group 39"/>
          <p:cNvGrpSpPr>
            <a:grpSpLocks/>
          </p:cNvGrpSpPr>
          <p:nvPr/>
        </p:nvGrpSpPr>
        <p:grpSpPr bwMode="auto">
          <a:xfrm>
            <a:off x="6488532" y="2802701"/>
            <a:ext cx="1320807" cy="1273210"/>
            <a:chOff x="0" y="0"/>
            <a:chExt cx="777" cy="749"/>
          </a:xfrm>
        </p:grpSpPr>
        <p:sp>
          <p:nvSpPr>
            <p:cNvPr id="21537" name="Rectangle 33"/>
            <p:cNvSpPr>
              <a:spLocks/>
            </p:cNvSpPr>
            <p:nvPr/>
          </p:nvSpPr>
          <p:spPr bwMode="auto">
            <a:xfrm>
              <a:off x="0" y="141"/>
              <a:ext cx="600" cy="608"/>
            </a:xfrm>
            <a:prstGeom prst="rect">
              <a:avLst/>
            </a:prstGeom>
            <a:noFill/>
            <a:ln w="28575"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1538" name="Rectangle 34"/>
            <p:cNvSpPr>
              <a:spLocks/>
            </p:cNvSpPr>
            <p:nvPr/>
          </p:nvSpPr>
          <p:spPr bwMode="auto">
            <a:xfrm>
              <a:off x="171" y="0"/>
              <a:ext cx="600" cy="608"/>
            </a:xfrm>
            <a:prstGeom prst="rect">
              <a:avLst/>
            </a:prstGeom>
            <a:noFill/>
            <a:ln w="28575"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1539" name="Line 35"/>
            <p:cNvSpPr>
              <a:spLocks noChangeShapeType="1"/>
            </p:cNvSpPr>
            <p:nvPr/>
          </p:nvSpPr>
          <p:spPr bwMode="auto">
            <a:xfrm rot="10800000" flipH="1">
              <a:off x="0" y="606"/>
              <a:ext cx="171" cy="141"/>
            </a:xfrm>
            <a:prstGeom prst="line">
              <a:avLst/>
            </a:prstGeom>
            <a:noFill/>
            <a:ln w="2857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1540" name="Line 36"/>
            <p:cNvSpPr>
              <a:spLocks noChangeShapeType="1"/>
            </p:cNvSpPr>
            <p:nvPr/>
          </p:nvSpPr>
          <p:spPr bwMode="auto">
            <a:xfrm rot="10800000" flipH="1">
              <a:off x="0" y="1"/>
              <a:ext cx="171" cy="141"/>
            </a:xfrm>
            <a:prstGeom prst="line">
              <a:avLst/>
            </a:prstGeom>
            <a:noFill/>
            <a:ln w="2857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1541" name="Line 37"/>
            <p:cNvSpPr>
              <a:spLocks noChangeShapeType="1"/>
            </p:cNvSpPr>
            <p:nvPr/>
          </p:nvSpPr>
          <p:spPr bwMode="auto">
            <a:xfrm rot="10800000" flipH="1">
              <a:off x="605" y="606"/>
              <a:ext cx="172" cy="141"/>
            </a:xfrm>
            <a:prstGeom prst="line">
              <a:avLst/>
            </a:prstGeom>
            <a:noFill/>
            <a:ln w="2857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1542" name="Line 38"/>
            <p:cNvSpPr>
              <a:spLocks noChangeShapeType="1"/>
            </p:cNvSpPr>
            <p:nvPr/>
          </p:nvSpPr>
          <p:spPr bwMode="auto">
            <a:xfrm rot="10800000" flipH="1">
              <a:off x="605" y="1"/>
              <a:ext cx="172" cy="141"/>
            </a:xfrm>
            <a:prstGeom prst="line">
              <a:avLst/>
            </a:prstGeom>
            <a:noFill/>
            <a:ln w="2857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
        <p:nvSpPr>
          <p:cNvPr id="21544" name="Oval 40"/>
          <p:cNvSpPr>
            <a:spLocks/>
          </p:cNvSpPr>
          <p:nvPr/>
        </p:nvSpPr>
        <p:spPr bwMode="auto">
          <a:xfrm>
            <a:off x="6401839" y="3975619"/>
            <a:ext cx="193786" cy="193786"/>
          </a:xfrm>
          <a:prstGeom prst="ellipse">
            <a:avLst/>
          </a:prstGeom>
          <a:solidFill>
            <a:srgbClr val="66FF33"/>
          </a:solidFill>
          <a:ln w="9525" cap="flat">
            <a:solidFill>
              <a:srgbClr val="4D4D4D"/>
            </a:solidFill>
            <a:prstDash val="solid"/>
            <a:round/>
            <a:headEnd type="none" w="med" len="med"/>
            <a:tailEnd type="none" w="med" len="med"/>
          </a:ln>
        </p:spPr>
        <p:txBody>
          <a:bodyPr lIns="0" tIns="0" rIns="0" bIns="0"/>
          <a:lstStyle/>
          <a:p>
            <a:endParaRPr lang="en-US"/>
          </a:p>
        </p:txBody>
      </p:sp>
      <p:sp>
        <p:nvSpPr>
          <p:cNvPr id="21545" name="Oval 41"/>
          <p:cNvSpPr>
            <a:spLocks/>
          </p:cNvSpPr>
          <p:nvPr/>
        </p:nvSpPr>
        <p:spPr bwMode="auto">
          <a:xfrm>
            <a:off x="7409866" y="3975619"/>
            <a:ext cx="195487" cy="193786"/>
          </a:xfrm>
          <a:prstGeom prst="ellipse">
            <a:avLst/>
          </a:prstGeom>
          <a:solidFill>
            <a:srgbClr val="66FF33"/>
          </a:solidFill>
          <a:ln w="9525" cap="flat">
            <a:solidFill>
              <a:srgbClr val="4D4D4D"/>
            </a:solidFill>
            <a:prstDash val="solid"/>
            <a:round/>
            <a:headEnd type="none" w="med" len="med"/>
            <a:tailEnd type="none" w="med" len="med"/>
          </a:ln>
        </p:spPr>
        <p:txBody>
          <a:bodyPr lIns="0" tIns="0" rIns="0" bIns="0"/>
          <a:lstStyle/>
          <a:p>
            <a:endParaRPr lang="en-US"/>
          </a:p>
        </p:txBody>
      </p:sp>
      <p:sp>
        <p:nvSpPr>
          <p:cNvPr id="21546" name="Oval 42"/>
          <p:cNvSpPr>
            <a:spLocks/>
          </p:cNvSpPr>
          <p:nvPr/>
        </p:nvSpPr>
        <p:spPr bwMode="auto">
          <a:xfrm>
            <a:off x="7715844" y="3725736"/>
            <a:ext cx="195487" cy="195487"/>
          </a:xfrm>
          <a:prstGeom prst="ellipse">
            <a:avLst/>
          </a:prstGeom>
          <a:solidFill>
            <a:srgbClr val="66FF33"/>
          </a:solidFill>
          <a:ln w="9525" cap="flat">
            <a:solidFill>
              <a:srgbClr val="4D4D4D"/>
            </a:solidFill>
            <a:prstDash val="solid"/>
            <a:round/>
            <a:headEnd type="none" w="med" len="med"/>
            <a:tailEnd type="none" w="med" len="med"/>
          </a:ln>
        </p:spPr>
        <p:txBody>
          <a:bodyPr lIns="0" tIns="0" rIns="0" bIns="0"/>
          <a:lstStyle/>
          <a:p>
            <a:endParaRPr lang="en-US"/>
          </a:p>
        </p:txBody>
      </p:sp>
      <p:sp>
        <p:nvSpPr>
          <p:cNvPr id="21547" name="Oval 43"/>
          <p:cNvSpPr>
            <a:spLocks/>
          </p:cNvSpPr>
          <p:nvPr/>
        </p:nvSpPr>
        <p:spPr bwMode="auto">
          <a:xfrm>
            <a:off x="6687418" y="3739334"/>
            <a:ext cx="193786" cy="195487"/>
          </a:xfrm>
          <a:prstGeom prst="ellipse">
            <a:avLst/>
          </a:prstGeom>
          <a:solidFill>
            <a:srgbClr val="3333CC"/>
          </a:solidFill>
          <a:ln w="9525" cap="flat">
            <a:solidFill>
              <a:srgbClr val="4D4D4D"/>
            </a:solidFill>
            <a:prstDash val="solid"/>
            <a:round/>
            <a:headEnd type="none" w="med" len="med"/>
            <a:tailEnd type="none" w="med" len="med"/>
          </a:ln>
        </p:spPr>
        <p:txBody>
          <a:bodyPr lIns="0" tIns="0" rIns="0" bIns="0"/>
          <a:lstStyle/>
          <a:p>
            <a:endParaRPr lang="en-US"/>
          </a:p>
        </p:txBody>
      </p:sp>
      <p:sp>
        <p:nvSpPr>
          <p:cNvPr id="21548" name="Oval 44"/>
          <p:cNvSpPr>
            <a:spLocks/>
          </p:cNvSpPr>
          <p:nvPr/>
        </p:nvSpPr>
        <p:spPr bwMode="auto">
          <a:xfrm>
            <a:off x="6395039" y="2962490"/>
            <a:ext cx="193786" cy="195486"/>
          </a:xfrm>
          <a:prstGeom prst="ellipse">
            <a:avLst/>
          </a:prstGeom>
          <a:solidFill>
            <a:srgbClr val="66FF33"/>
          </a:solidFill>
          <a:ln w="9525" cap="flat">
            <a:solidFill>
              <a:srgbClr val="4D4D4D"/>
            </a:solidFill>
            <a:prstDash val="solid"/>
            <a:round/>
            <a:headEnd type="none" w="med" len="med"/>
            <a:tailEnd type="none" w="med" len="med"/>
          </a:ln>
        </p:spPr>
        <p:txBody>
          <a:bodyPr lIns="0" tIns="0" rIns="0" bIns="0"/>
          <a:lstStyle/>
          <a:p>
            <a:endParaRPr lang="en-US"/>
          </a:p>
        </p:txBody>
      </p:sp>
      <p:sp>
        <p:nvSpPr>
          <p:cNvPr id="21549" name="Oval 45"/>
          <p:cNvSpPr>
            <a:spLocks/>
          </p:cNvSpPr>
          <p:nvPr/>
        </p:nvSpPr>
        <p:spPr bwMode="auto">
          <a:xfrm>
            <a:off x="7409866" y="2950590"/>
            <a:ext cx="195487" cy="195487"/>
          </a:xfrm>
          <a:prstGeom prst="ellipse">
            <a:avLst/>
          </a:prstGeom>
          <a:solidFill>
            <a:srgbClr val="66FF33"/>
          </a:solidFill>
          <a:ln w="9525" cap="flat">
            <a:solidFill>
              <a:srgbClr val="4D4D4D"/>
            </a:solidFill>
            <a:prstDash val="solid"/>
            <a:round/>
            <a:headEnd type="none" w="med" len="med"/>
            <a:tailEnd type="none" w="med" len="med"/>
          </a:ln>
        </p:spPr>
        <p:txBody>
          <a:bodyPr lIns="0" tIns="0" rIns="0" bIns="0"/>
          <a:lstStyle/>
          <a:p>
            <a:endParaRPr lang="en-US"/>
          </a:p>
        </p:txBody>
      </p:sp>
      <p:sp>
        <p:nvSpPr>
          <p:cNvPr id="21550" name="Oval 46"/>
          <p:cNvSpPr>
            <a:spLocks/>
          </p:cNvSpPr>
          <p:nvPr/>
        </p:nvSpPr>
        <p:spPr bwMode="auto">
          <a:xfrm>
            <a:off x="6687418" y="2700709"/>
            <a:ext cx="193786" cy="195486"/>
          </a:xfrm>
          <a:prstGeom prst="ellipse">
            <a:avLst/>
          </a:prstGeom>
          <a:solidFill>
            <a:srgbClr val="3333CC"/>
          </a:solidFill>
          <a:ln w="9525" cap="flat">
            <a:solidFill>
              <a:srgbClr val="4D4D4D"/>
            </a:solidFill>
            <a:prstDash val="solid"/>
            <a:round/>
            <a:headEnd type="none" w="med" len="med"/>
            <a:tailEnd type="none" w="med" len="med"/>
          </a:ln>
        </p:spPr>
        <p:txBody>
          <a:bodyPr lIns="0" tIns="0" rIns="0" bIns="0"/>
          <a:lstStyle/>
          <a:p>
            <a:endParaRPr lang="en-US"/>
          </a:p>
        </p:txBody>
      </p:sp>
      <p:sp>
        <p:nvSpPr>
          <p:cNvPr id="21551" name="Oval 47"/>
          <p:cNvSpPr>
            <a:spLocks/>
          </p:cNvSpPr>
          <p:nvPr/>
        </p:nvSpPr>
        <p:spPr bwMode="auto">
          <a:xfrm>
            <a:off x="7715844" y="2700709"/>
            <a:ext cx="195487" cy="195486"/>
          </a:xfrm>
          <a:prstGeom prst="ellipse">
            <a:avLst/>
          </a:prstGeom>
          <a:solidFill>
            <a:srgbClr val="3333CC"/>
          </a:solidFill>
          <a:ln w="9525" cap="flat">
            <a:solidFill>
              <a:srgbClr val="4D4D4D"/>
            </a:solidFill>
            <a:prstDash val="solid"/>
            <a:round/>
            <a:headEnd type="none" w="med" len="med"/>
            <a:tailEnd type="none" w="med" len="med"/>
          </a:ln>
        </p:spPr>
        <p:txBody>
          <a:bodyPr lIns="0" tIns="0" rIns="0" bIns="0"/>
          <a:lstStyle/>
          <a:p>
            <a:endParaRPr lang="en-US"/>
          </a:p>
        </p:txBody>
      </p:sp>
      <p:sp>
        <p:nvSpPr>
          <p:cNvPr id="21552" name="Line 48"/>
          <p:cNvSpPr>
            <a:spLocks noChangeShapeType="1"/>
          </p:cNvSpPr>
          <p:nvPr/>
        </p:nvSpPr>
        <p:spPr bwMode="auto">
          <a:xfrm rot="10800000" flipH="1">
            <a:off x="3998208" y="3428257"/>
            <a:ext cx="2094252" cy="474267"/>
          </a:xfrm>
          <a:prstGeom prst="line">
            <a:avLst/>
          </a:prstGeom>
          <a:noFill/>
          <a:ln w="38100" cap="flat">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1553" name="Line 49"/>
          <p:cNvSpPr>
            <a:spLocks noChangeShapeType="1"/>
          </p:cNvSpPr>
          <p:nvPr/>
        </p:nvSpPr>
        <p:spPr bwMode="auto">
          <a:xfrm>
            <a:off x="3930214" y="4386989"/>
            <a:ext cx="2162246" cy="598357"/>
          </a:xfrm>
          <a:prstGeom prst="line">
            <a:avLst/>
          </a:prstGeom>
          <a:noFill/>
          <a:ln w="38100" cap="flat">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1554" name="Rectangle 50"/>
          <p:cNvSpPr>
            <a:spLocks/>
          </p:cNvSpPr>
          <p:nvPr/>
        </p:nvSpPr>
        <p:spPr bwMode="auto">
          <a:xfrm>
            <a:off x="4351783" y="3146077"/>
            <a:ext cx="1101522" cy="503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spcBef>
                <a:spcPts val="1011"/>
              </a:spcBef>
            </a:pPr>
            <a:r>
              <a:rPr lang="en-US" sz="1687" dirty="0" smtClean="0">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c=9</a:t>
            </a:r>
            <a:endParaRPr lang="en-US" sz="1687" dirty="0">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21555" name="Oval 51"/>
          <p:cNvSpPr>
            <a:spLocks/>
          </p:cNvSpPr>
          <p:nvPr/>
        </p:nvSpPr>
        <p:spPr bwMode="auto">
          <a:xfrm>
            <a:off x="3874796" y="5335856"/>
            <a:ext cx="195486" cy="193786"/>
          </a:xfrm>
          <a:prstGeom prst="ellipse">
            <a:avLst/>
          </a:prstGeom>
          <a:solidFill>
            <a:srgbClr val="66FF33"/>
          </a:solidFill>
          <a:ln w="9525" cap="flat">
            <a:solidFill>
              <a:srgbClr val="4D4D4D"/>
            </a:solidFill>
            <a:prstDash val="solid"/>
            <a:round/>
            <a:headEnd type="none" w="med" len="med"/>
            <a:tailEnd type="none" w="med" len="med"/>
          </a:ln>
        </p:spPr>
        <p:txBody>
          <a:bodyPr lIns="0" tIns="0" rIns="0" bIns="0"/>
          <a:lstStyle/>
          <a:p>
            <a:endParaRPr lang="en-US"/>
          </a:p>
        </p:txBody>
      </p:sp>
      <p:sp>
        <p:nvSpPr>
          <p:cNvPr id="21556" name="Rectangle 52"/>
          <p:cNvSpPr>
            <a:spLocks/>
          </p:cNvSpPr>
          <p:nvPr/>
        </p:nvSpPr>
        <p:spPr bwMode="auto">
          <a:xfrm>
            <a:off x="4125699" y="5320222"/>
            <a:ext cx="1332705" cy="503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spcBef>
                <a:spcPts val="1011"/>
              </a:spcBef>
            </a:pPr>
            <a:r>
              <a:rPr lang="en-US" sz="1687">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=inside</a:t>
            </a:r>
          </a:p>
        </p:txBody>
      </p:sp>
      <p:sp>
        <p:nvSpPr>
          <p:cNvPr id="21557" name="Oval 53"/>
          <p:cNvSpPr>
            <a:spLocks/>
          </p:cNvSpPr>
          <p:nvPr/>
        </p:nvSpPr>
        <p:spPr bwMode="auto">
          <a:xfrm>
            <a:off x="3883295" y="5689430"/>
            <a:ext cx="195487" cy="193786"/>
          </a:xfrm>
          <a:prstGeom prst="ellipse">
            <a:avLst/>
          </a:prstGeom>
          <a:solidFill>
            <a:srgbClr val="3333CC"/>
          </a:solidFill>
          <a:ln w="9525" cap="flat">
            <a:solidFill>
              <a:srgbClr val="4D4D4D"/>
            </a:solidFill>
            <a:prstDash val="solid"/>
            <a:round/>
            <a:headEnd type="none" w="med" len="med"/>
            <a:tailEnd type="none" w="med" len="med"/>
          </a:ln>
        </p:spPr>
        <p:txBody>
          <a:bodyPr lIns="0" tIns="0" rIns="0" bIns="0"/>
          <a:lstStyle/>
          <a:p>
            <a:endParaRPr lang="en-US"/>
          </a:p>
        </p:txBody>
      </p:sp>
      <p:sp>
        <p:nvSpPr>
          <p:cNvPr id="21558" name="Rectangle 54"/>
          <p:cNvSpPr>
            <a:spLocks/>
          </p:cNvSpPr>
          <p:nvPr/>
        </p:nvSpPr>
        <p:spPr bwMode="auto">
          <a:xfrm>
            <a:off x="4134199" y="5673797"/>
            <a:ext cx="1645483" cy="503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spcBef>
                <a:spcPts val="1011"/>
              </a:spcBef>
            </a:pPr>
            <a:r>
              <a:rPr lang="en-US" sz="1687">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=outside</a:t>
            </a:r>
          </a:p>
        </p:txBody>
      </p:sp>
      <p:sp>
        <p:nvSpPr>
          <p:cNvPr id="21559" name="Rectangle 55"/>
          <p:cNvSpPr>
            <a:spLocks/>
          </p:cNvSpPr>
          <p:nvPr/>
        </p:nvSpPr>
        <p:spPr bwMode="auto">
          <a:xfrm>
            <a:off x="450496" y="870338"/>
            <a:ext cx="8378897" cy="1363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r>
              <a:rPr lang="en-US" sz="2953" dirty="0">
                <a:ea typeface="Gill Sans" charset="0"/>
                <a:cs typeface="Gill Sans" charset="0"/>
              </a:rPr>
              <a:t>Classify each </a:t>
            </a:r>
            <a:r>
              <a:rPr lang="en-US" sz="2953" dirty="0" smtClean="0">
                <a:ea typeface="Gill Sans" charset="0"/>
                <a:cs typeface="Gill Sans" charset="0"/>
              </a:rPr>
              <a:t>vertex according </a:t>
            </a:r>
            <a:r>
              <a:rPr lang="en-US" sz="2953" dirty="0">
                <a:ea typeface="Gill Sans" charset="0"/>
                <a:cs typeface="Gill Sans" charset="0"/>
              </a:rPr>
              <a:t>to whether it </a:t>
            </a:r>
            <a:r>
              <a:rPr lang="en-US" sz="2953" dirty="0" smtClean="0">
                <a:ea typeface="Gill Sans" charset="0"/>
                <a:cs typeface="Gill Sans" charset="0"/>
              </a:rPr>
              <a:t>lies</a:t>
            </a:r>
          </a:p>
          <a:p>
            <a:pPr marL="457200" indent="-457200">
              <a:buFont typeface="Arial" panose="020B0604020202020204" pitchFamily="34" charset="0"/>
              <a:buChar char="•"/>
            </a:pPr>
            <a:r>
              <a:rPr lang="en-US" sz="2953" dirty="0" smtClean="0">
                <a:ea typeface="Gill Sans" charset="0"/>
                <a:cs typeface="Gill Sans" charset="0"/>
              </a:rPr>
              <a:t>outside </a:t>
            </a:r>
            <a:r>
              <a:rPr lang="en-US" sz="2953" dirty="0">
                <a:ea typeface="Gill Sans" charset="0"/>
                <a:cs typeface="Gill Sans" charset="0"/>
              </a:rPr>
              <a:t>the surface (value &gt; </a:t>
            </a:r>
            <a:r>
              <a:rPr lang="en-US" sz="2953" dirty="0" err="1">
                <a:ea typeface="Gill Sans" charset="0"/>
                <a:cs typeface="Gill Sans" charset="0"/>
              </a:rPr>
              <a:t>isosurface</a:t>
            </a:r>
            <a:r>
              <a:rPr lang="en-US" sz="2953" dirty="0">
                <a:ea typeface="Gill Sans" charset="0"/>
                <a:cs typeface="Gill Sans" charset="0"/>
              </a:rPr>
              <a:t> </a:t>
            </a:r>
            <a:r>
              <a:rPr lang="en-US" sz="2953" dirty="0" smtClean="0">
                <a:ea typeface="Gill Sans" charset="0"/>
                <a:cs typeface="Gill Sans" charset="0"/>
              </a:rPr>
              <a:t>value c)</a:t>
            </a:r>
          </a:p>
          <a:p>
            <a:pPr marL="457200" indent="-457200">
              <a:buFont typeface="Arial" panose="020B0604020202020204" pitchFamily="34" charset="0"/>
              <a:buChar char="•"/>
            </a:pPr>
            <a:r>
              <a:rPr lang="en-US" sz="2953" dirty="0" smtClean="0">
                <a:ea typeface="Gill Sans" charset="0"/>
                <a:cs typeface="Gill Sans" charset="0"/>
              </a:rPr>
              <a:t>inside </a:t>
            </a:r>
            <a:r>
              <a:rPr lang="en-US" sz="2953" dirty="0">
                <a:ea typeface="Gill Sans" charset="0"/>
                <a:cs typeface="Gill Sans" charset="0"/>
              </a:rPr>
              <a:t>the surface (value &lt;= </a:t>
            </a:r>
            <a:r>
              <a:rPr lang="en-US" sz="2953" dirty="0" err="1">
                <a:ea typeface="Gill Sans" charset="0"/>
                <a:cs typeface="Gill Sans" charset="0"/>
              </a:rPr>
              <a:t>isosurface</a:t>
            </a:r>
            <a:r>
              <a:rPr lang="en-US" sz="2953" dirty="0">
                <a:ea typeface="Gill Sans" charset="0"/>
                <a:cs typeface="Gill Sans" charset="0"/>
              </a:rPr>
              <a:t> </a:t>
            </a:r>
            <a:r>
              <a:rPr lang="en-US" sz="2953" dirty="0" smtClean="0">
                <a:ea typeface="Gill Sans" charset="0"/>
                <a:cs typeface="Gill Sans" charset="0"/>
              </a:rPr>
              <a:t>value c)</a:t>
            </a:r>
            <a:endParaRPr lang="en-US" sz="2953" dirty="0">
              <a:ea typeface="Gill Sans" charset="0"/>
              <a:cs typeface="Gill Sans" charset="0"/>
            </a:endParaRPr>
          </a:p>
        </p:txBody>
      </p:sp>
    </p:spTree>
    <p:extLst>
      <p:ext uri="{BB962C8B-B14F-4D97-AF65-F5344CB8AC3E}">
        <p14:creationId xmlns:p14="http://schemas.microsoft.com/office/powerpoint/2010/main" val="34926783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5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5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5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5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5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5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5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5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5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5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5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5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5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5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54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54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5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55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55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55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55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55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55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155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15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152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152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153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153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153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153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153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153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15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3" grpId="0"/>
      <p:bldP spid="21514" grpId="0"/>
      <p:bldP spid="21515" grpId="0"/>
      <p:bldP spid="21516" grpId="0"/>
      <p:bldP spid="21517" grpId="0"/>
      <p:bldP spid="21518" grpId="0"/>
      <p:bldP spid="21519" grpId="0"/>
      <p:bldP spid="21520" grpId="0"/>
      <p:bldP spid="21521" grpId="0"/>
      <p:bldP spid="21529" grpId="0" animBg="1"/>
      <p:bldP spid="21530" grpId="0" animBg="1"/>
      <p:bldP spid="21531" grpId="0" animBg="1"/>
      <p:bldP spid="21532" grpId="0" animBg="1"/>
      <p:bldP spid="21533" grpId="0" animBg="1"/>
      <p:bldP spid="21534" grpId="0" animBg="1"/>
      <p:bldP spid="21535" grpId="0" animBg="1"/>
      <p:bldP spid="21536" grpId="0" animBg="1"/>
      <p:bldP spid="21544" grpId="0" animBg="1"/>
      <p:bldP spid="21545" grpId="0" animBg="1"/>
      <p:bldP spid="21546" grpId="0" animBg="1"/>
      <p:bldP spid="21547" grpId="0" animBg="1"/>
      <p:bldP spid="21548" grpId="0" animBg="1"/>
      <p:bldP spid="21549" grpId="0" animBg="1"/>
      <p:bldP spid="21550" grpId="0" animBg="1"/>
      <p:bldP spid="21551" grpId="0" animBg="1"/>
      <p:bldP spid="21552" grpId="0" animBg="1"/>
      <p:bldP spid="21553" grpId="0" animBg="1"/>
      <p:bldP spid="21554" grpId="0"/>
      <p:bldP spid="21555" grpId="0" animBg="1"/>
      <p:bldP spid="21556" grpId="0"/>
      <p:bldP spid="21557" grpId="0" animBg="1"/>
      <p:bldP spid="2155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p:nvPr>
        </p:nvSpPr>
        <p:spPr>
          <a:ln/>
        </p:spPr>
        <p:txBody>
          <a:bodyPr/>
          <a:lstStyle/>
          <a:p>
            <a:r>
              <a:rPr lang="en-US" dirty="0"/>
              <a:t>Marching Cubes: Step 3</a:t>
            </a:r>
          </a:p>
        </p:txBody>
      </p:sp>
      <p:grpSp>
        <p:nvGrpSpPr>
          <p:cNvPr id="23560" name="Group 8"/>
          <p:cNvGrpSpPr>
            <a:grpSpLocks/>
          </p:cNvGrpSpPr>
          <p:nvPr/>
        </p:nvGrpSpPr>
        <p:grpSpPr bwMode="auto">
          <a:xfrm>
            <a:off x="915293" y="3005957"/>
            <a:ext cx="1999134" cy="1926580"/>
            <a:chOff x="0" y="0"/>
            <a:chExt cx="1790" cy="1726"/>
          </a:xfrm>
        </p:grpSpPr>
        <p:sp>
          <p:nvSpPr>
            <p:cNvPr id="23554" name="Rectangle 2"/>
            <p:cNvSpPr>
              <a:spLocks/>
            </p:cNvSpPr>
            <p:nvPr/>
          </p:nvSpPr>
          <p:spPr bwMode="auto">
            <a:xfrm>
              <a:off x="0" y="325"/>
              <a:ext cx="1387" cy="1401"/>
            </a:xfrm>
            <a:prstGeom prst="rect">
              <a:avLst/>
            </a:prstGeom>
            <a:noFill/>
            <a:ln w="28575"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555" name="Rectangle 3"/>
            <p:cNvSpPr>
              <a:spLocks/>
            </p:cNvSpPr>
            <p:nvPr/>
          </p:nvSpPr>
          <p:spPr bwMode="auto">
            <a:xfrm>
              <a:off x="394" y="0"/>
              <a:ext cx="1387" cy="1400"/>
            </a:xfrm>
            <a:prstGeom prst="rect">
              <a:avLst/>
            </a:prstGeom>
            <a:noFill/>
            <a:ln w="28575"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556" name="Line 4"/>
            <p:cNvSpPr>
              <a:spLocks noChangeShapeType="1"/>
            </p:cNvSpPr>
            <p:nvPr/>
          </p:nvSpPr>
          <p:spPr bwMode="auto">
            <a:xfrm rot="10800000" flipH="1">
              <a:off x="0" y="1398"/>
              <a:ext cx="394" cy="326"/>
            </a:xfrm>
            <a:prstGeom prst="line">
              <a:avLst/>
            </a:prstGeom>
            <a:noFill/>
            <a:ln w="2857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557" name="Line 5"/>
            <p:cNvSpPr>
              <a:spLocks noChangeShapeType="1"/>
            </p:cNvSpPr>
            <p:nvPr/>
          </p:nvSpPr>
          <p:spPr bwMode="auto">
            <a:xfrm rot="10800000" flipH="1">
              <a:off x="0" y="2"/>
              <a:ext cx="394" cy="325"/>
            </a:xfrm>
            <a:prstGeom prst="line">
              <a:avLst/>
            </a:prstGeom>
            <a:noFill/>
            <a:ln w="2857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558" name="Line 6"/>
            <p:cNvSpPr>
              <a:spLocks noChangeShapeType="1"/>
            </p:cNvSpPr>
            <p:nvPr/>
          </p:nvSpPr>
          <p:spPr bwMode="auto">
            <a:xfrm rot="10800000" flipH="1">
              <a:off x="1396" y="1398"/>
              <a:ext cx="394" cy="326"/>
            </a:xfrm>
            <a:prstGeom prst="line">
              <a:avLst/>
            </a:prstGeom>
            <a:noFill/>
            <a:ln w="2857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559" name="Line 7"/>
            <p:cNvSpPr>
              <a:spLocks noChangeShapeType="1"/>
            </p:cNvSpPr>
            <p:nvPr/>
          </p:nvSpPr>
          <p:spPr bwMode="auto">
            <a:xfrm rot="10800000" flipH="1">
              <a:off x="1396" y="2"/>
              <a:ext cx="394" cy="325"/>
            </a:xfrm>
            <a:prstGeom prst="line">
              <a:avLst/>
            </a:prstGeom>
            <a:noFill/>
            <a:ln w="2857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
        <p:nvSpPr>
          <p:cNvPr id="23561" name="Rectangle 9"/>
          <p:cNvSpPr>
            <a:spLocks/>
          </p:cNvSpPr>
          <p:nvPr/>
        </p:nvSpPr>
        <p:spPr bwMode="auto">
          <a:xfrm>
            <a:off x="725538" y="4930304"/>
            <a:ext cx="350490" cy="400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spcBef>
                <a:spcPts val="756"/>
              </a:spcBef>
            </a:pPr>
            <a:r>
              <a:rPr lang="en-US" sz="1687">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v1</a:t>
            </a:r>
          </a:p>
        </p:txBody>
      </p:sp>
      <p:sp>
        <p:nvSpPr>
          <p:cNvPr id="23562" name="Rectangle 10"/>
          <p:cNvSpPr>
            <a:spLocks/>
          </p:cNvSpPr>
          <p:nvPr/>
        </p:nvSpPr>
        <p:spPr bwMode="auto">
          <a:xfrm>
            <a:off x="2300512" y="4930304"/>
            <a:ext cx="350490" cy="400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spcBef>
                <a:spcPts val="756"/>
              </a:spcBef>
            </a:pPr>
            <a:r>
              <a:rPr lang="en-US" sz="1687">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v2</a:t>
            </a:r>
          </a:p>
        </p:txBody>
      </p:sp>
      <p:sp>
        <p:nvSpPr>
          <p:cNvPr id="23563" name="Rectangle 11"/>
          <p:cNvSpPr>
            <a:spLocks/>
          </p:cNvSpPr>
          <p:nvPr/>
        </p:nvSpPr>
        <p:spPr bwMode="auto">
          <a:xfrm>
            <a:off x="2914428" y="4383361"/>
            <a:ext cx="350490" cy="400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spcBef>
                <a:spcPts val="756"/>
              </a:spcBef>
            </a:pPr>
            <a:r>
              <a:rPr lang="en-US" sz="1687">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v6</a:t>
            </a:r>
          </a:p>
        </p:txBody>
      </p:sp>
      <p:sp>
        <p:nvSpPr>
          <p:cNvPr id="23564" name="Rectangle 12"/>
          <p:cNvSpPr>
            <a:spLocks/>
          </p:cNvSpPr>
          <p:nvPr/>
        </p:nvSpPr>
        <p:spPr bwMode="auto">
          <a:xfrm>
            <a:off x="2460129" y="3319612"/>
            <a:ext cx="350490" cy="400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spcBef>
                <a:spcPts val="756"/>
              </a:spcBef>
            </a:pPr>
            <a:r>
              <a:rPr lang="en-US" sz="1687">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v3</a:t>
            </a:r>
          </a:p>
        </p:txBody>
      </p:sp>
      <p:sp>
        <p:nvSpPr>
          <p:cNvPr id="23565" name="Rectangle 13"/>
          <p:cNvSpPr>
            <a:spLocks/>
          </p:cNvSpPr>
          <p:nvPr/>
        </p:nvSpPr>
        <p:spPr bwMode="auto">
          <a:xfrm>
            <a:off x="609451" y="3239244"/>
            <a:ext cx="348258" cy="580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spcBef>
                <a:spcPts val="756"/>
              </a:spcBef>
            </a:pPr>
            <a:r>
              <a:rPr lang="en-US" sz="1687">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v4</a:t>
            </a:r>
          </a:p>
        </p:txBody>
      </p:sp>
      <p:sp>
        <p:nvSpPr>
          <p:cNvPr id="23566" name="Rectangle 14"/>
          <p:cNvSpPr>
            <a:spLocks/>
          </p:cNvSpPr>
          <p:nvPr/>
        </p:nvSpPr>
        <p:spPr bwMode="auto">
          <a:xfrm>
            <a:off x="2780482" y="2654350"/>
            <a:ext cx="350490" cy="400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spcBef>
                <a:spcPts val="756"/>
              </a:spcBef>
            </a:pPr>
            <a:r>
              <a:rPr lang="en-US" sz="1687">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v7</a:t>
            </a:r>
          </a:p>
        </p:txBody>
      </p:sp>
      <p:sp>
        <p:nvSpPr>
          <p:cNvPr id="23567" name="Rectangle 15"/>
          <p:cNvSpPr>
            <a:spLocks/>
          </p:cNvSpPr>
          <p:nvPr/>
        </p:nvSpPr>
        <p:spPr bwMode="auto">
          <a:xfrm>
            <a:off x="1005707" y="2627561"/>
            <a:ext cx="350490" cy="400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spcBef>
                <a:spcPts val="756"/>
              </a:spcBef>
            </a:pPr>
            <a:r>
              <a:rPr lang="en-US" sz="1687">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v8</a:t>
            </a:r>
          </a:p>
        </p:txBody>
      </p:sp>
      <p:sp>
        <p:nvSpPr>
          <p:cNvPr id="23568" name="Rectangle 16"/>
          <p:cNvSpPr>
            <a:spLocks/>
          </p:cNvSpPr>
          <p:nvPr/>
        </p:nvSpPr>
        <p:spPr bwMode="auto">
          <a:xfrm>
            <a:off x="1356197" y="4181327"/>
            <a:ext cx="350490" cy="400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spcBef>
                <a:spcPts val="756"/>
              </a:spcBef>
            </a:pPr>
            <a:r>
              <a:rPr lang="en-US" sz="1687">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v5</a:t>
            </a:r>
          </a:p>
        </p:txBody>
      </p:sp>
      <p:grpSp>
        <p:nvGrpSpPr>
          <p:cNvPr id="23575" name="Group 23"/>
          <p:cNvGrpSpPr>
            <a:grpSpLocks/>
          </p:cNvGrpSpPr>
          <p:nvPr/>
        </p:nvGrpSpPr>
        <p:grpSpPr bwMode="auto">
          <a:xfrm>
            <a:off x="5867400" y="4204481"/>
            <a:ext cx="1295921" cy="1251272"/>
            <a:chOff x="0" y="0"/>
            <a:chExt cx="1161" cy="1120"/>
          </a:xfrm>
        </p:grpSpPr>
        <p:sp>
          <p:nvSpPr>
            <p:cNvPr id="23569" name="Rectangle 17"/>
            <p:cNvSpPr>
              <a:spLocks/>
            </p:cNvSpPr>
            <p:nvPr/>
          </p:nvSpPr>
          <p:spPr bwMode="auto">
            <a:xfrm>
              <a:off x="0" y="211"/>
              <a:ext cx="896" cy="909"/>
            </a:xfrm>
            <a:prstGeom prst="rect">
              <a:avLst/>
            </a:prstGeom>
            <a:noFill/>
            <a:ln w="28575"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570" name="Rectangle 18"/>
            <p:cNvSpPr>
              <a:spLocks/>
            </p:cNvSpPr>
            <p:nvPr/>
          </p:nvSpPr>
          <p:spPr bwMode="auto">
            <a:xfrm>
              <a:off x="257" y="0"/>
              <a:ext cx="896" cy="909"/>
            </a:xfrm>
            <a:prstGeom prst="rect">
              <a:avLst/>
            </a:prstGeom>
            <a:noFill/>
            <a:ln w="28575"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571" name="Line 19"/>
            <p:cNvSpPr>
              <a:spLocks noChangeShapeType="1"/>
            </p:cNvSpPr>
            <p:nvPr/>
          </p:nvSpPr>
          <p:spPr bwMode="auto">
            <a:xfrm rot="10800000" flipH="1">
              <a:off x="0" y="907"/>
              <a:ext cx="257" cy="211"/>
            </a:xfrm>
            <a:prstGeom prst="line">
              <a:avLst/>
            </a:prstGeom>
            <a:noFill/>
            <a:ln w="2857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572" name="Line 20"/>
            <p:cNvSpPr>
              <a:spLocks noChangeShapeType="1"/>
            </p:cNvSpPr>
            <p:nvPr/>
          </p:nvSpPr>
          <p:spPr bwMode="auto">
            <a:xfrm rot="10800000" flipH="1">
              <a:off x="0" y="2"/>
              <a:ext cx="257" cy="211"/>
            </a:xfrm>
            <a:prstGeom prst="line">
              <a:avLst/>
            </a:prstGeom>
            <a:noFill/>
            <a:ln w="2857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573" name="Line 21"/>
            <p:cNvSpPr>
              <a:spLocks noChangeShapeType="1"/>
            </p:cNvSpPr>
            <p:nvPr/>
          </p:nvSpPr>
          <p:spPr bwMode="auto">
            <a:xfrm rot="10800000" flipH="1">
              <a:off x="904" y="907"/>
              <a:ext cx="257" cy="211"/>
            </a:xfrm>
            <a:prstGeom prst="line">
              <a:avLst/>
            </a:prstGeom>
            <a:noFill/>
            <a:ln w="2857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574" name="Line 22"/>
            <p:cNvSpPr>
              <a:spLocks noChangeShapeType="1"/>
            </p:cNvSpPr>
            <p:nvPr/>
          </p:nvSpPr>
          <p:spPr bwMode="auto">
            <a:xfrm rot="10800000" flipH="1">
              <a:off x="904" y="2"/>
              <a:ext cx="257" cy="211"/>
            </a:xfrm>
            <a:prstGeom prst="line">
              <a:avLst/>
            </a:prstGeom>
            <a:noFill/>
            <a:ln w="2857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
        <p:nvSpPr>
          <p:cNvPr id="23576" name="Oval 24"/>
          <p:cNvSpPr>
            <a:spLocks/>
          </p:cNvSpPr>
          <p:nvPr/>
        </p:nvSpPr>
        <p:spPr bwMode="auto">
          <a:xfrm>
            <a:off x="5782568" y="5356411"/>
            <a:ext cx="191988" cy="191988"/>
          </a:xfrm>
          <a:prstGeom prst="ellipse">
            <a:avLst/>
          </a:prstGeom>
          <a:solidFill>
            <a:srgbClr val="3333CC"/>
          </a:solidFill>
          <a:ln w="9525" cap="flat">
            <a:solidFill>
              <a:srgbClr val="4D4D4D"/>
            </a:solidFill>
            <a:prstDash val="solid"/>
            <a:round/>
            <a:headEnd type="none" w="med" len="med"/>
            <a:tailEnd type="none" w="med" len="med"/>
          </a:ln>
        </p:spPr>
        <p:txBody>
          <a:bodyPr lIns="0" tIns="0" rIns="0" bIns="0"/>
          <a:lstStyle/>
          <a:p>
            <a:endParaRPr lang="en-US"/>
          </a:p>
        </p:txBody>
      </p:sp>
      <p:sp>
        <p:nvSpPr>
          <p:cNvPr id="23577" name="Oval 25"/>
          <p:cNvSpPr>
            <a:spLocks/>
          </p:cNvSpPr>
          <p:nvPr/>
        </p:nvSpPr>
        <p:spPr bwMode="auto">
          <a:xfrm>
            <a:off x="6771531" y="5356411"/>
            <a:ext cx="191988" cy="191988"/>
          </a:xfrm>
          <a:prstGeom prst="ellipse">
            <a:avLst/>
          </a:prstGeom>
          <a:solidFill>
            <a:srgbClr val="3333CC"/>
          </a:solidFill>
          <a:ln w="9525" cap="flat">
            <a:solidFill>
              <a:srgbClr val="4D4D4D"/>
            </a:solidFill>
            <a:prstDash val="solid"/>
            <a:round/>
            <a:headEnd type="none" w="med" len="med"/>
            <a:tailEnd type="none" w="med" len="med"/>
          </a:ln>
        </p:spPr>
        <p:txBody>
          <a:bodyPr lIns="0" tIns="0" rIns="0" bIns="0"/>
          <a:lstStyle/>
          <a:p>
            <a:endParaRPr lang="en-US"/>
          </a:p>
        </p:txBody>
      </p:sp>
      <p:sp>
        <p:nvSpPr>
          <p:cNvPr id="23578" name="Oval 26"/>
          <p:cNvSpPr>
            <a:spLocks/>
          </p:cNvSpPr>
          <p:nvPr/>
        </p:nvSpPr>
        <p:spPr bwMode="auto">
          <a:xfrm>
            <a:off x="7071792" y="5110844"/>
            <a:ext cx="191988" cy="191988"/>
          </a:xfrm>
          <a:prstGeom prst="ellipse">
            <a:avLst/>
          </a:prstGeom>
          <a:solidFill>
            <a:srgbClr val="3333CC"/>
          </a:solidFill>
          <a:ln w="9525" cap="flat">
            <a:solidFill>
              <a:srgbClr val="4D4D4D"/>
            </a:solidFill>
            <a:prstDash val="solid"/>
            <a:round/>
            <a:headEnd type="none" w="med" len="med"/>
            <a:tailEnd type="none" w="med" len="med"/>
          </a:ln>
        </p:spPr>
        <p:txBody>
          <a:bodyPr lIns="0" tIns="0" rIns="0" bIns="0"/>
          <a:lstStyle/>
          <a:p>
            <a:endParaRPr lang="en-US"/>
          </a:p>
        </p:txBody>
      </p:sp>
      <p:sp>
        <p:nvSpPr>
          <p:cNvPr id="23579" name="Oval 27"/>
          <p:cNvSpPr>
            <a:spLocks/>
          </p:cNvSpPr>
          <p:nvPr/>
        </p:nvSpPr>
        <p:spPr bwMode="auto">
          <a:xfrm>
            <a:off x="6062737" y="5124239"/>
            <a:ext cx="191988" cy="191988"/>
          </a:xfrm>
          <a:prstGeom prst="ellipse">
            <a:avLst/>
          </a:prstGeom>
          <a:solidFill>
            <a:srgbClr val="3333CC"/>
          </a:solidFill>
          <a:ln w="9525" cap="flat">
            <a:solidFill>
              <a:srgbClr val="4D4D4D"/>
            </a:solidFill>
            <a:prstDash val="solid"/>
            <a:round/>
            <a:headEnd type="none" w="med" len="med"/>
            <a:tailEnd type="none" w="med" len="med"/>
          </a:ln>
        </p:spPr>
        <p:txBody>
          <a:bodyPr lIns="0" tIns="0" rIns="0" bIns="0"/>
          <a:lstStyle/>
          <a:p>
            <a:endParaRPr lang="en-US"/>
          </a:p>
        </p:txBody>
      </p:sp>
      <p:sp>
        <p:nvSpPr>
          <p:cNvPr id="23580" name="Oval 28"/>
          <p:cNvSpPr>
            <a:spLocks/>
          </p:cNvSpPr>
          <p:nvPr/>
        </p:nvSpPr>
        <p:spPr bwMode="auto">
          <a:xfrm>
            <a:off x="5775871" y="4360751"/>
            <a:ext cx="191988" cy="191988"/>
          </a:xfrm>
          <a:prstGeom prst="ellipse">
            <a:avLst/>
          </a:prstGeom>
          <a:solidFill>
            <a:srgbClr val="66FF33"/>
          </a:solidFill>
          <a:ln w="9525" cap="flat">
            <a:solidFill>
              <a:srgbClr val="4D4D4D"/>
            </a:solidFill>
            <a:prstDash val="solid"/>
            <a:round/>
            <a:headEnd type="none" w="med" len="med"/>
            <a:tailEnd type="none" w="med" len="med"/>
          </a:ln>
        </p:spPr>
        <p:txBody>
          <a:bodyPr lIns="0" tIns="0" rIns="0" bIns="0"/>
          <a:lstStyle/>
          <a:p>
            <a:endParaRPr lang="en-US"/>
          </a:p>
        </p:txBody>
      </p:sp>
      <p:sp>
        <p:nvSpPr>
          <p:cNvPr id="23581" name="Oval 29"/>
          <p:cNvSpPr>
            <a:spLocks/>
          </p:cNvSpPr>
          <p:nvPr/>
        </p:nvSpPr>
        <p:spPr bwMode="auto">
          <a:xfrm>
            <a:off x="6771531" y="4349588"/>
            <a:ext cx="191988" cy="191988"/>
          </a:xfrm>
          <a:prstGeom prst="ellipse">
            <a:avLst/>
          </a:prstGeom>
          <a:solidFill>
            <a:srgbClr val="66FF33"/>
          </a:solidFill>
          <a:ln w="9525" cap="flat">
            <a:solidFill>
              <a:srgbClr val="4D4D4D"/>
            </a:solidFill>
            <a:prstDash val="solid"/>
            <a:round/>
            <a:headEnd type="none" w="med" len="med"/>
            <a:tailEnd type="none" w="med" len="med"/>
          </a:ln>
        </p:spPr>
        <p:txBody>
          <a:bodyPr lIns="0" tIns="0" rIns="0" bIns="0"/>
          <a:lstStyle/>
          <a:p>
            <a:endParaRPr lang="en-US"/>
          </a:p>
        </p:txBody>
      </p:sp>
      <p:sp>
        <p:nvSpPr>
          <p:cNvPr id="23582" name="Oval 30"/>
          <p:cNvSpPr>
            <a:spLocks/>
          </p:cNvSpPr>
          <p:nvPr/>
        </p:nvSpPr>
        <p:spPr bwMode="auto">
          <a:xfrm>
            <a:off x="6062737" y="4104022"/>
            <a:ext cx="191988" cy="191988"/>
          </a:xfrm>
          <a:prstGeom prst="ellipse">
            <a:avLst/>
          </a:prstGeom>
          <a:solidFill>
            <a:srgbClr val="3333CC"/>
          </a:solidFill>
          <a:ln w="9525" cap="flat">
            <a:solidFill>
              <a:srgbClr val="4D4D4D"/>
            </a:solidFill>
            <a:prstDash val="solid"/>
            <a:round/>
            <a:headEnd type="none" w="med" len="med"/>
            <a:tailEnd type="none" w="med" len="med"/>
          </a:ln>
        </p:spPr>
        <p:txBody>
          <a:bodyPr lIns="0" tIns="0" rIns="0" bIns="0"/>
          <a:lstStyle/>
          <a:p>
            <a:endParaRPr lang="en-US"/>
          </a:p>
        </p:txBody>
      </p:sp>
      <p:sp>
        <p:nvSpPr>
          <p:cNvPr id="23583" name="Oval 31"/>
          <p:cNvSpPr>
            <a:spLocks/>
          </p:cNvSpPr>
          <p:nvPr/>
        </p:nvSpPr>
        <p:spPr bwMode="auto">
          <a:xfrm>
            <a:off x="7071792" y="4104022"/>
            <a:ext cx="191988" cy="191988"/>
          </a:xfrm>
          <a:prstGeom prst="ellipse">
            <a:avLst/>
          </a:prstGeom>
          <a:solidFill>
            <a:srgbClr val="3333CC"/>
          </a:solidFill>
          <a:ln w="9525" cap="flat">
            <a:solidFill>
              <a:srgbClr val="4D4D4D"/>
            </a:solidFill>
            <a:prstDash val="solid"/>
            <a:round/>
            <a:headEnd type="none" w="med" len="med"/>
            <a:tailEnd type="none" w="med" len="med"/>
          </a:ln>
        </p:spPr>
        <p:txBody>
          <a:bodyPr lIns="0" tIns="0" rIns="0" bIns="0"/>
          <a:lstStyle/>
          <a:p>
            <a:endParaRPr lang="en-US"/>
          </a:p>
        </p:txBody>
      </p:sp>
      <p:grpSp>
        <p:nvGrpSpPr>
          <p:cNvPr id="23590" name="Group 38"/>
          <p:cNvGrpSpPr>
            <a:grpSpLocks/>
          </p:cNvGrpSpPr>
          <p:nvPr/>
        </p:nvGrpSpPr>
        <p:grpSpPr bwMode="auto">
          <a:xfrm>
            <a:off x="5859586" y="2651831"/>
            <a:ext cx="1300386" cy="1251273"/>
            <a:chOff x="0" y="0"/>
            <a:chExt cx="1165" cy="1120"/>
          </a:xfrm>
        </p:grpSpPr>
        <p:sp>
          <p:nvSpPr>
            <p:cNvPr id="23584" name="Rectangle 32"/>
            <p:cNvSpPr>
              <a:spLocks/>
            </p:cNvSpPr>
            <p:nvPr/>
          </p:nvSpPr>
          <p:spPr bwMode="auto">
            <a:xfrm>
              <a:off x="0" y="211"/>
              <a:ext cx="908" cy="909"/>
            </a:xfrm>
            <a:prstGeom prst="rect">
              <a:avLst/>
            </a:prstGeom>
            <a:noFill/>
            <a:ln w="28575"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585" name="Rectangle 33"/>
            <p:cNvSpPr>
              <a:spLocks/>
            </p:cNvSpPr>
            <p:nvPr/>
          </p:nvSpPr>
          <p:spPr bwMode="auto">
            <a:xfrm>
              <a:off x="257" y="0"/>
              <a:ext cx="908" cy="909"/>
            </a:xfrm>
            <a:prstGeom prst="rect">
              <a:avLst/>
            </a:prstGeom>
            <a:noFill/>
            <a:ln w="28575"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586" name="Line 34"/>
            <p:cNvSpPr>
              <a:spLocks noChangeShapeType="1"/>
            </p:cNvSpPr>
            <p:nvPr/>
          </p:nvSpPr>
          <p:spPr bwMode="auto">
            <a:xfrm rot="10800000" flipH="1">
              <a:off x="0" y="907"/>
              <a:ext cx="257" cy="211"/>
            </a:xfrm>
            <a:prstGeom prst="line">
              <a:avLst/>
            </a:prstGeom>
            <a:noFill/>
            <a:ln w="2857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587" name="Line 35"/>
            <p:cNvSpPr>
              <a:spLocks noChangeShapeType="1"/>
            </p:cNvSpPr>
            <p:nvPr/>
          </p:nvSpPr>
          <p:spPr bwMode="auto">
            <a:xfrm rot="10800000" flipH="1">
              <a:off x="0" y="2"/>
              <a:ext cx="257" cy="211"/>
            </a:xfrm>
            <a:prstGeom prst="line">
              <a:avLst/>
            </a:prstGeom>
            <a:noFill/>
            <a:ln w="2857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588" name="Line 36"/>
            <p:cNvSpPr>
              <a:spLocks noChangeShapeType="1"/>
            </p:cNvSpPr>
            <p:nvPr/>
          </p:nvSpPr>
          <p:spPr bwMode="auto">
            <a:xfrm rot="10800000" flipH="1">
              <a:off x="904" y="907"/>
              <a:ext cx="257" cy="211"/>
            </a:xfrm>
            <a:prstGeom prst="line">
              <a:avLst/>
            </a:prstGeom>
            <a:noFill/>
            <a:ln w="2857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589" name="Line 37"/>
            <p:cNvSpPr>
              <a:spLocks noChangeShapeType="1"/>
            </p:cNvSpPr>
            <p:nvPr/>
          </p:nvSpPr>
          <p:spPr bwMode="auto">
            <a:xfrm rot="10800000" flipH="1">
              <a:off x="904" y="2"/>
              <a:ext cx="257" cy="211"/>
            </a:xfrm>
            <a:prstGeom prst="line">
              <a:avLst/>
            </a:prstGeom>
            <a:noFill/>
            <a:ln w="2857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
        <p:nvSpPr>
          <p:cNvPr id="23591" name="Oval 39"/>
          <p:cNvSpPr>
            <a:spLocks/>
          </p:cNvSpPr>
          <p:nvPr/>
        </p:nvSpPr>
        <p:spPr bwMode="auto">
          <a:xfrm>
            <a:off x="5773639" y="3803761"/>
            <a:ext cx="191988" cy="191988"/>
          </a:xfrm>
          <a:prstGeom prst="ellipse">
            <a:avLst/>
          </a:prstGeom>
          <a:solidFill>
            <a:srgbClr val="66FF33"/>
          </a:solidFill>
          <a:ln w="9525" cap="flat">
            <a:solidFill>
              <a:srgbClr val="4D4D4D"/>
            </a:solidFill>
            <a:prstDash val="solid"/>
            <a:round/>
            <a:headEnd type="none" w="med" len="med"/>
            <a:tailEnd type="none" w="med" len="med"/>
          </a:ln>
        </p:spPr>
        <p:txBody>
          <a:bodyPr lIns="0" tIns="0" rIns="0" bIns="0"/>
          <a:lstStyle/>
          <a:p>
            <a:endParaRPr lang="en-US"/>
          </a:p>
        </p:txBody>
      </p:sp>
      <p:sp>
        <p:nvSpPr>
          <p:cNvPr id="23592" name="Oval 40"/>
          <p:cNvSpPr>
            <a:spLocks/>
          </p:cNvSpPr>
          <p:nvPr/>
        </p:nvSpPr>
        <p:spPr bwMode="auto">
          <a:xfrm>
            <a:off x="6763717" y="3803761"/>
            <a:ext cx="191988" cy="191988"/>
          </a:xfrm>
          <a:prstGeom prst="ellipse">
            <a:avLst/>
          </a:prstGeom>
          <a:solidFill>
            <a:srgbClr val="66FF33"/>
          </a:solidFill>
          <a:ln w="9525" cap="flat">
            <a:solidFill>
              <a:srgbClr val="4D4D4D"/>
            </a:solidFill>
            <a:prstDash val="solid"/>
            <a:round/>
            <a:headEnd type="none" w="med" len="med"/>
            <a:tailEnd type="none" w="med" len="med"/>
          </a:ln>
        </p:spPr>
        <p:txBody>
          <a:bodyPr lIns="0" tIns="0" rIns="0" bIns="0"/>
          <a:lstStyle/>
          <a:p>
            <a:endParaRPr lang="en-US"/>
          </a:p>
        </p:txBody>
      </p:sp>
      <p:sp>
        <p:nvSpPr>
          <p:cNvPr id="23593" name="Oval 41"/>
          <p:cNvSpPr>
            <a:spLocks/>
          </p:cNvSpPr>
          <p:nvPr/>
        </p:nvSpPr>
        <p:spPr bwMode="auto">
          <a:xfrm>
            <a:off x="7063978" y="3558195"/>
            <a:ext cx="191988" cy="191988"/>
          </a:xfrm>
          <a:prstGeom prst="ellipse">
            <a:avLst/>
          </a:prstGeom>
          <a:solidFill>
            <a:srgbClr val="66FF33"/>
          </a:solidFill>
          <a:ln w="9525" cap="flat">
            <a:solidFill>
              <a:srgbClr val="4D4D4D"/>
            </a:solidFill>
            <a:prstDash val="solid"/>
            <a:round/>
            <a:headEnd type="none" w="med" len="med"/>
            <a:tailEnd type="none" w="med" len="med"/>
          </a:ln>
        </p:spPr>
        <p:txBody>
          <a:bodyPr lIns="0" tIns="0" rIns="0" bIns="0"/>
          <a:lstStyle/>
          <a:p>
            <a:endParaRPr lang="en-US"/>
          </a:p>
        </p:txBody>
      </p:sp>
      <p:sp>
        <p:nvSpPr>
          <p:cNvPr id="23594" name="Oval 42"/>
          <p:cNvSpPr>
            <a:spLocks/>
          </p:cNvSpPr>
          <p:nvPr/>
        </p:nvSpPr>
        <p:spPr bwMode="auto">
          <a:xfrm>
            <a:off x="6053807" y="3571589"/>
            <a:ext cx="191988" cy="191988"/>
          </a:xfrm>
          <a:prstGeom prst="ellipse">
            <a:avLst/>
          </a:prstGeom>
          <a:solidFill>
            <a:srgbClr val="3333CC"/>
          </a:solidFill>
          <a:ln w="9525" cap="flat">
            <a:solidFill>
              <a:srgbClr val="4D4D4D"/>
            </a:solidFill>
            <a:prstDash val="solid"/>
            <a:round/>
            <a:headEnd type="none" w="med" len="med"/>
            <a:tailEnd type="none" w="med" len="med"/>
          </a:ln>
        </p:spPr>
        <p:txBody>
          <a:bodyPr lIns="0" tIns="0" rIns="0" bIns="0"/>
          <a:lstStyle/>
          <a:p>
            <a:endParaRPr lang="en-US"/>
          </a:p>
        </p:txBody>
      </p:sp>
      <p:sp>
        <p:nvSpPr>
          <p:cNvPr id="23595" name="Oval 43"/>
          <p:cNvSpPr>
            <a:spLocks/>
          </p:cNvSpPr>
          <p:nvPr/>
        </p:nvSpPr>
        <p:spPr bwMode="auto">
          <a:xfrm>
            <a:off x="5766941" y="2808101"/>
            <a:ext cx="191988" cy="191988"/>
          </a:xfrm>
          <a:prstGeom prst="ellipse">
            <a:avLst/>
          </a:prstGeom>
          <a:solidFill>
            <a:srgbClr val="66FF33"/>
          </a:solidFill>
          <a:ln w="9525" cap="flat">
            <a:solidFill>
              <a:srgbClr val="4D4D4D"/>
            </a:solidFill>
            <a:prstDash val="solid"/>
            <a:round/>
            <a:headEnd type="none" w="med" len="med"/>
            <a:tailEnd type="none" w="med" len="med"/>
          </a:ln>
        </p:spPr>
        <p:txBody>
          <a:bodyPr lIns="0" tIns="0" rIns="0" bIns="0"/>
          <a:lstStyle/>
          <a:p>
            <a:endParaRPr lang="en-US"/>
          </a:p>
        </p:txBody>
      </p:sp>
      <p:sp>
        <p:nvSpPr>
          <p:cNvPr id="23596" name="Oval 44"/>
          <p:cNvSpPr>
            <a:spLocks/>
          </p:cNvSpPr>
          <p:nvPr/>
        </p:nvSpPr>
        <p:spPr bwMode="auto">
          <a:xfrm>
            <a:off x="6763717" y="2795823"/>
            <a:ext cx="191988" cy="191988"/>
          </a:xfrm>
          <a:prstGeom prst="ellipse">
            <a:avLst/>
          </a:prstGeom>
          <a:solidFill>
            <a:srgbClr val="66FF33"/>
          </a:solidFill>
          <a:ln w="9525" cap="flat">
            <a:solidFill>
              <a:srgbClr val="4D4D4D"/>
            </a:solidFill>
            <a:prstDash val="solid"/>
            <a:round/>
            <a:headEnd type="none" w="med" len="med"/>
            <a:tailEnd type="none" w="med" len="med"/>
          </a:ln>
        </p:spPr>
        <p:txBody>
          <a:bodyPr lIns="0" tIns="0" rIns="0" bIns="0"/>
          <a:lstStyle/>
          <a:p>
            <a:endParaRPr lang="en-US"/>
          </a:p>
        </p:txBody>
      </p:sp>
      <p:sp>
        <p:nvSpPr>
          <p:cNvPr id="23597" name="Oval 45"/>
          <p:cNvSpPr>
            <a:spLocks/>
          </p:cNvSpPr>
          <p:nvPr/>
        </p:nvSpPr>
        <p:spPr bwMode="auto">
          <a:xfrm>
            <a:off x="6053807" y="2551372"/>
            <a:ext cx="191988" cy="191988"/>
          </a:xfrm>
          <a:prstGeom prst="ellipse">
            <a:avLst/>
          </a:prstGeom>
          <a:solidFill>
            <a:srgbClr val="3333CC"/>
          </a:solidFill>
          <a:ln w="9525" cap="flat">
            <a:solidFill>
              <a:srgbClr val="4D4D4D"/>
            </a:solidFill>
            <a:prstDash val="solid"/>
            <a:round/>
            <a:headEnd type="none" w="med" len="med"/>
            <a:tailEnd type="none" w="med" len="med"/>
          </a:ln>
        </p:spPr>
        <p:txBody>
          <a:bodyPr lIns="0" tIns="0" rIns="0" bIns="0"/>
          <a:lstStyle/>
          <a:p>
            <a:endParaRPr lang="en-US"/>
          </a:p>
        </p:txBody>
      </p:sp>
      <p:sp>
        <p:nvSpPr>
          <p:cNvPr id="23598" name="Oval 46"/>
          <p:cNvSpPr>
            <a:spLocks/>
          </p:cNvSpPr>
          <p:nvPr/>
        </p:nvSpPr>
        <p:spPr bwMode="auto">
          <a:xfrm>
            <a:off x="7063978" y="2551372"/>
            <a:ext cx="191988" cy="191988"/>
          </a:xfrm>
          <a:prstGeom prst="ellipse">
            <a:avLst/>
          </a:prstGeom>
          <a:solidFill>
            <a:srgbClr val="3333CC"/>
          </a:solidFill>
          <a:ln w="9525" cap="flat">
            <a:solidFill>
              <a:srgbClr val="4D4D4D"/>
            </a:solidFill>
            <a:prstDash val="solid"/>
            <a:round/>
            <a:headEnd type="none" w="med" len="med"/>
            <a:tailEnd type="none" w="med" len="med"/>
          </a:ln>
        </p:spPr>
        <p:txBody>
          <a:bodyPr lIns="0" tIns="0" rIns="0" bIns="0"/>
          <a:lstStyle/>
          <a:p>
            <a:endParaRPr lang="en-US"/>
          </a:p>
        </p:txBody>
      </p:sp>
      <p:sp>
        <p:nvSpPr>
          <p:cNvPr id="23599" name="Oval 47"/>
          <p:cNvSpPr>
            <a:spLocks/>
          </p:cNvSpPr>
          <p:nvPr/>
        </p:nvSpPr>
        <p:spPr bwMode="auto">
          <a:xfrm>
            <a:off x="3373188" y="3514663"/>
            <a:ext cx="191988" cy="191988"/>
          </a:xfrm>
          <a:prstGeom prst="ellipse">
            <a:avLst/>
          </a:prstGeom>
          <a:solidFill>
            <a:srgbClr val="66FF33"/>
          </a:solidFill>
          <a:ln w="9525" cap="flat">
            <a:solidFill>
              <a:srgbClr val="4D4D4D"/>
            </a:solidFill>
            <a:prstDash val="solid"/>
            <a:round/>
            <a:headEnd type="none" w="med" len="med"/>
            <a:tailEnd type="none" w="med" len="med"/>
          </a:ln>
        </p:spPr>
        <p:txBody>
          <a:bodyPr lIns="0" tIns="0" rIns="0" bIns="0"/>
          <a:lstStyle/>
          <a:p>
            <a:endParaRPr lang="en-US"/>
          </a:p>
        </p:txBody>
      </p:sp>
      <p:sp>
        <p:nvSpPr>
          <p:cNvPr id="23600" name="Rectangle 48"/>
          <p:cNvSpPr>
            <a:spLocks/>
          </p:cNvSpPr>
          <p:nvPr/>
        </p:nvSpPr>
        <p:spPr bwMode="auto">
          <a:xfrm>
            <a:off x="3627685" y="3362859"/>
            <a:ext cx="1628551" cy="493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spcBef>
                <a:spcPts val="1011"/>
              </a:spcBef>
            </a:pPr>
            <a:r>
              <a:rPr lang="en-US" sz="2531" dirty="0" smtClean="0">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inside    = 1</a:t>
            </a:r>
            <a:endParaRPr lang="en-US" sz="2531" dirty="0">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23601" name="Oval 49"/>
          <p:cNvSpPr>
            <a:spLocks/>
          </p:cNvSpPr>
          <p:nvPr/>
        </p:nvSpPr>
        <p:spPr bwMode="auto">
          <a:xfrm>
            <a:off x="3382118" y="3861805"/>
            <a:ext cx="191988" cy="191988"/>
          </a:xfrm>
          <a:prstGeom prst="ellipse">
            <a:avLst/>
          </a:prstGeom>
          <a:solidFill>
            <a:srgbClr val="3333CC"/>
          </a:solidFill>
          <a:ln w="9525" cap="flat">
            <a:solidFill>
              <a:srgbClr val="4D4D4D"/>
            </a:solidFill>
            <a:prstDash val="solid"/>
            <a:round/>
            <a:headEnd type="none" w="med" len="med"/>
            <a:tailEnd type="none" w="med" len="med"/>
          </a:ln>
        </p:spPr>
        <p:txBody>
          <a:bodyPr lIns="0" tIns="0" rIns="0" bIns="0"/>
          <a:lstStyle/>
          <a:p>
            <a:endParaRPr lang="en-US"/>
          </a:p>
        </p:txBody>
      </p:sp>
      <p:sp>
        <p:nvSpPr>
          <p:cNvPr id="23602" name="Rectangle 50"/>
          <p:cNvSpPr>
            <a:spLocks/>
          </p:cNvSpPr>
          <p:nvPr/>
        </p:nvSpPr>
        <p:spPr bwMode="auto">
          <a:xfrm>
            <a:off x="3636615" y="3710000"/>
            <a:ext cx="1774775" cy="494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spcBef>
                <a:spcPts val="1011"/>
              </a:spcBef>
            </a:pPr>
            <a:r>
              <a:rPr lang="en-US" sz="2531" dirty="0" smtClean="0">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outside = 0</a:t>
            </a:r>
            <a:endParaRPr lang="en-US" sz="2531" dirty="0">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23603" name="Rectangle 51"/>
          <p:cNvSpPr>
            <a:spLocks/>
          </p:cNvSpPr>
          <p:nvPr/>
        </p:nvSpPr>
        <p:spPr bwMode="auto">
          <a:xfrm>
            <a:off x="7263780" y="2808101"/>
            <a:ext cx="1418704" cy="494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spcBef>
                <a:spcPts val="1011"/>
              </a:spcBef>
            </a:pPr>
            <a:r>
              <a:rPr lang="en-US" sz="2531">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11110100</a:t>
            </a:r>
          </a:p>
        </p:txBody>
      </p:sp>
      <p:sp>
        <p:nvSpPr>
          <p:cNvPr id="23604" name="Rectangle 52"/>
          <p:cNvSpPr>
            <a:spLocks/>
          </p:cNvSpPr>
          <p:nvPr/>
        </p:nvSpPr>
        <p:spPr bwMode="auto">
          <a:xfrm>
            <a:off x="7263780" y="4443351"/>
            <a:ext cx="1418704" cy="493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spcBef>
                <a:spcPts val="1011"/>
              </a:spcBef>
            </a:pPr>
            <a:r>
              <a:rPr lang="en-US" sz="2531">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00110000</a:t>
            </a:r>
          </a:p>
        </p:txBody>
      </p:sp>
      <p:sp>
        <p:nvSpPr>
          <p:cNvPr id="23605" name="Rectangle 53"/>
          <p:cNvSpPr>
            <a:spLocks/>
          </p:cNvSpPr>
          <p:nvPr/>
        </p:nvSpPr>
        <p:spPr bwMode="auto">
          <a:xfrm>
            <a:off x="2474393" y="5445434"/>
            <a:ext cx="920874" cy="494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spcBef>
                <a:spcPts val="1011"/>
              </a:spcBef>
            </a:pPr>
            <a:r>
              <a:rPr lang="en-US" sz="2531">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Index:</a:t>
            </a:r>
          </a:p>
        </p:txBody>
      </p:sp>
      <p:sp>
        <p:nvSpPr>
          <p:cNvPr id="23606" name="Rectangle 54"/>
          <p:cNvSpPr>
            <a:spLocks/>
          </p:cNvSpPr>
          <p:nvPr/>
        </p:nvSpPr>
        <p:spPr bwMode="auto">
          <a:xfrm>
            <a:off x="1176240" y="5927637"/>
            <a:ext cx="350490" cy="400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spcBef>
                <a:spcPts val="756"/>
              </a:spcBef>
            </a:pPr>
            <a:r>
              <a:rPr lang="en-US" sz="1687">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v1</a:t>
            </a:r>
          </a:p>
        </p:txBody>
      </p:sp>
      <p:sp>
        <p:nvSpPr>
          <p:cNvPr id="23607" name="Rectangle 55"/>
          <p:cNvSpPr>
            <a:spLocks/>
          </p:cNvSpPr>
          <p:nvPr/>
        </p:nvSpPr>
        <p:spPr bwMode="auto">
          <a:xfrm>
            <a:off x="1607098" y="5927637"/>
            <a:ext cx="350490" cy="400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spcBef>
                <a:spcPts val="756"/>
              </a:spcBef>
            </a:pPr>
            <a:r>
              <a:rPr lang="en-US" sz="1687">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v2</a:t>
            </a:r>
          </a:p>
        </p:txBody>
      </p:sp>
      <p:sp>
        <p:nvSpPr>
          <p:cNvPr id="23608" name="Rectangle 56"/>
          <p:cNvSpPr>
            <a:spLocks/>
          </p:cNvSpPr>
          <p:nvPr/>
        </p:nvSpPr>
        <p:spPr bwMode="auto">
          <a:xfrm>
            <a:off x="2073674" y="5926521"/>
            <a:ext cx="350490" cy="400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spcBef>
                <a:spcPts val="756"/>
              </a:spcBef>
            </a:pPr>
            <a:r>
              <a:rPr lang="en-US" sz="1687">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v3</a:t>
            </a:r>
          </a:p>
        </p:txBody>
      </p:sp>
      <p:sp>
        <p:nvSpPr>
          <p:cNvPr id="23609" name="Rectangle 57"/>
          <p:cNvSpPr>
            <a:spLocks/>
          </p:cNvSpPr>
          <p:nvPr/>
        </p:nvSpPr>
        <p:spPr bwMode="auto">
          <a:xfrm>
            <a:off x="2541366" y="5927637"/>
            <a:ext cx="350490" cy="400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spcBef>
                <a:spcPts val="756"/>
              </a:spcBef>
            </a:pPr>
            <a:r>
              <a:rPr lang="en-US" sz="1687">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v4</a:t>
            </a:r>
          </a:p>
        </p:txBody>
      </p:sp>
      <p:sp>
        <p:nvSpPr>
          <p:cNvPr id="23610" name="Rectangle 58"/>
          <p:cNvSpPr>
            <a:spLocks/>
          </p:cNvSpPr>
          <p:nvPr/>
        </p:nvSpPr>
        <p:spPr bwMode="auto">
          <a:xfrm>
            <a:off x="3007942" y="5926521"/>
            <a:ext cx="350490" cy="400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spcBef>
                <a:spcPts val="756"/>
              </a:spcBef>
            </a:pPr>
            <a:r>
              <a:rPr lang="en-US" sz="1687">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v5</a:t>
            </a:r>
          </a:p>
        </p:txBody>
      </p:sp>
      <p:sp>
        <p:nvSpPr>
          <p:cNvPr id="23611" name="Rectangle 59"/>
          <p:cNvSpPr>
            <a:spLocks/>
          </p:cNvSpPr>
          <p:nvPr/>
        </p:nvSpPr>
        <p:spPr bwMode="auto">
          <a:xfrm>
            <a:off x="3475635" y="5926521"/>
            <a:ext cx="350490" cy="400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spcBef>
                <a:spcPts val="756"/>
              </a:spcBef>
            </a:pPr>
            <a:r>
              <a:rPr lang="en-US" sz="1687">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v6</a:t>
            </a:r>
          </a:p>
        </p:txBody>
      </p:sp>
      <p:sp>
        <p:nvSpPr>
          <p:cNvPr id="23612" name="Rectangle 60"/>
          <p:cNvSpPr>
            <a:spLocks/>
          </p:cNvSpPr>
          <p:nvPr/>
        </p:nvSpPr>
        <p:spPr bwMode="auto">
          <a:xfrm>
            <a:off x="3942211" y="5927637"/>
            <a:ext cx="350490" cy="400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spcBef>
                <a:spcPts val="756"/>
              </a:spcBef>
            </a:pPr>
            <a:r>
              <a:rPr lang="en-US" sz="1687">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v7</a:t>
            </a:r>
          </a:p>
        </p:txBody>
      </p:sp>
      <p:sp>
        <p:nvSpPr>
          <p:cNvPr id="23613" name="Rectangle 61"/>
          <p:cNvSpPr>
            <a:spLocks/>
          </p:cNvSpPr>
          <p:nvPr/>
        </p:nvSpPr>
        <p:spPr bwMode="auto">
          <a:xfrm>
            <a:off x="4404322" y="5927637"/>
            <a:ext cx="350490" cy="400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spcBef>
                <a:spcPts val="756"/>
              </a:spcBef>
            </a:pPr>
            <a:r>
              <a:rPr lang="en-US" sz="1687">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v8</a:t>
            </a:r>
          </a:p>
        </p:txBody>
      </p:sp>
      <p:sp>
        <p:nvSpPr>
          <p:cNvPr id="23614" name="Rectangle 62"/>
          <p:cNvSpPr>
            <a:spLocks/>
          </p:cNvSpPr>
          <p:nvPr/>
        </p:nvSpPr>
        <p:spPr bwMode="auto">
          <a:xfrm>
            <a:off x="1689818" y="782404"/>
            <a:ext cx="5879815"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2800" dirty="0">
                <a:ea typeface="Gill Sans" charset="0"/>
                <a:cs typeface="Gill Sans" charset="0"/>
              </a:rPr>
              <a:t>Use the binary labeling of each </a:t>
            </a:r>
            <a:r>
              <a:rPr lang="en-US" sz="2800" dirty="0" smtClean="0">
                <a:ea typeface="Gill Sans" charset="0"/>
                <a:cs typeface="Gill Sans" charset="0"/>
              </a:rPr>
              <a:t>voxel</a:t>
            </a:r>
          </a:p>
          <a:p>
            <a:pPr algn="ctr"/>
            <a:r>
              <a:rPr lang="en-US" sz="2800" dirty="0" smtClean="0">
                <a:ea typeface="Gill Sans" charset="0"/>
                <a:cs typeface="Gill Sans" charset="0"/>
              </a:rPr>
              <a:t>to </a:t>
            </a:r>
            <a:r>
              <a:rPr lang="en-US" sz="2800" dirty="0">
                <a:ea typeface="Gill Sans" charset="0"/>
                <a:cs typeface="Gill Sans" charset="0"/>
              </a:rPr>
              <a:t>create an index</a:t>
            </a:r>
          </a:p>
        </p:txBody>
      </p:sp>
    </p:spTree>
    <p:extLst>
      <p:ext uri="{BB962C8B-B14F-4D97-AF65-F5344CB8AC3E}">
        <p14:creationId xmlns:p14="http://schemas.microsoft.com/office/powerpoint/2010/main" val="4217195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Marching Cubes: Step 4.1</a:t>
            </a:r>
          </a:p>
        </p:txBody>
      </p:sp>
      <p:sp>
        <p:nvSpPr>
          <p:cNvPr id="5" name="TextBox 4"/>
          <p:cNvSpPr txBox="1"/>
          <p:nvPr/>
        </p:nvSpPr>
        <p:spPr>
          <a:xfrm>
            <a:off x="3124200" y="520512"/>
            <a:ext cx="5791970" cy="5816977"/>
          </a:xfrm>
          <a:prstGeom prst="rect">
            <a:avLst/>
          </a:prstGeom>
          <a:solidFill>
            <a:schemeClr val="bg1"/>
          </a:solidFill>
          <a:effectLst>
            <a:outerShdw blurRad="63500" sx="102000" sy="102000" algn="ctr" rotWithShape="0">
              <a:prstClr val="black">
                <a:alpha val="40000"/>
              </a:prstClr>
            </a:outerShdw>
          </a:effectLst>
        </p:spPr>
        <p:txBody>
          <a:bodyPr wrap="none" rtlCol="0">
            <a:spAutoFit/>
          </a:bodyPr>
          <a:lstStyle/>
          <a:p>
            <a:pPr algn="l"/>
            <a:r>
              <a:rPr lang="en-US" sz="1200" b="1" dirty="0" err="1">
                <a:latin typeface="Consolas" panose="020B0609020204030204" pitchFamily="49" charset="0"/>
                <a:cs typeface="Consolas" panose="020B0609020204030204" pitchFamily="49" charset="0"/>
              </a:rPr>
              <a:t>typedef</a:t>
            </a:r>
            <a:r>
              <a:rPr lang="en-US" sz="1200" dirty="0">
                <a:latin typeface="Consolas" panose="020B0609020204030204" pitchFamily="49" charset="0"/>
                <a:cs typeface="Consolas" panose="020B0609020204030204" pitchFamily="49" charset="0"/>
              </a:rPr>
              <a:t> </a:t>
            </a:r>
            <a:r>
              <a:rPr lang="en-US" sz="1200" b="1" dirty="0" err="1">
                <a:latin typeface="Consolas" panose="020B0609020204030204" pitchFamily="49" charset="0"/>
                <a:cs typeface="Consolas" panose="020B0609020204030204" pitchFamily="49" charset="0"/>
              </a:rPr>
              <a:t>struct</a:t>
            </a:r>
            <a:r>
              <a:rPr lang="en-US" sz="1200" dirty="0">
                <a:latin typeface="Consolas" panose="020B0609020204030204" pitchFamily="49" charset="0"/>
                <a:cs typeface="Consolas" panose="020B0609020204030204" pitchFamily="49" charset="0"/>
              </a:rPr>
              <a:t> </a:t>
            </a:r>
            <a:r>
              <a:rPr lang="en-US" sz="1200" b="1" dirty="0">
                <a:latin typeface="Consolas" panose="020B0609020204030204" pitchFamily="49" charset="0"/>
                <a:cs typeface="Consolas" panose="020B0609020204030204" pitchFamily="49" charset="0"/>
              </a:rPr>
              <a:t>{</a:t>
            </a:r>
            <a:endParaRPr lang="en-US" sz="1200" dirty="0">
              <a:latin typeface="Consolas" panose="020B0609020204030204" pitchFamily="49" charset="0"/>
              <a:cs typeface="Consolas" panose="020B0609020204030204" pitchFamily="49" charset="0"/>
            </a:endParaRPr>
          </a:p>
          <a:p>
            <a:pPr algn="l"/>
            <a:r>
              <a:rPr lang="en-US" sz="1200" dirty="0">
                <a:latin typeface="Consolas" panose="020B0609020204030204" pitchFamily="49" charset="0"/>
                <a:cs typeface="Consolas" panose="020B0609020204030204" pitchFamily="49" charset="0"/>
              </a:rPr>
              <a:t>   </a:t>
            </a:r>
            <a:r>
              <a:rPr lang="en-US" sz="1200" b="1" dirty="0">
                <a:latin typeface="Consolas" panose="020B0609020204030204" pitchFamily="49" charset="0"/>
                <a:cs typeface="Consolas" panose="020B0609020204030204" pitchFamily="49" charset="0"/>
              </a:rPr>
              <a:t>unsigned</a:t>
            </a:r>
            <a:r>
              <a:rPr lang="en-US" sz="1200" dirty="0">
                <a:latin typeface="Consolas" panose="020B0609020204030204" pitchFamily="49" charset="0"/>
                <a:cs typeface="Consolas" panose="020B0609020204030204" pitchFamily="49" charset="0"/>
              </a:rPr>
              <a:t> </a:t>
            </a:r>
            <a:r>
              <a:rPr lang="en-US" sz="1200" b="1" dirty="0">
                <a:latin typeface="Consolas" panose="020B0609020204030204" pitchFamily="49" charset="0"/>
                <a:cs typeface="Consolas" panose="020B0609020204030204" pitchFamily="49" charset="0"/>
              </a:rPr>
              <a:t>char</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nverts</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 # vertices above threshold */</a:t>
            </a:r>
          </a:p>
          <a:p>
            <a:pPr algn="l"/>
            <a:r>
              <a:rPr lang="en-US" sz="1200" dirty="0">
                <a:latin typeface="Consolas" panose="020B0609020204030204" pitchFamily="49" charset="0"/>
                <a:cs typeface="Consolas" panose="020B0609020204030204" pitchFamily="49" charset="0"/>
              </a:rPr>
              <a:t>   </a:t>
            </a:r>
            <a:r>
              <a:rPr lang="en-US" sz="1200" b="1" dirty="0">
                <a:latin typeface="Consolas" panose="020B0609020204030204" pitchFamily="49" charset="0"/>
                <a:cs typeface="Consolas" panose="020B0609020204030204" pitchFamily="49" charset="0"/>
              </a:rPr>
              <a:t>unsigned</a:t>
            </a:r>
            <a:r>
              <a:rPr lang="en-US" sz="1200" dirty="0">
                <a:latin typeface="Consolas" panose="020B0609020204030204" pitchFamily="49" charset="0"/>
                <a:cs typeface="Consolas" panose="020B0609020204030204" pitchFamily="49" charset="0"/>
              </a:rPr>
              <a:t> </a:t>
            </a:r>
            <a:r>
              <a:rPr lang="en-US" sz="1200" b="1" dirty="0">
                <a:latin typeface="Consolas" panose="020B0609020204030204" pitchFamily="49" charset="0"/>
                <a:cs typeface="Consolas" panose="020B0609020204030204" pitchFamily="49" charset="0"/>
              </a:rPr>
              <a:t>char</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verts</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8</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 up to 8 vertices */ </a:t>
            </a:r>
          </a:p>
          <a:p>
            <a:pPr algn="l"/>
            <a:r>
              <a:rPr lang="en-US" sz="1200" dirty="0">
                <a:latin typeface="Consolas" panose="020B0609020204030204" pitchFamily="49" charset="0"/>
                <a:cs typeface="Consolas" panose="020B0609020204030204" pitchFamily="49" charset="0"/>
              </a:rPr>
              <a:t>   </a:t>
            </a:r>
            <a:r>
              <a:rPr lang="en-US" sz="1200" b="1" dirty="0">
                <a:latin typeface="Consolas" panose="020B0609020204030204" pitchFamily="49" charset="0"/>
                <a:cs typeface="Consolas" panose="020B0609020204030204" pitchFamily="49" charset="0"/>
              </a:rPr>
              <a:t>unsigned</a:t>
            </a:r>
            <a:r>
              <a:rPr lang="en-US" sz="1200" dirty="0">
                <a:latin typeface="Consolas" panose="020B0609020204030204" pitchFamily="49" charset="0"/>
                <a:cs typeface="Consolas" panose="020B0609020204030204" pitchFamily="49" charset="0"/>
              </a:rPr>
              <a:t> </a:t>
            </a:r>
            <a:r>
              <a:rPr lang="en-US" sz="1200" b="1" dirty="0">
                <a:latin typeface="Consolas" panose="020B0609020204030204" pitchFamily="49" charset="0"/>
                <a:cs typeface="Consolas" panose="020B0609020204030204" pitchFamily="49" charset="0"/>
              </a:rPr>
              <a:t>char</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nedges</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 # edges to be intersected */</a:t>
            </a:r>
          </a:p>
          <a:p>
            <a:pPr algn="l"/>
            <a:r>
              <a:rPr lang="en-US" sz="1200" dirty="0">
                <a:latin typeface="Consolas" panose="020B0609020204030204" pitchFamily="49" charset="0"/>
                <a:cs typeface="Consolas" panose="020B0609020204030204" pitchFamily="49" charset="0"/>
              </a:rPr>
              <a:t>   </a:t>
            </a:r>
            <a:r>
              <a:rPr lang="en-US" sz="1200" b="1" dirty="0">
                <a:latin typeface="Consolas" panose="020B0609020204030204" pitchFamily="49" charset="0"/>
                <a:cs typeface="Consolas" panose="020B0609020204030204" pitchFamily="49" charset="0"/>
              </a:rPr>
              <a:t>unsigned</a:t>
            </a:r>
            <a:r>
              <a:rPr lang="en-US" sz="1200" dirty="0">
                <a:latin typeface="Consolas" panose="020B0609020204030204" pitchFamily="49" charset="0"/>
                <a:cs typeface="Consolas" panose="020B0609020204030204" pitchFamily="49" charset="0"/>
              </a:rPr>
              <a:t> </a:t>
            </a:r>
            <a:r>
              <a:rPr lang="en-US" sz="1200" b="1" dirty="0">
                <a:latin typeface="Consolas" panose="020B0609020204030204" pitchFamily="49" charset="0"/>
                <a:cs typeface="Consolas" panose="020B0609020204030204" pitchFamily="49" charset="0"/>
              </a:rPr>
              <a:t>char</a:t>
            </a:r>
            <a:r>
              <a:rPr lang="en-US" sz="1200" dirty="0">
                <a:latin typeface="Consolas" panose="020B0609020204030204" pitchFamily="49" charset="0"/>
                <a:cs typeface="Consolas" panose="020B0609020204030204" pitchFamily="49" charset="0"/>
              </a:rPr>
              <a:t> edges</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12</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 up to 12 edges */</a:t>
            </a:r>
          </a:p>
          <a:p>
            <a:pPr algn="l"/>
            <a:r>
              <a:rPr lang="en-US" sz="1200" dirty="0">
                <a:latin typeface="Consolas" panose="020B0609020204030204" pitchFamily="49" charset="0"/>
                <a:cs typeface="Consolas" panose="020B0609020204030204" pitchFamily="49" charset="0"/>
              </a:rPr>
              <a:t>   </a:t>
            </a:r>
            <a:r>
              <a:rPr lang="en-US" sz="1200" b="1" dirty="0">
                <a:latin typeface="Consolas" panose="020B0609020204030204" pitchFamily="49" charset="0"/>
                <a:cs typeface="Consolas" panose="020B0609020204030204" pitchFamily="49" charset="0"/>
              </a:rPr>
              <a:t>unsigned</a:t>
            </a:r>
            <a:r>
              <a:rPr lang="en-US" sz="1200" dirty="0">
                <a:latin typeface="Consolas" panose="020B0609020204030204" pitchFamily="49" charset="0"/>
                <a:cs typeface="Consolas" panose="020B0609020204030204" pitchFamily="49" charset="0"/>
              </a:rPr>
              <a:t> </a:t>
            </a:r>
            <a:r>
              <a:rPr lang="en-US" sz="1200" b="1" dirty="0">
                <a:latin typeface="Consolas" panose="020B0609020204030204" pitchFamily="49" charset="0"/>
                <a:cs typeface="Consolas" panose="020B0609020204030204" pitchFamily="49" charset="0"/>
              </a:rPr>
              <a:t>char</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ntris</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 # triangles to be generated */</a:t>
            </a:r>
          </a:p>
          <a:p>
            <a:pPr algn="l"/>
            <a:r>
              <a:rPr lang="en-US" sz="1200" dirty="0">
                <a:latin typeface="Consolas" panose="020B0609020204030204" pitchFamily="49" charset="0"/>
                <a:cs typeface="Consolas" panose="020B0609020204030204" pitchFamily="49" charset="0"/>
              </a:rPr>
              <a:t>   </a:t>
            </a:r>
            <a:r>
              <a:rPr lang="en-US" sz="1200" b="1" dirty="0">
                <a:latin typeface="Consolas" panose="020B0609020204030204" pitchFamily="49" charset="0"/>
                <a:cs typeface="Consolas" panose="020B0609020204030204" pitchFamily="49" charset="0"/>
              </a:rPr>
              <a:t>unsigned</a:t>
            </a:r>
            <a:r>
              <a:rPr lang="en-US" sz="1200" dirty="0">
                <a:latin typeface="Consolas" panose="020B0609020204030204" pitchFamily="49" charset="0"/>
                <a:cs typeface="Consolas" panose="020B0609020204030204" pitchFamily="49" charset="0"/>
              </a:rPr>
              <a:t> </a:t>
            </a:r>
            <a:r>
              <a:rPr lang="en-US" sz="1200" b="1" dirty="0">
                <a:latin typeface="Consolas" panose="020B0609020204030204" pitchFamily="49" charset="0"/>
                <a:cs typeface="Consolas" panose="020B0609020204030204" pitchFamily="49" charset="0"/>
              </a:rPr>
              <a:t>char</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tri_edges</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15</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 up to 5 triangles */</a:t>
            </a:r>
          </a:p>
          <a:p>
            <a:pPr algn="l"/>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lt</a:t>
            </a:r>
            <a:r>
              <a:rPr lang="en-US" sz="1200" b="1" dirty="0">
                <a:latin typeface="Consolas" panose="020B0609020204030204" pitchFamily="49" charset="0"/>
                <a:cs typeface="Consolas" panose="020B0609020204030204" pitchFamily="49" charset="0"/>
              </a:rPr>
              <a:t>;</a:t>
            </a:r>
            <a:endParaRPr lang="en-US" sz="1200" dirty="0">
              <a:latin typeface="Consolas" panose="020B0609020204030204" pitchFamily="49" charset="0"/>
              <a:cs typeface="Consolas" panose="020B0609020204030204" pitchFamily="49" charset="0"/>
            </a:endParaRPr>
          </a:p>
          <a:p>
            <a:pPr algn="l"/>
            <a:endParaRPr lang="en-US" sz="1200" dirty="0">
              <a:latin typeface="Consolas" panose="020B0609020204030204" pitchFamily="49" charset="0"/>
              <a:cs typeface="Consolas" panose="020B0609020204030204" pitchFamily="49" charset="0"/>
            </a:endParaRPr>
          </a:p>
          <a:p>
            <a:pPr algn="l"/>
            <a:r>
              <a:rPr lang="en-US" sz="1200" b="1" dirty="0">
                <a:latin typeface="Consolas" panose="020B0609020204030204" pitchFamily="49" charset="0"/>
                <a:cs typeface="Consolas" panose="020B0609020204030204" pitchFamily="49" charset="0"/>
              </a:rPr>
              <a:t>static</a:t>
            </a:r>
            <a:r>
              <a:rPr lang="en-US" sz="1200" dirty="0">
                <a:latin typeface="Consolas" panose="020B0609020204030204" pitchFamily="49" charset="0"/>
                <a:cs typeface="Consolas" panose="020B0609020204030204" pitchFamily="49" charset="0"/>
              </a:rPr>
              <a:t> </a:t>
            </a:r>
            <a:r>
              <a:rPr lang="en-US" sz="1200" b="1" dirty="0" err="1">
                <a:latin typeface="Consolas" panose="020B0609020204030204" pitchFamily="49" charset="0"/>
                <a:cs typeface="Consolas" panose="020B0609020204030204" pitchFamily="49" charset="0"/>
              </a:rPr>
              <a:t>const</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lt</a:t>
            </a:r>
            <a:r>
              <a:rPr lang="en-US" sz="1200" dirty="0">
                <a:latin typeface="Consolas" panose="020B0609020204030204" pitchFamily="49" charset="0"/>
                <a:cs typeface="Consolas" panose="020B0609020204030204" pitchFamily="49" charset="0"/>
              </a:rPr>
              <a:t> LUT</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256</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a:t>
            </a:r>
            <a:r>
              <a:rPr lang="en-US" sz="1200" b="1" dirty="0">
                <a:latin typeface="Consolas" panose="020B0609020204030204" pitchFamily="49" charset="0"/>
                <a:cs typeface="Consolas" panose="020B0609020204030204" pitchFamily="49" charset="0"/>
              </a:rPr>
              <a:t>=</a:t>
            </a:r>
            <a:endParaRPr lang="en-US" sz="1200" dirty="0">
              <a:latin typeface="Consolas" panose="020B0609020204030204" pitchFamily="49" charset="0"/>
              <a:cs typeface="Consolas" panose="020B0609020204030204" pitchFamily="49" charset="0"/>
            </a:endParaRPr>
          </a:p>
          <a:p>
            <a:pPr algn="l"/>
            <a:r>
              <a:rPr lang="en-US" sz="1200" dirty="0">
                <a:latin typeface="Consolas" panose="020B0609020204030204" pitchFamily="49" charset="0"/>
                <a:cs typeface="Consolas" panose="020B0609020204030204" pitchFamily="49" charset="0"/>
              </a:rPr>
              <a:t>   </a:t>
            </a:r>
            <a:r>
              <a:rPr lang="en-US" sz="1200" b="1" dirty="0">
                <a:latin typeface="Consolas" panose="020B0609020204030204" pitchFamily="49" charset="0"/>
                <a:cs typeface="Consolas" panose="020B0609020204030204" pitchFamily="49" charset="0"/>
              </a:rPr>
              <a:t>{</a:t>
            </a:r>
            <a:endParaRPr lang="en-US" sz="1200" dirty="0">
              <a:latin typeface="Consolas" panose="020B0609020204030204" pitchFamily="49" charset="0"/>
              <a:cs typeface="Consolas" panose="020B0609020204030204" pitchFamily="49" charset="0"/>
            </a:endParaRPr>
          </a:p>
          <a:p>
            <a:pPr algn="l"/>
            <a:r>
              <a:rPr lang="en-US" sz="1200" dirty="0">
                <a:latin typeface="Consolas" panose="020B0609020204030204" pitchFamily="49" charset="0"/>
                <a:cs typeface="Consolas" panose="020B0609020204030204" pitchFamily="49" charset="0"/>
              </a:rPr>
              <a:t>/*   0    00000000 */      </a:t>
            </a:r>
            <a:r>
              <a:rPr lang="en-US" sz="1200" b="1" dirty="0">
                <a:latin typeface="Consolas" panose="020B0609020204030204" pitchFamily="49" charset="0"/>
                <a:cs typeface="Consolas" panose="020B0609020204030204" pitchFamily="49" charset="0"/>
              </a:rPr>
              <a:t>{</a:t>
            </a:r>
            <a:endParaRPr lang="en-US" sz="1200" dirty="0">
              <a:latin typeface="Consolas" panose="020B0609020204030204" pitchFamily="49" charset="0"/>
              <a:cs typeface="Consolas" panose="020B0609020204030204" pitchFamily="49" charset="0"/>
            </a:endParaRPr>
          </a:p>
          <a:p>
            <a:pPr algn="l"/>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endParaRPr lang="en-US" sz="1200" dirty="0">
              <a:latin typeface="Consolas" panose="020B0609020204030204" pitchFamily="49" charset="0"/>
              <a:cs typeface="Consolas" panose="020B0609020204030204" pitchFamily="49" charset="0"/>
            </a:endParaRPr>
          </a:p>
          <a:p>
            <a:pPr algn="l"/>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endParaRPr lang="en-US" sz="1200" dirty="0">
              <a:latin typeface="Consolas" panose="020B0609020204030204" pitchFamily="49" charset="0"/>
              <a:cs typeface="Consolas" panose="020B0609020204030204" pitchFamily="49" charset="0"/>
            </a:endParaRPr>
          </a:p>
          <a:p>
            <a:pPr algn="l"/>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endParaRPr lang="en-US" sz="1200" dirty="0">
              <a:latin typeface="Consolas" panose="020B0609020204030204" pitchFamily="49" charset="0"/>
              <a:cs typeface="Consolas" panose="020B0609020204030204" pitchFamily="49" charset="0"/>
            </a:endParaRPr>
          </a:p>
          <a:p>
            <a:pPr algn="l"/>
            <a:r>
              <a:rPr lang="en-US" sz="1200" dirty="0">
                <a:latin typeface="Consolas" panose="020B0609020204030204" pitchFamily="49" charset="0"/>
                <a:cs typeface="Consolas" panose="020B0609020204030204" pitchFamily="49" charset="0"/>
              </a:rPr>
              <a:t>               </a:t>
            </a:r>
            <a:r>
              <a:rPr lang="en-US" sz="1200" b="1" dirty="0">
                <a:latin typeface="Consolas" panose="020B0609020204030204" pitchFamily="49" charset="0"/>
                <a:cs typeface="Consolas" panose="020B0609020204030204" pitchFamily="49" charset="0"/>
              </a:rPr>
              <a:t>},</a:t>
            </a:r>
            <a:endParaRPr lang="en-US" sz="1200" dirty="0">
              <a:latin typeface="Consolas" panose="020B0609020204030204" pitchFamily="49" charset="0"/>
              <a:cs typeface="Consolas" panose="020B0609020204030204" pitchFamily="49" charset="0"/>
            </a:endParaRPr>
          </a:p>
          <a:p>
            <a:pPr algn="l"/>
            <a:r>
              <a:rPr lang="en-US" sz="1200" dirty="0">
                <a:latin typeface="Consolas" panose="020B0609020204030204" pitchFamily="49" charset="0"/>
                <a:cs typeface="Consolas" panose="020B0609020204030204" pitchFamily="49" charset="0"/>
              </a:rPr>
              <a:t>/*   1    00000001 */      </a:t>
            </a:r>
            <a:r>
              <a:rPr lang="en-US" sz="1200" b="1" dirty="0">
                <a:latin typeface="Consolas" panose="020B0609020204030204" pitchFamily="49" charset="0"/>
                <a:cs typeface="Consolas" panose="020B0609020204030204" pitchFamily="49" charset="0"/>
              </a:rPr>
              <a:t>{</a:t>
            </a:r>
            <a:endParaRPr lang="en-US" sz="1200" dirty="0">
              <a:latin typeface="Consolas" panose="020B0609020204030204" pitchFamily="49" charset="0"/>
              <a:cs typeface="Consolas" panose="020B0609020204030204" pitchFamily="49" charset="0"/>
            </a:endParaRPr>
          </a:p>
          <a:p>
            <a:pPr algn="l"/>
            <a:r>
              <a:rPr lang="en-US" sz="1200" dirty="0">
                <a:latin typeface="Consolas" panose="020B0609020204030204" pitchFamily="49" charset="0"/>
                <a:cs typeface="Consolas" panose="020B0609020204030204" pitchFamily="49" charset="0"/>
              </a:rPr>
              <a:t>    1</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1</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endParaRPr lang="en-US" sz="1200" dirty="0">
              <a:latin typeface="Consolas" panose="020B0609020204030204" pitchFamily="49" charset="0"/>
              <a:cs typeface="Consolas" panose="020B0609020204030204" pitchFamily="49" charset="0"/>
            </a:endParaRPr>
          </a:p>
          <a:p>
            <a:pPr algn="l"/>
            <a:r>
              <a:rPr lang="en-US" sz="1200" dirty="0">
                <a:latin typeface="Consolas" panose="020B0609020204030204" pitchFamily="49" charset="0"/>
                <a:cs typeface="Consolas" panose="020B0609020204030204" pitchFamily="49" charset="0"/>
              </a:rPr>
              <a:t>    3</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1</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4</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9</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endParaRPr lang="en-US" sz="1200" dirty="0">
              <a:latin typeface="Consolas" panose="020B0609020204030204" pitchFamily="49" charset="0"/>
              <a:cs typeface="Consolas" panose="020B0609020204030204" pitchFamily="49" charset="0"/>
            </a:endParaRPr>
          </a:p>
          <a:p>
            <a:pPr algn="l"/>
            <a:r>
              <a:rPr lang="en-US" sz="1200" dirty="0">
                <a:latin typeface="Consolas" panose="020B0609020204030204" pitchFamily="49" charset="0"/>
                <a:cs typeface="Consolas" panose="020B0609020204030204" pitchFamily="49" charset="0"/>
              </a:rPr>
              <a:t>    1</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1</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4</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9</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endParaRPr lang="en-US" sz="1200" dirty="0">
              <a:latin typeface="Consolas" panose="020B0609020204030204" pitchFamily="49" charset="0"/>
              <a:cs typeface="Consolas" panose="020B0609020204030204" pitchFamily="49" charset="0"/>
            </a:endParaRPr>
          </a:p>
          <a:p>
            <a:pPr algn="l"/>
            <a:r>
              <a:rPr lang="en-US" sz="1200" dirty="0">
                <a:latin typeface="Consolas" panose="020B0609020204030204" pitchFamily="49" charset="0"/>
                <a:cs typeface="Consolas" panose="020B0609020204030204" pitchFamily="49" charset="0"/>
              </a:rPr>
              <a:t>               </a:t>
            </a:r>
            <a:r>
              <a:rPr lang="en-US" sz="1200" b="1" dirty="0">
                <a:latin typeface="Consolas" panose="020B0609020204030204" pitchFamily="49" charset="0"/>
                <a:cs typeface="Consolas" panose="020B0609020204030204" pitchFamily="49" charset="0"/>
              </a:rPr>
              <a:t>},</a:t>
            </a:r>
            <a:endParaRPr lang="en-US" sz="1200" dirty="0">
              <a:latin typeface="Consolas" panose="020B0609020204030204" pitchFamily="49" charset="0"/>
              <a:cs typeface="Consolas" panose="020B0609020204030204" pitchFamily="49" charset="0"/>
            </a:endParaRPr>
          </a:p>
          <a:p>
            <a:pPr algn="l"/>
            <a:r>
              <a:rPr lang="en-US" sz="1200" dirty="0">
                <a:latin typeface="Consolas" panose="020B0609020204030204" pitchFamily="49" charset="0"/>
                <a:cs typeface="Consolas" panose="020B0609020204030204" pitchFamily="49" charset="0"/>
              </a:rPr>
              <a:t>/*   2    00000010 */      </a:t>
            </a:r>
            <a:r>
              <a:rPr lang="en-US" sz="1200" b="1" dirty="0">
                <a:latin typeface="Consolas" panose="020B0609020204030204" pitchFamily="49" charset="0"/>
                <a:cs typeface="Consolas" panose="020B0609020204030204" pitchFamily="49" charset="0"/>
              </a:rPr>
              <a:t>{</a:t>
            </a:r>
            <a:endParaRPr lang="en-US" sz="1200" dirty="0">
              <a:latin typeface="Consolas" panose="020B0609020204030204" pitchFamily="49" charset="0"/>
              <a:cs typeface="Consolas" panose="020B0609020204030204" pitchFamily="49" charset="0"/>
            </a:endParaRPr>
          </a:p>
          <a:p>
            <a:pPr algn="l"/>
            <a:r>
              <a:rPr lang="en-US" sz="1200" dirty="0">
                <a:latin typeface="Consolas" panose="020B0609020204030204" pitchFamily="49" charset="0"/>
                <a:cs typeface="Consolas" panose="020B0609020204030204" pitchFamily="49" charset="0"/>
              </a:rPr>
              <a:t>    1</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2</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endParaRPr lang="en-US" sz="1200" dirty="0">
              <a:latin typeface="Consolas" panose="020B0609020204030204" pitchFamily="49" charset="0"/>
              <a:cs typeface="Consolas" panose="020B0609020204030204" pitchFamily="49" charset="0"/>
            </a:endParaRPr>
          </a:p>
          <a:p>
            <a:pPr algn="l"/>
            <a:r>
              <a:rPr lang="en-US" sz="1200" dirty="0">
                <a:latin typeface="Consolas" panose="020B0609020204030204" pitchFamily="49" charset="0"/>
                <a:cs typeface="Consolas" panose="020B0609020204030204" pitchFamily="49" charset="0"/>
              </a:rPr>
              <a:t>    3</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1</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10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2</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endParaRPr lang="en-US" sz="1200" dirty="0">
              <a:latin typeface="Consolas" panose="020B0609020204030204" pitchFamily="49" charset="0"/>
              <a:cs typeface="Consolas" panose="020B0609020204030204" pitchFamily="49" charset="0"/>
            </a:endParaRPr>
          </a:p>
          <a:p>
            <a:pPr algn="l"/>
            <a:r>
              <a:rPr lang="en-US" sz="1200" dirty="0">
                <a:latin typeface="Consolas" panose="020B0609020204030204" pitchFamily="49" charset="0"/>
                <a:cs typeface="Consolas" panose="020B0609020204030204" pitchFamily="49" charset="0"/>
              </a:rPr>
              <a:t>    1</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1</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10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2</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endParaRPr lang="en-US" sz="1200" dirty="0">
              <a:latin typeface="Consolas" panose="020B0609020204030204" pitchFamily="49" charset="0"/>
              <a:cs typeface="Consolas" panose="020B0609020204030204" pitchFamily="49" charset="0"/>
            </a:endParaRPr>
          </a:p>
          <a:p>
            <a:pPr algn="l"/>
            <a:r>
              <a:rPr lang="en-US" sz="1200" dirty="0">
                <a:latin typeface="Consolas" panose="020B0609020204030204" pitchFamily="49" charset="0"/>
                <a:cs typeface="Consolas" panose="020B0609020204030204" pitchFamily="49" charset="0"/>
              </a:rPr>
              <a:t>               </a:t>
            </a:r>
            <a:r>
              <a:rPr lang="en-US" sz="1200" b="1" dirty="0">
                <a:latin typeface="Consolas" panose="020B0609020204030204" pitchFamily="49" charset="0"/>
                <a:cs typeface="Consolas" panose="020B0609020204030204" pitchFamily="49" charset="0"/>
              </a:rPr>
              <a:t>},</a:t>
            </a:r>
            <a:endParaRPr lang="en-US" sz="1200" dirty="0">
              <a:latin typeface="Consolas" panose="020B0609020204030204" pitchFamily="49" charset="0"/>
              <a:cs typeface="Consolas" panose="020B0609020204030204" pitchFamily="49" charset="0"/>
            </a:endParaRPr>
          </a:p>
          <a:p>
            <a:pPr algn="l"/>
            <a:r>
              <a:rPr lang="en-US" sz="1200" dirty="0">
                <a:latin typeface="Consolas" panose="020B0609020204030204" pitchFamily="49" charset="0"/>
                <a:cs typeface="Consolas" panose="020B0609020204030204" pitchFamily="49" charset="0"/>
              </a:rPr>
              <a:t>/*   3    00000011 */      </a:t>
            </a:r>
            <a:r>
              <a:rPr lang="en-US" sz="1200" b="1" dirty="0">
                <a:latin typeface="Consolas" panose="020B0609020204030204" pitchFamily="49" charset="0"/>
                <a:cs typeface="Consolas" panose="020B0609020204030204" pitchFamily="49" charset="0"/>
              </a:rPr>
              <a:t>{</a:t>
            </a:r>
            <a:endParaRPr lang="en-US" sz="1200" dirty="0">
              <a:latin typeface="Consolas" panose="020B0609020204030204" pitchFamily="49" charset="0"/>
              <a:cs typeface="Consolas" panose="020B0609020204030204" pitchFamily="49" charset="0"/>
            </a:endParaRPr>
          </a:p>
          <a:p>
            <a:pPr algn="l"/>
            <a:r>
              <a:rPr lang="en-US" sz="1200" dirty="0">
                <a:latin typeface="Consolas" panose="020B0609020204030204" pitchFamily="49" charset="0"/>
                <a:cs typeface="Consolas" panose="020B0609020204030204" pitchFamily="49" charset="0"/>
              </a:rPr>
              <a:t>    2</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1</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2</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endParaRPr lang="en-US" sz="1200" dirty="0">
              <a:latin typeface="Consolas" panose="020B0609020204030204" pitchFamily="49" charset="0"/>
              <a:cs typeface="Consolas" panose="020B0609020204030204" pitchFamily="49" charset="0"/>
            </a:endParaRPr>
          </a:p>
          <a:p>
            <a:pPr algn="l"/>
            <a:r>
              <a:rPr lang="en-US" sz="1200" dirty="0">
                <a:latin typeface="Consolas" panose="020B0609020204030204" pitchFamily="49" charset="0"/>
                <a:cs typeface="Consolas" panose="020B0609020204030204" pitchFamily="49" charset="0"/>
              </a:rPr>
              <a:t>    4</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2</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4</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9</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10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endParaRPr lang="en-US" sz="1200" dirty="0">
              <a:latin typeface="Consolas" panose="020B0609020204030204" pitchFamily="49" charset="0"/>
              <a:cs typeface="Consolas" panose="020B0609020204030204" pitchFamily="49" charset="0"/>
            </a:endParaRPr>
          </a:p>
          <a:p>
            <a:pPr algn="l"/>
            <a:r>
              <a:rPr lang="en-US" sz="1200" dirty="0">
                <a:latin typeface="Consolas" panose="020B0609020204030204" pitchFamily="49" charset="0"/>
                <a:cs typeface="Consolas" panose="020B0609020204030204" pitchFamily="49" charset="0"/>
              </a:rPr>
              <a:t>    2</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2</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9</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10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2</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4</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9</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0</a:t>
            </a:r>
            <a:r>
              <a:rPr lang="en-US" sz="1200" b="1" dirty="0">
                <a:latin typeface="Consolas" panose="020B0609020204030204" pitchFamily="49" charset="0"/>
                <a:cs typeface="Consolas" panose="020B0609020204030204" pitchFamily="49" charset="0"/>
              </a:rPr>
              <a:t>},</a:t>
            </a:r>
            <a:endParaRPr lang="en-US" sz="1200" dirty="0">
              <a:latin typeface="Consolas" panose="020B0609020204030204" pitchFamily="49" charset="0"/>
              <a:cs typeface="Consolas" panose="020B0609020204030204" pitchFamily="49" charset="0"/>
            </a:endParaRPr>
          </a:p>
          <a:p>
            <a:pPr algn="l"/>
            <a:r>
              <a:rPr lang="en-US" sz="1200" dirty="0">
                <a:latin typeface="Consolas" panose="020B0609020204030204" pitchFamily="49" charset="0"/>
                <a:cs typeface="Consolas" panose="020B0609020204030204" pitchFamily="49" charset="0"/>
              </a:rPr>
              <a:t>               </a:t>
            </a:r>
            <a:r>
              <a:rPr lang="en-US" sz="1200" b="1" dirty="0">
                <a:latin typeface="Consolas" panose="020B0609020204030204" pitchFamily="49" charset="0"/>
                <a:cs typeface="Consolas" panose="020B0609020204030204" pitchFamily="49" charset="0"/>
              </a:rPr>
              <a:t>},</a:t>
            </a:r>
            <a:endParaRPr lang="en-US" sz="1200" dirty="0">
              <a:latin typeface="Consolas" panose="020B0609020204030204" pitchFamily="49" charset="0"/>
              <a:cs typeface="Consolas" panose="020B0609020204030204" pitchFamily="49" charset="0"/>
            </a:endParaRPr>
          </a:p>
        </p:txBody>
      </p:sp>
      <p:sp>
        <p:nvSpPr>
          <p:cNvPr id="8" name="TextBox 7"/>
          <p:cNvSpPr txBox="1"/>
          <p:nvPr/>
        </p:nvSpPr>
        <p:spPr>
          <a:xfrm>
            <a:off x="604792" y="1582340"/>
            <a:ext cx="2015295" cy="4524315"/>
          </a:xfrm>
          <a:prstGeom prst="rect">
            <a:avLst/>
          </a:prstGeom>
          <a:noFill/>
        </p:spPr>
        <p:txBody>
          <a:bodyPr wrap="none" rtlCol="0">
            <a:spAutoFit/>
          </a:bodyPr>
          <a:lstStyle/>
          <a:p>
            <a:pPr algn="ctr">
              <a:lnSpc>
                <a:spcPct val="300000"/>
              </a:lnSpc>
            </a:pPr>
            <a:r>
              <a:rPr lang="en-US" dirty="0">
                <a:ea typeface="Gill Sans" charset="0"/>
                <a:cs typeface="Gill Sans" charset="0"/>
              </a:rPr>
              <a:t>index</a:t>
            </a:r>
          </a:p>
          <a:p>
            <a:pPr algn="ctr">
              <a:lnSpc>
                <a:spcPct val="300000"/>
              </a:lnSpc>
            </a:pPr>
            <a:r>
              <a:rPr lang="en-US" dirty="0" smtClean="0">
                <a:ea typeface="Gill Sans" charset="0"/>
                <a:cs typeface="Gill Sans" charset="0"/>
              </a:rPr>
              <a:t>lookup-table</a:t>
            </a:r>
          </a:p>
          <a:p>
            <a:pPr algn="ctr">
              <a:lnSpc>
                <a:spcPct val="300000"/>
              </a:lnSpc>
            </a:pPr>
            <a:endParaRPr lang="en-US" dirty="0">
              <a:ea typeface="Gill Sans" charset="0"/>
              <a:cs typeface="Gill Sans" charset="0"/>
            </a:endParaRPr>
          </a:p>
          <a:p>
            <a:pPr algn="ctr">
              <a:lnSpc>
                <a:spcPct val="300000"/>
              </a:lnSpc>
            </a:pPr>
            <a:r>
              <a:rPr lang="en-US" dirty="0">
                <a:ea typeface="Gill Sans" charset="0"/>
                <a:cs typeface="Gill Sans" charset="0"/>
              </a:rPr>
              <a:t>intersected edges</a:t>
            </a:r>
          </a:p>
          <a:p>
            <a:pPr algn="ctr">
              <a:lnSpc>
                <a:spcPct val="300000"/>
              </a:lnSpc>
            </a:pPr>
            <a:r>
              <a:rPr lang="en-US" dirty="0">
                <a:ea typeface="Gill Sans" charset="0"/>
                <a:cs typeface="Gill Sans" charset="0"/>
              </a:rPr>
              <a:t>resulting triangles</a:t>
            </a:r>
          </a:p>
          <a:p>
            <a:endParaRPr lang="en-US" dirty="0"/>
          </a:p>
        </p:txBody>
      </p:sp>
      <p:cxnSp>
        <p:nvCxnSpPr>
          <p:cNvPr id="11" name="Straight Arrow Connector 10"/>
          <p:cNvCxnSpPr/>
          <p:nvPr/>
        </p:nvCxnSpPr>
        <p:spPr bwMode="auto">
          <a:xfrm>
            <a:off x="1597550" y="3352800"/>
            <a:ext cx="0" cy="990600"/>
          </a:xfrm>
          <a:prstGeom prst="straightConnector1">
            <a:avLst/>
          </a:prstGeom>
          <a:noFill/>
          <a:ln w="38100" cap="flat" cmpd="sng" algn="ctr">
            <a:solidFill>
              <a:schemeClr val="tx1"/>
            </a:solidFill>
            <a:prstDash val="solid"/>
            <a:round/>
            <a:headEnd type="none" w="med" len="med"/>
            <a:tailEnd type="arrow"/>
          </a:ln>
          <a:effectLst/>
        </p:spPr>
      </p:cxnSp>
      <p:sp>
        <p:nvSpPr>
          <p:cNvPr id="13" name="Plus 12"/>
          <p:cNvSpPr/>
          <p:nvPr/>
        </p:nvSpPr>
        <p:spPr bwMode="auto">
          <a:xfrm>
            <a:off x="1371600" y="2362200"/>
            <a:ext cx="457200" cy="381000"/>
          </a:xfrm>
          <a:prstGeom prst="mathPlus">
            <a:avLst/>
          </a:prstGeom>
          <a:solidFill>
            <a:schemeClr val="tx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75326200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Grp="1" noChangeArrowheads="1"/>
          </p:cNvSpPr>
          <p:nvPr>
            <p:ph type="title"/>
          </p:nvPr>
        </p:nvSpPr>
        <p:spPr>
          <a:ln/>
        </p:spPr>
        <p:txBody>
          <a:bodyPr/>
          <a:lstStyle/>
          <a:p>
            <a:r>
              <a:rPr lang="en-US" dirty="0"/>
              <a:t>Marching Cubes: Step 4.1</a:t>
            </a:r>
          </a:p>
        </p:txBody>
      </p:sp>
      <p:sp>
        <p:nvSpPr>
          <p:cNvPr id="24578" name="Rectangle 2"/>
          <p:cNvSpPr>
            <a:spLocks/>
          </p:cNvSpPr>
          <p:nvPr/>
        </p:nvSpPr>
        <p:spPr bwMode="auto">
          <a:xfrm>
            <a:off x="53019" y="914400"/>
            <a:ext cx="9036844" cy="946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2953" dirty="0">
                <a:ea typeface="Gill Sans" charset="0"/>
                <a:cs typeface="Gill Sans" charset="0"/>
              </a:rPr>
              <a:t> For a given index, access an array storing a list of triangles and edges on which their vertices lie</a:t>
            </a:r>
          </a:p>
        </p:txBody>
      </p:sp>
      <p:sp>
        <p:nvSpPr>
          <p:cNvPr id="24580" name="Rectangle 4"/>
          <p:cNvSpPr>
            <a:spLocks/>
          </p:cNvSpPr>
          <p:nvPr/>
        </p:nvSpPr>
        <p:spPr bwMode="auto">
          <a:xfrm>
            <a:off x="1313337" y="6017270"/>
            <a:ext cx="6516207" cy="259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87" dirty="0">
                <a:ea typeface="Gill Sans" charset="0"/>
                <a:cs typeface="Gill Sans" charset="0"/>
              </a:rPr>
              <a:t>All 256 cases can be derived from 15 base cases due to symmetries</a:t>
            </a: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133600"/>
            <a:ext cx="6019800" cy="373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32879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ln/>
        </p:spPr>
        <p:txBody>
          <a:bodyPr/>
          <a:lstStyle/>
          <a:p>
            <a:r>
              <a:rPr lang="en-US" dirty="0"/>
              <a:t>Marching Cubes: Step 4.2</a:t>
            </a:r>
          </a:p>
        </p:txBody>
      </p:sp>
      <p:sp>
        <p:nvSpPr>
          <p:cNvPr id="25602" name="Freeform 2"/>
          <p:cNvSpPr>
            <a:spLocks/>
          </p:cNvSpPr>
          <p:nvPr/>
        </p:nvSpPr>
        <p:spPr bwMode="auto">
          <a:xfrm>
            <a:off x="5562600" y="2819400"/>
            <a:ext cx="2477988" cy="2402086"/>
          </a:xfrm>
          <a:custGeom>
            <a:avLst/>
            <a:gdLst>
              <a:gd name="T0" fmla="*/ 12477 w 21600"/>
              <a:gd name="T1" fmla="*/ 0 h 21600"/>
              <a:gd name="T2" fmla="*/ 2147 w 21600"/>
              <a:gd name="T3" fmla="*/ 2354 h 21600"/>
              <a:gd name="T4" fmla="*/ 0 w 21600"/>
              <a:gd name="T5" fmla="*/ 13015 h 21600"/>
              <a:gd name="T6" fmla="*/ 7916 w 21600"/>
              <a:gd name="T7" fmla="*/ 21600 h 21600"/>
              <a:gd name="T8" fmla="*/ 19319 w 21600"/>
              <a:gd name="T9" fmla="*/ 19800 h 21600"/>
              <a:gd name="T10" fmla="*/ 21600 w 21600"/>
              <a:gd name="T11" fmla="*/ 9138 h 21600"/>
              <a:gd name="T12" fmla="*/ 12477 w 21600"/>
              <a:gd name="T13" fmla="*/ 0 h 21600"/>
              <a:gd name="T14" fmla="*/ 12477 w 21600"/>
              <a:gd name="T15" fmla="*/ 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12477" y="0"/>
                </a:moveTo>
                <a:lnTo>
                  <a:pt x="2147" y="2354"/>
                </a:lnTo>
                <a:lnTo>
                  <a:pt x="0" y="13015"/>
                </a:lnTo>
                <a:lnTo>
                  <a:pt x="7916" y="21600"/>
                </a:lnTo>
                <a:lnTo>
                  <a:pt x="19319" y="19800"/>
                </a:lnTo>
                <a:lnTo>
                  <a:pt x="21600" y="9138"/>
                </a:lnTo>
                <a:lnTo>
                  <a:pt x="12477" y="0"/>
                </a:lnTo>
                <a:close/>
                <a:moveTo>
                  <a:pt x="12477" y="0"/>
                </a:moveTo>
              </a:path>
            </a:pathLst>
          </a:custGeom>
          <a:blipFill dpi="0" rotWithShape="0">
            <a:blip r:embed="rId2"/>
            <a:srcRect/>
            <a:tile tx="0" ty="0" sx="100000" sy="100000" flip="none" algn="tl"/>
          </a:blipFill>
          <a:ln w="28575" cap="flat">
            <a:solidFill>
              <a:schemeClr val="tx1"/>
            </a:solidFill>
            <a:prstDash val="solid"/>
            <a:round/>
            <a:headEnd type="none" w="med" len="med"/>
            <a:tailEnd type="none" w="med" len="med"/>
          </a:ln>
        </p:spPr>
        <p:txBody>
          <a:bodyPr lIns="0" tIns="0" rIns="0" bIns="0"/>
          <a:lstStyle/>
          <a:p>
            <a:endParaRPr lang="en-US"/>
          </a:p>
        </p:txBody>
      </p:sp>
      <p:sp>
        <p:nvSpPr>
          <p:cNvPr id="25603" name="Oval 3"/>
          <p:cNvSpPr>
            <a:spLocks/>
          </p:cNvSpPr>
          <p:nvPr/>
        </p:nvSpPr>
        <p:spPr bwMode="auto">
          <a:xfrm>
            <a:off x="5945460" y="4594176"/>
            <a:ext cx="367234" cy="367234"/>
          </a:xfrm>
          <a:prstGeom prst="ellipse">
            <a:avLst/>
          </a:prstGeom>
          <a:solidFill>
            <a:srgbClr val="3333CC"/>
          </a:solidFill>
          <a:ln w="9525" cap="flat">
            <a:solidFill>
              <a:schemeClr val="tx1"/>
            </a:solidFill>
            <a:prstDash val="solid"/>
            <a:round/>
            <a:headEnd type="none" w="med" len="med"/>
            <a:tailEnd type="none" w="med" len="med"/>
          </a:ln>
        </p:spPr>
        <p:txBody>
          <a:bodyPr lIns="0" tIns="0" rIns="0" bIns="0"/>
          <a:lstStyle/>
          <a:p>
            <a:endParaRPr lang="en-US"/>
          </a:p>
        </p:txBody>
      </p:sp>
      <p:sp>
        <p:nvSpPr>
          <p:cNvPr id="25604" name="Rectangle 4"/>
          <p:cNvSpPr>
            <a:spLocks/>
          </p:cNvSpPr>
          <p:nvPr/>
        </p:nvSpPr>
        <p:spPr bwMode="auto">
          <a:xfrm>
            <a:off x="5570413" y="3285977"/>
            <a:ext cx="1938859" cy="1939975"/>
          </a:xfrm>
          <a:prstGeom prst="rect">
            <a:avLst/>
          </a:prstGeom>
          <a:noFill/>
          <a:ln w="28575"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5605" name="Rectangle 5"/>
          <p:cNvSpPr>
            <a:spLocks/>
          </p:cNvSpPr>
          <p:nvPr/>
        </p:nvSpPr>
        <p:spPr bwMode="auto">
          <a:xfrm>
            <a:off x="6119589" y="2832795"/>
            <a:ext cx="1939975" cy="1939975"/>
          </a:xfrm>
          <a:prstGeom prst="rect">
            <a:avLst/>
          </a:prstGeom>
          <a:noFill/>
          <a:ln w="28575"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5606" name="Line 6"/>
          <p:cNvSpPr>
            <a:spLocks noChangeShapeType="1"/>
          </p:cNvSpPr>
          <p:nvPr/>
        </p:nvSpPr>
        <p:spPr bwMode="auto">
          <a:xfrm rot="10800000" flipH="1">
            <a:off x="5570413" y="4772770"/>
            <a:ext cx="549176" cy="453182"/>
          </a:xfrm>
          <a:prstGeom prst="line">
            <a:avLst/>
          </a:prstGeom>
          <a:noFill/>
          <a:ln w="2857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5607" name="Line 7"/>
          <p:cNvSpPr>
            <a:spLocks noChangeShapeType="1"/>
          </p:cNvSpPr>
          <p:nvPr/>
        </p:nvSpPr>
        <p:spPr bwMode="auto">
          <a:xfrm rot="10800000" flipH="1">
            <a:off x="5570413" y="2832795"/>
            <a:ext cx="549176" cy="453182"/>
          </a:xfrm>
          <a:prstGeom prst="line">
            <a:avLst/>
          </a:prstGeom>
          <a:noFill/>
          <a:ln w="2857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5608" name="Line 8"/>
          <p:cNvSpPr>
            <a:spLocks noChangeShapeType="1"/>
          </p:cNvSpPr>
          <p:nvPr/>
        </p:nvSpPr>
        <p:spPr bwMode="auto">
          <a:xfrm rot="10800000" flipH="1">
            <a:off x="7510387" y="4772770"/>
            <a:ext cx="549176" cy="453182"/>
          </a:xfrm>
          <a:prstGeom prst="line">
            <a:avLst/>
          </a:prstGeom>
          <a:noFill/>
          <a:ln w="2857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5609" name="Line 9"/>
          <p:cNvSpPr>
            <a:spLocks noChangeShapeType="1"/>
          </p:cNvSpPr>
          <p:nvPr/>
        </p:nvSpPr>
        <p:spPr bwMode="auto">
          <a:xfrm rot="10800000" flipH="1">
            <a:off x="7510387" y="2832795"/>
            <a:ext cx="549176" cy="453182"/>
          </a:xfrm>
          <a:prstGeom prst="line">
            <a:avLst/>
          </a:prstGeom>
          <a:noFill/>
          <a:ln w="2857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5610" name="Oval 10"/>
          <p:cNvSpPr>
            <a:spLocks/>
          </p:cNvSpPr>
          <p:nvPr/>
        </p:nvSpPr>
        <p:spPr bwMode="auto">
          <a:xfrm>
            <a:off x="5406330" y="5038428"/>
            <a:ext cx="368350" cy="370582"/>
          </a:xfrm>
          <a:prstGeom prst="ellipse">
            <a:avLst/>
          </a:prstGeom>
          <a:solidFill>
            <a:srgbClr val="3333CC"/>
          </a:solidFill>
          <a:ln w="9525" cap="flat">
            <a:solidFill>
              <a:schemeClr val="tx1"/>
            </a:solidFill>
            <a:prstDash val="solid"/>
            <a:round/>
            <a:headEnd type="none" w="med" len="med"/>
            <a:tailEnd type="none" w="med" len="med"/>
          </a:ln>
        </p:spPr>
        <p:txBody>
          <a:bodyPr lIns="0" tIns="0" rIns="0" bIns="0"/>
          <a:lstStyle/>
          <a:p>
            <a:endParaRPr lang="en-US"/>
          </a:p>
        </p:txBody>
      </p:sp>
      <p:sp>
        <p:nvSpPr>
          <p:cNvPr id="25611" name="Oval 11"/>
          <p:cNvSpPr>
            <a:spLocks/>
          </p:cNvSpPr>
          <p:nvPr/>
        </p:nvSpPr>
        <p:spPr bwMode="auto">
          <a:xfrm>
            <a:off x="7307237" y="5038428"/>
            <a:ext cx="367234" cy="370582"/>
          </a:xfrm>
          <a:prstGeom prst="ellipse">
            <a:avLst/>
          </a:prstGeom>
          <a:solidFill>
            <a:srgbClr val="66FF33"/>
          </a:solidFill>
          <a:ln w="9525" cap="flat">
            <a:solidFill>
              <a:schemeClr val="tx1"/>
            </a:solidFill>
            <a:prstDash val="solid"/>
            <a:round/>
            <a:headEnd type="none" w="med" len="med"/>
            <a:tailEnd type="none" w="med" len="med"/>
          </a:ln>
        </p:spPr>
        <p:txBody>
          <a:bodyPr lIns="0" tIns="0" rIns="0" bIns="0"/>
          <a:lstStyle/>
          <a:p>
            <a:endParaRPr lang="en-US"/>
          </a:p>
        </p:txBody>
      </p:sp>
      <p:sp>
        <p:nvSpPr>
          <p:cNvPr id="25612" name="Oval 12"/>
          <p:cNvSpPr>
            <a:spLocks/>
          </p:cNvSpPr>
          <p:nvPr/>
        </p:nvSpPr>
        <p:spPr bwMode="auto">
          <a:xfrm>
            <a:off x="7883202" y="4569619"/>
            <a:ext cx="369466" cy="367234"/>
          </a:xfrm>
          <a:prstGeom prst="ellipse">
            <a:avLst/>
          </a:prstGeom>
          <a:solidFill>
            <a:srgbClr val="3333CC"/>
          </a:solidFill>
          <a:ln w="9525" cap="flat">
            <a:solidFill>
              <a:schemeClr val="tx1"/>
            </a:solidFill>
            <a:prstDash val="solid"/>
            <a:round/>
            <a:headEnd type="none" w="med" len="med"/>
            <a:tailEnd type="none" w="med" len="med"/>
          </a:ln>
        </p:spPr>
        <p:txBody>
          <a:bodyPr lIns="0" tIns="0" rIns="0" bIns="0"/>
          <a:lstStyle/>
          <a:p>
            <a:endParaRPr lang="en-US"/>
          </a:p>
        </p:txBody>
      </p:sp>
      <p:sp>
        <p:nvSpPr>
          <p:cNvPr id="25613" name="Oval 13"/>
          <p:cNvSpPr>
            <a:spLocks/>
          </p:cNvSpPr>
          <p:nvPr/>
        </p:nvSpPr>
        <p:spPr bwMode="auto">
          <a:xfrm>
            <a:off x="5392936" y="3129707"/>
            <a:ext cx="369465" cy="367234"/>
          </a:xfrm>
          <a:prstGeom prst="ellipse">
            <a:avLst/>
          </a:prstGeom>
          <a:solidFill>
            <a:srgbClr val="66FF33"/>
          </a:solidFill>
          <a:ln w="9525" cap="flat">
            <a:solidFill>
              <a:schemeClr val="tx1"/>
            </a:solidFill>
            <a:prstDash val="solid"/>
            <a:round/>
            <a:headEnd type="none" w="med" len="med"/>
            <a:tailEnd type="none" w="med" len="med"/>
          </a:ln>
        </p:spPr>
        <p:txBody>
          <a:bodyPr lIns="0" tIns="0" rIns="0" bIns="0"/>
          <a:lstStyle/>
          <a:p>
            <a:endParaRPr lang="en-US"/>
          </a:p>
        </p:txBody>
      </p:sp>
      <p:sp>
        <p:nvSpPr>
          <p:cNvPr id="25614" name="Oval 14"/>
          <p:cNvSpPr>
            <a:spLocks/>
          </p:cNvSpPr>
          <p:nvPr/>
        </p:nvSpPr>
        <p:spPr bwMode="auto">
          <a:xfrm>
            <a:off x="7307237" y="3106267"/>
            <a:ext cx="367234" cy="367233"/>
          </a:xfrm>
          <a:prstGeom prst="ellipse">
            <a:avLst/>
          </a:prstGeom>
          <a:solidFill>
            <a:srgbClr val="66FF33"/>
          </a:solidFill>
          <a:ln w="9525" cap="flat">
            <a:solidFill>
              <a:schemeClr val="tx1"/>
            </a:solidFill>
            <a:prstDash val="solid"/>
            <a:round/>
            <a:headEnd type="none" w="med" len="med"/>
            <a:tailEnd type="none" w="med" len="med"/>
          </a:ln>
        </p:spPr>
        <p:txBody>
          <a:bodyPr lIns="0" tIns="0" rIns="0" bIns="0"/>
          <a:lstStyle/>
          <a:p>
            <a:endParaRPr lang="en-US"/>
          </a:p>
        </p:txBody>
      </p:sp>
      <p:sp>
        <p:nvSpPr>
          <p:cNvPr id="25615" name="Oval 15"/>
          <p:cNvSpPr>
            <a:spLocks/>
          </p:cNvSpPr>
          <p:nvPr/>
        </p:nvSpPr>
        <p:spPr bwMode="auto">
          <a:xfrm>
            <a:off x="5945460" y="2635226"/>
            <a:ext cx="367234" cy="369465"/>
          </a:xfrm>
          <a:prstGeom prst="ellipse">
            <a:avLst/>
          </a:prstGeom>
          <a:solidFill>
            <a:srgbClr val="3333CC"/>
          </a:solidFill>
          <a:ln w="9525" cap="flat">
            <a:solidFill>
              <a:schemeClr val="tx1"/>
            </a:solidFill>
            <a:prstDash val="solid"/>
            <a:round/>
            <a:headEnd type="none" w="med" len="med"/>
            <a:tailEnd type="none" w="med" len="med"/>
          </a:ln>
        </p:spPr>
        <p:txBody>
          <a:bodyPr lIns="0" tIns="0" rIns="0" bIns="0"/>
          <a:lstStyle/>
          <a:p>
            <a:endParaRPr lang="en-US"/>
          </a:p>
        </p:txBody>
      </p:sp>
      <p:sp>
        <p:nvSpPr>
          <p:cNvPr id="25616" name="Oval 16"/>
          <p:cNvSpPr>
            <a:spLocks/>
          </p:cNvSpPr>
          <p:nvPr/>
        </p:nvSpPr>
        <p:spPr bwMode="auto">
          <a:xfrm>
            <a:off x="7883202" y="2635226"/>
            <a:ext cx="369466" cy="369465"/>
          </a:xfrm>
          <a:prstGeom prst="ellipse">
            <a:avLst/>
          </a:prstGeom>
          <a:solidFill>
            <a:srgbClr val="66FF33"/>
          </a:solidFill>
          <a:ln w="9525" cap="flat">
            <a:solidFill>
              <a:schemeClr val="tx1"/>
            </a:solidFill>
            <a:prstDash val="solid"/>
            <a:round/>
            <a:headEnd type="none" w="med" len="med"/>
            <a:tailEnd type="none" w="med" len="med"/>
          </a:ln>
        </p:spPr>
        <p:txBody>
          <a:bodyPr lIns="0" tIns="0" rIns="0" bIns="0"/>
          <a:lstStyle/>
          <a:p>
            <a:endParaRPr lang="en-US"/>
          </a:p>
        </p:txBody>
      </p:sp>
      <p:sp>
        <p:nvSpPr>
          <p:cNvPr id="25617" name="Freeform 17"/>
          <p:cNvSpPr>
            <a:spLocks/>
          </p:cNvSpPr>
          <p:nvPr/>
        </p:nvSpPr>
        <p:spPr bwMode="auto">
          <a:xfrm>
            <a:off x="5562600" y="2819400"/>
            <a:ext cx="2477988" cy="2402086"/>
          </a:xfrm>
          <a:custGeom>
            <a:avLst/>
            <a:gdLst>
              <a:gd name="T0" fmla="*/ 0 w 21600"/>
              <a:gd name="T1" fmla="*/ 12738 h 21600"/>
              <a:gd name="T2" fmla="*/ 12343 w 21600"/>
              <a:gd name="T3" fmla="*/ 0 h 21600"/>
              <a:gd name="T4" fmla="*/ 7647 w 21600"/>
              <a:gd name="T5" fmla="*/ 21600 h 21600"/>
              <a:gd name="T6" fmla="*/ 21600 w 21600"/>
              <a:gd name="T7" fmla="*/ 9277 h 21600"/>
            </a:gdLst>
            <a:ahLst/>
            <a:cxnLst>
              <a:cxn ang="0">
                <a:pos x="T0" y="T1"/>
              </a:cxn>
              <a:cxn ang="0">
                <a:pos x="T2" y="T3"/>
              </a:cxn>
              <a:cxn ang="0">
                <a:pos x="T4" y="T5"/>
              </a:cxn>
              <a:cxn ang="0">
                <a:pos x="T6" y="T7"/>
              </a:cxn>
            </a:cxnLst>
            <a:rect l="0" t="0" r="r" b="b"/>
            <a:pathLst>
              <a:path w="21600" h="21600">
                <a:moveTo>
                  <a:pt x="0" y="12738"/>
                </a:moveTo>
                <a:lnTo>
                  <a:pt x="12343" y="0"/>
                </a:lnTo>
                <a:lnTo>
                  <a:pt x="7647" y="21600"/>
                </a:lnTo>
                <a:lnTo>
                  <a:pt x="21600" y="9277"/>
                </a:lnTo>
              </a:path>
            </a:pathLst>
          </a:custGeom>
          <a:noFill/>
          <a:ln w="2857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5618" name="Rectangle 18"/>
          <p:cNvSpPr>
            <a:spLocks/>
          </p:cNvSpPr>
          <p:nvPr/>
        </p:nvSpPr>
        <p:spPr bwMode="auto">
          <a:xfrm>
            <a:off x="6224513" y="5268367"/>
            <a:ext cx="416347" cy="460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spcBef>
                <a:spcPts val="756"/>
              </a:spcBef>
            </a:pPr>
            <a:r>
              <a:rPr lang="en-US" sz="2531">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e1</a:t>
            </a:r>
          </a:p>
        </p:txBody>
      </p:sp>
      <p:sp>
        <p:nvSpPr>
          <p:cNvPr id="25619" name="Rectangle 19"/>
          <p:cNvSpPr>
            <a:spLocks/>
          </p:cNvSpPr>
          <p:nvPr/>
        </p:nvSpPr>
        <p:spPr bwMode="auto">
          <a:xfrm>
            <a:off x="7763768" y="4896669"/>
            <a:ext cx="634008" cy="464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spcBef>
                <a:spcPts val="756"/>
              </a:spcBef>
            </a:pPr>
            <a:r>
              <a:rPr lang="en-US" sz="2531">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e10</a:t>
            </a:r>
          </a:p>
        </p:txBody>
      </p:sp>
      <p:sp>
        <p:nvSpPr>
          <p:cNvPr id="25620" name="Rectangle 20"/>
          <p:cNvSpPr>
            <a:spLocks/>
          </p:cNvSpPr>
          <p:nvPr/>
        </p:nvSpPr>
        <p:spPr bwMode="auto">
          <a:xfrm>
            <a:off x="8101980" y="3605213"/>
            <a:ext cx="417463" cy="462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spcBef>
                <a:spcPts val="756"/>
              </a:spcBef>
            </a:pPr>
            <a:r>
              <a:rPr lang="en-US" sz="2531">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e6</a:t>
            </a:r>
          </a:p>
        </p:txBody>
      </p:sp>
      <p:sp>
        <p:nvSpPr>
          <p:cNvPr id="25621" name="Rectangle 21"/>
          <p:cNvSpPr>
            <a:spLocks/>
          </p:cNvSpPr>
          <p:nvPr/>
        </p:nvSpPr>
        <p:spPr bwMode="auto">
          <a:xfrm>
            <a:off x="6748016" y="2265760"/>
            <a:ext cx="416346" cy="460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spcBef>
                <a:spcPts val="756"/>
              </a:spcBef>
            </a:pPr>
            <a:r>
              <a:rPr lang="en-US" sz="2531">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e7</a:t>
            </a:r>
          </a:p>
        </p:txBody>
      </p:sp>
      <p:sp>
        <p:nvSpPr>
          <p:cNvPr id="25622" name="Rectangle 22"/>
          <p:cNvSpPr>
            <a:spLocks/>
          </p:cNvSpPr>
          <p:nvPr/>
        </p:nvSpPr>
        <p:spPr bwMode="auto">
          <a:xfrm>
            <a:off x="5208760" y="2541464"/>
            <a:ext cx="634008" cy="464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spcBef>
                <a:spcPts val="756"/>
              </a:spcBef>
            </a:pPr>
            <a:r>
              <a:rPr lang="en-US" sz="2531">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e11</a:t>
            </a:r>
          </a:p>
        </p:txBody>
      </p:sp>
      <p:sp>
        <p:nvSpPr>
          <p:cNvPr id="25623" name="Rectangle 23"/>
          <p:cNvSpPr>
            <a:spLocks/>
          </p:cNvSpPr>
          <p:nvPr/>
        </p:nvSpPr>
        <p:spPr bwMode="auto">
          <a:xfrm>
            <a:off x="4947567" y="3990306"/>
            <a:ext cx="416347" cy="460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spcBef>
                <a:spcPts val="756"/>
              </a:spcBef>
            </a:pPr>
            <a:r>
              <a:rPr lang="en-US" sz="2531">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e4</a:t>
            </a:r>
          </a:p>
        </p:txBody>
      </p:sp>
      <p:sp>
        <p:nvSpPr>
          <p:cNvPr id="25624" name="Rectangle 24"/>
          <p:cNvSpPr>
            <a:spLocks/>
          </p:cNvSpPr>
          <p:nvPr/>
        </p:nvSpPr>
        <p:spPr bwMode="auto">
          <a:xfrm>
            <a:off x="2587882" y="887266"/>
            <a:ext cx="3912931" cy="454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2953" dirty="0">
                <a:ea typeface="Gill Sans" charset="0"/>
                <a:cs typeface="Gill Sans" charset="0"/>
              </a:rPr>
              <a:t>Get edge list from table</a:t>
            </a:r>
          </a:p>
        </p:txBody>
      </p:sp>
      <p:sp>
        <p:nvSpPr>
          <p:cNvPr id="25625" name="Rectangle 25"/>
          <p:cNvSpPr>
            <a:spLocks/>
          </p:cNvSpPr>
          <p:nvPr/>
        </p:nvSpPr>
        <p:spPr bwMode="auto">
          <a:xfrm>
            <a:off x="797305" y="2406358"/>
            <a:ext cx="3157916" cy="2954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r>
              <a:rPr lang="en-US" sz="2400" dirty="0">
                <a:ea typeface="Gill Sans" charset="0"/>
                <a:cs typeface="Gill Sans" charset="0"/>
              </a:rPr>
              <a:t>Example for</a:t>
            </a:r>
            <a:br>
              <a:rPr lang="en-US" sz="2400" dirty="0">
                <a:ea typeface="Gill Sans" charset="0"/>
                <a:cs typeface="Gill Sans" charset="0"/>
              </a:rPr>
            </a:br>
            <a:r>
              <a:rPr lang="en-US" sz="2400" dirty="0">
                <a:ea typeface="Gill Sans" charset="0"/>
                <a:cs typeface="Gill Sans" charset="0"/>
              </a:rPr>
              <a:t/>
            </a:r>
            <a:br>
              <a:rPr lang="en-US" sz="2400" dirty="0">
                <a:ea typeface="Gill Sans" charset="0"/>
                <a:cs typeface="Gill Sans" charset="0"/>
              </a:rPr>
            </a:br>
            <a:r>
              <a:rPr lang="en-US" sz="2400" dirty="0">
                <a:ea typeface="Gill Sans" charset="0"/>
                <a:cs typeface="Gill Sans" charset="0"/>
              </a:rPr>
              <a:t>Index = </a:t>
            </a:r>
            <a:r>
              <a:rPr lang="en-US" sz="2400" dirty="0" smtClean="0">
                <a:ea typeface="Gill Sans" charset="0"/>
                <a:cs typeface="Gill Sans" charset="0"/>
              </a:rPr>
              <a:t>01110010</a:t>
            </a:r>
            <a:r>
              <a:rPr lang="en-US" sz="2400" dirty="0">
                <a:ea typeface="Gill Sans" charset="0"/>
                <a:cs typeface="Gill Sans" charset="0"/>
              </a:rPr>
              <a:t/>
            </a:r>
            <a:br>
              <a:rPr lang="en-US" sz="2400" dirty="0">
                <a:ea typeface="Gill Sans" charset="0"/>
                <a:cs typeface="Gill Sans" charset="0"/>
              </a:rPr>
            </a:br>
            <a:r>
              <a:rPr lang="en-US" sz="2400" dirty="0">
                <a:ea typeface="Gill Sans" charset="0"/>
                <a:cs typeface="Gill Sans" charset="0"/>
              </a:rPr>
              <a:t/>
            </a:r>
            <a:br>
              <a:rPr lang="en-US" sz="2400" dirty="0">
                <a:ea typeface="Gill Sans" charset="0"/>
                <a:cs typeface="Gill Sans" charset="0"/>
              </a:rPr>
            </a:br>
            <a:r>
              <a:rPr lang="en-US" sz="2400" dirty="0">
                <a:ea typeface="Gill Sans" charset="0"/>
                <a:cs typeface="Gill Sans" charset="0"/>
              </a:rPr>
              <a:t>triangle 1 = e4, e7, e11</a:t>
            </a:r>
            <a:br>
              <a:rPr lang="en-US" sz="2400" dirty="0">
                <a:ea typeface="Gill Sans" charset="0"/>
                <a:cs typeface="Gill Sans" charset="0"/>
              </a:rPr>
            </a:br>
            <a:r>
              <a:rPr lang="en-US" sz="2400" dirty="0">
                <a:ea typeface="Gill Sans" charset="0"/>
                <a:cs typeface="Gill Sans" charset="0"/>
              </a:rPr>
              <a:t>triangle 2 = e1, e7, e4</a:t>
            </a:r>
            <a:br>
              <a:rPr lang="en-US" sz="2400" dirty="0">
                <a:ea typeface="Gill Sans" charset="0"/>
                <a:cs typeface="Gill Sans" charset="0"/>
              </a:rPr>
            </a:br>
            <a:r>
              <a:rPr lang="en-US" sz="2400" dirty="0">
                <a:ea typeface="Gill Sans" charset="0"/>
                <a:cs typeface="Gill Sans" charset="0"/>
              </a:rPr>
              <a:t>triangle 3 = e1, e6, e7</a:t>
            </a:r>
            <a:br>
              <a:rPr lang="en-US" sz="2400" dirty="0">
                <a:ea typeface="Gill Sans" charset="0"/>
                <a:cs typeface="Gill Sans" charset="0"/>
              </a:rPr>
            </a:br>
            <a:r>
              <a:rPr lang="en-US" sz="2400" dirty="0">
                <a:ea typeface="Gill Sans" charset="0"/>
                <a:cs typeface="Gill Sans" charset="0"/>
              </a:rPr>
              <a:t>triangle 4 = e1, e10, e6</a:t>
            </a:r>
          </a:p>
        </p:txBody>
      </p:sp>
    </p:spTree>
    <p:extLst>
      <p:ext uri="{BB962C8B-B14F-4D97-AF65-F5344CB8AC3E}">
        <p14:creationId xmlns:p14="http://schemas.microsoft.com/office/powerpoint/2010/main" val="2922045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ChangeArrowheads="1"/>
          </p:cNvSpPr>
          <p:nvPr>
            <p:ph type="title"/>
          </p:nvPr>
        </p:nvSpPr>
        <p:spPr/>
        <p:txBody>
          <a:bodyPr/>
          <a:lstStyle/>
          <a:p>
            <a:r>
              <a:rPr lang="en-US" dirty="0" smtClean="0"/>
              <a:t>Selection: Slicing</a:t>
            </a:r>
            <a:endParaRPr lang="en-US" dirty="0"/>
          </a:p>
        </p:txBody>
      </p:sp>
      <p:sp>
        <p:nvSpPr>
          <p:cNvPr id="3" name="Content Placeholder 2"/>
          <p:cNvSpPr>
            <a:spLocks noGrp="1"/>
          </p:cNvSpPr>
          <p:nvPr>
            <p:ph idx="1"/>
          </p:nvPr>
        </p:nvSpPr>
        <p:spPr/>
        <p:txBody>
          <a:bodyPr/>
          <a:lstStyle/>
          <a:p>
            <a:r>
              <a:rPr lang="en-US" b="1" dirty="0" smtClean="0"/>
              <a:t>Slicing</a:t>
            </a:r>
            <a:endParaRPr lang="en-US" b="1" dirty="0"/>
          </a:p>
        </p:txBody>
      </p:sp>
      <p:pic>
        <p:nvPicPr>
          <p:cNvPr id="286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8600" y="1752600"/>
            <a:ext cx="4010546" cy="4027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28675" name="Picture 3"/>
          <p:cNvPicPr>
            <a:picLocks noChangeAspect="1" noChangeArrowheads="1"/>
          </p:cNvPicPr>
          <p:nvPr/>
        </p:nvPicPr>
        <p:blipFill>
          <a:blip r:embed="rId3">
            <a:lum contrast="4000"/>
            <a:extLst>
              <a:ext uri="{28A0092B-C50C-407E-A947-70E740481C1C}">
                <a14:useLocalDpi xmlns:a14="http://schemas.microsoft.com/office/drawing/2010/main" val="0"/>
              </a:ext>
            </a:extLst>
          </a:blip>
          <a:srcRect/>
          <a:stretch>
            <a:fillRect/>
          </a:stretch>
        </p:blipFill>
        <p:spPr bwMode="auto">
          <a:xfrm>
            <a:off x="1159073" y="3736936"/>
            <a:ext cx="1732359" cy="1842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8676" name="Rectangle 4"/>
          <p:cNvSpPr>
            <a:spLocks/>
          </p:cNvSpPr>
          <p:nvPr/>
        </p:nvSpPr>
        <p:spPr bwMode="auto">
          <a:xfrm>
            <a:off x="685800" y="1600200"/>
            <a:ext cx="2678906" cy="182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2000" dirty="0">
                <a:ea typeface="Gill Sans" charset="0"/>
                <a:cs typeface="Gill Sans" charset="0"/>
              </a:rPr>
              <a:t>Example: 2D cutting surface </a:t>
            </a:r>
            <a:r>
              <a:rPr lang="en-US" sz="2000" dirty="0" smtClean="0">
                <a:ea typeface="Gill Sans" charset="0"/>
                <a:cs typeface="Gill Sans" charset="0"/>
              </a:rPr>
              <a:t>(</a:t>
            </a:r>
            <a:r>
              <a:rPr lang="en-US" sz="2000" dirty="0">
                <a:ea typeface="Gill Sans" charset="0"/>
                <a:cs typeface="Gill Sans" charset="0"/>
              </a:rPr>
              <a:t>slice) through a 3D volume</a:t>
            </a:r>
          </a:p>
        </p:txBody>
      </p:sp>
    </p:spTree>
    <p:extLst>
      <p:ext uri="{BB962C8B-B14F-4D97-AF65-F5344CB8AC3E}">
        <p14:creationId xmlns:p14="http://schemas.microsoft.com/office/powerpoint/2010/main" val="11005657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Grp="1" noChangeArrowheads="1"/>
          </p:cNvSpPr>
          <p:nvPr>
            <p:ph type="title"/>
          </p:nvPr>
        </p:nvSpPr>
        <p:spPr>
          <a:ln/>
        </p:spPr>
        <p:txBody>
          <a:bodyPr/>
          <a:lstStyle/>
          <a:p>
            <a:r>
              <a:rPr lang="en-US" dirty="0"/>
              <a:t>Marching Cubes: Step 5</a:t>
            </a:r>
          </a:p>
        </p:txBody>
      </p:sp>
      <p:sp>
        <p:nvSpPr>
          <p:cNvPr id="26627" name="Freeform 3"/>
          <p:cNvSpPr>
            <a:spLocks/>
          </p:cNvSpPr>
          <p:nvPr/>
        </p:nvSpPr>
        <p:spPr bwMode="auto">
          <a:xfrm>
            <a:off x="6212262" y="2997958"/>
            <a:ext cx="1178925" cy="1031830"/>
          </a:xfrm>
          <a:custGeom>
            <a:avLst/>
            <a:gdLst>
              <a:gd name="T0" fmla="*/ 21600 w 21600"/>
              <a:gd name="T1" fmla="*/ 0 h 21600"/>
              <a:gd name="T2" fmla="*/ 0 w 21600"/>
              <a:gd name="T3" fmla="*/ 3900 h 21600"/>
              <a:gd name="T4" fmla="*/ 3120 w 21600"/>
              <a:gd name="T5" fmla="*/ 21600 h 21600"/>
              <a:gd name="T6" fmla="*/ 21600 w 21600"/>
              <a:gd name="T7" fmla="*/ 0 h 21600"/>
              <a:gd name="T8" fmla="*/ 21600 w 21600"/>
              <a:gd name="T9" fmla="*/ 0 h 21600"/>
              <a:gd name="connsiteX0" fmla="*/ 21961 w 21961"/>
              <a:gd name="connsiteY0" fmla="*/ 451 h 21600"/>
              <a:gd name="connsiteX1" fmla="*/ 0 w 21961"/>
              <a:gd name="connsiteY1" fmla="*/ 3900 h 21600"/>
              <a:gd name="connsiteX2" fmla="*/ 3120 w 21961"/>
              <a:gd name="connsiteY2" fmla="*/ 21600 h 21600"/>
              <a:gd name="connsiteX3" fmla="*/ 21961 w 21961"/>
              <a:gd name="connsiteY3" fmla="*/ 451 h 21600"/>
              <a:gd name="connsiteX4" fmla="*/ 21600 w 21961"/>
              <a:gd name="connsiteY4" fmla="*/ 0 h 21600"/>
              <a:gd name="connsiteX0" fmla="*/ 21961 w 21961"/>
              <a:gd name="connsiteY0" fmla="*/ 451 h 25211"/>
              <a:gd name="connsiteX1" fmla="*/ 0 w 21961"/>
              <a:gd name="connsiteY1" fmla="*/ 3900 h 25211"/>
              <a:gd name="connsiteX2" fmla="*/ 3481 w 21961"/>
              <a:gd name="connsiteY2" fmla="*/ 25211 h 25211"/>
              <a:gd name="connsiteX3" fmla="*/ 21961 w 21961"/>
              <a:gd name="connsiteY3" fmla="*/ 451 h 25211"/>
              <a:gd name="connsiteX4" fmla="*/ 21600 w 21961"/>
              <a:gd name="connsiteY4" fmla="*/ 0 h 25211"/>
              <a:gd name="connsiteX0" fmla="*/ 23044 w 23044"/>
              <a:gd name="connsiteY0" fmla="*/ 451 h 25211"/>
              <a:gd name="connsiteX1" fmla="*/ 0 w 23044"/>
              <a:gd name="connsiteY1" fmla="*/ 5028 h 25211"/>
              <a:gd name="connsiteX2" fmla="*/ 4564 w 23044"/>
              <a:gd name="connsiteY2" fmla="*/ 25211 h 25211"/>
              <a:gd name="connsiteX3" fmla="*/ 23044 w 23044"/>
              <a:gd name="connsiteY3" fmla="*/ 451 h 25211"/>
              <a:gd name="connsiteX4" fmla="*/ 22683 w 23044"/>
              <a:gd name="connsiteY4" fmla="*/ 0 h 25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25211">
                <a:moveTo>
                  <a:pt x="23044" y="451"/>
                </a:moveTo>
                <a:lnTo>
                  <a:pt x="0" y="5028"/>
                </a:lnTo>
                <a:lnTo>
                  <a:pt x="4564" y="25211"/>
                </a:lnTo>
                <a:cubicBezTo>
                  <a:pt x="10724" y="18011"/>
                  <a:pt x="16884" y="7651"/>
                  <a:pt x="23044" y="451"/>
                </a:cubicBezTo>
                <a:close/>
                <a:moveTo>
                  <a:pt x="22683" y="0"/>
                </a:moveTo>
              </a:path>
            </a:pathLst>
          </a:custGeom>
          <a:blipFill dpi="0" rotWithShape="0">
            <a:blip r:embed="rId10"/>
            <a:srcRect/>
            <a:tile tx="0" ty="0" sx="100000" sy="100000" flip="none" algn="tl"/>
          </a:blipFill>
          <a:ln w="28575" cap="flat">
            <a:solidFill>
              <a:schemeClr val="tx1"/>
            </a:solidFill>
            <a:prstDash val="solid"/>
            <a:round/>
            <a:headEnd type="none" w="med" len="med"/>
            <a:tailEnd type="none" w="med" len="med"/>
          </a:ln>
        </p:spPr>
        <p:txBody>
          <a:bodyPr lIns="0" tIns="0" rIns="0" bIns="0"/>
          <a:lstStyle/>
          <a:p>
            <a:endParaRPr lang="en-US"/>
          </a:p>
        </p:txBody>
      </p:sp>
      <p:sp>
        <p:nvSpPr>
          <p:cNvPr id="26628" name="Oval 4"/>
          <p:cNvSpPr>
            <a:spLocks/>
          </p:cNvSpPr>
          <p:nvPr/>
        </p:nvSpPr>
        <p:spPr bwMode="auto">
          <a:xfrm>
            <a:off x="914400" y="3462133"/>
            <a:ext cx="176502" cy="176502"/>
          </a:xfrm>
          <a:prstGeom prst="ellipse">
            <a:avLst/>
          </a:prstGeom>
          <a:solidFill>
            <a:srgbClr val="00B0F0"/>
          </a:solidFill>
          <a:ln w="9525" cap="flat">
            <a:solidFill>
              <a:schemeClr val="tx1"/>
            </a:solidFill>
            <a:prstDash val="solid"/>
            <a:round/>
            <a:headEnd type="none" w="med" len="med"/>
            <a:tailEnd type="none" w="med" len="med"/>
          </a:ln>
        </p:spPr>
        <p:txBody>
          <a:bodyPr lIns="0" tIns="0" rIns="0" bIns="0"/>
          <a:lstStyle/>
          <a:p>
            <a:endParaRPr lang="en-US"/>
          </a:p>
        </p:txBody>
      </p:sp>
      <p:sp>
        <p:nvSpPr>
          <p:cNvPr id="26630" name="Oval 6"/>
          <p:cNvSpPr>
            <a:spLocks/>
          </p:cNvSpPr>
          <p:nvPr/>
        </p:nvSpPr>
        <p:spPr bwMode="auto">
          <a:xfrm>
            <a:off x="922074" y="3781370"/>
            <a:ext cx="176501" cy="176502"/>
          </a:xfrm>
          <a:prstGeom prst="ellipse">
            <a:avLst/>
          </a:prstGeom>
          <a:solidFill>
            <a:srgbClr val="FF0000"/>
          </a:solidFill>
          <a:ln w="9525" cap="flat">
            <a:solidFill>
              <a:schemeClr val="tx1"/>
            </a:solidFill>
            <a:prstDash val="solid"/>
            <a:round/>
            <a:headEnd type="none" w="med" len="med"/>
            <a:tailEnd type="none" w="med" len="med"/>
          </a:ln>
        </p:spPr>
        <p:txBody>
          <a:bodyPr lIns="0" tIns="0" rIns="0" bIns="0"/>
          <a:lstStyle/>
          <a:p>
            <a:endParaRPr lang="en-US"/>
          </a:p>
        </p:txBody>
      </p:sp>
      <p:sp>
        <p:nvSpPr>
          <p:cNvPr id="26632" name="Rectangle 8"/>
          <p:cNvSpPr>
            <a:spLocks/>
          </p:cNvSpPr>
          <p:nvPr/>
        </p:nvSpPr>
        <p:spPr bwMode="auto">
          <a:xfrm>
            <a:off x="6123398" y="3303382"/>
            <a:ext cx="1215554" cy="1240110"/>
          </a:xfrm>
          <a:prstGeom prst="rect">
            <a:avLst/>
          </a:prstGeom>
          <a:noFill/>
          <a:ln w="28575"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6633" name="Rectangle 9"/>
          <p:cNvSpPr>
            <a:spLocks/>
          </p:cNvSpPr>
          <p:nvPr/>
        </p:nvSpPr>
        <p:spPr bwMode="auto">
          <a:xfrm>
            <a:off x="6439564" y="3013307"/>
            <a:ext cx="1178719" cy="1240110"/>
          </a:xfrm>
          <a:prstGeom prst="rect">
            <a:avLst/>
          </a:prstGeom>
          <a:noFill/>
          <a:ln w="28575"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6634" name="Line 10"/>
          <p:cNvSpPr>
            <a:spLocks noChangeShapeType="1"/>
          </p:cNvSpPr>
          <p:nvPr/>
        </p:nvSpPr>
        <p:spPr bwMode="auto">
          <a:xfrm rot="10800000" flipH="1">
            <a:off x="6086563" y="4254953"/>
            <a:ext cx="353003" cy="290076"/>
          </a:xfrm>
          <a:prstGeom prst="line">
            <a:avLst/>
          </a:prstGeom>
          <a:noFill/>
          <a:ln w="2857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6635" name="Line 11"/>
          <p:cNvSpPr>
            <a:spLocks noChangeShapeType="1"/>
          </p:cNvSpPr>
          <p:nvPr/>
        </p:nvSpPr>
        <p:spPr bwMode="auto">
          <a:xfrm rot="10800000" flipH="1">
            <a:off x="6086563" y="3013307"/>
            <a:ext cx="353003" cy="291610"/>
          </a:xfrm>
          <a:prstGeom prst="line">
            <a:avLst/>
          </a:prstGeom>
          <a:noFill/>
          <a:ln w="2857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6636" name="Line 12"/>
          <p:cNvSpPr>
            <a:spLocks noChangeShapeType="1"/>
          </p:cNvSpPr>
          <p:nvPr/>
        </p:nvSpPr>
        <p:spPr bwMode="auto">
          <a:xfrm rot="10800000" flipH="1">
            <a:off x="7331279" y="4254953"/>
            <a:ext cx="351467" cy="290076"/>
          </a:xfrm>
          <a:prstGeom prst="line">
            <a:avLst/>
          </a:prstGeom>
          <a:noFill/>
          <a:ln w="2857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6637" name="Line 13"/>
          <p:cNvSpPr>
            <a:spLocks noChangeShapeType="1"/>
          </p:cNvSpPr>
          <p:nvPr/>
        </p:nvSpPr>
        <p:spPr bwMode="auto">
          <a:xfrm rot="10800000" flipH="1">
            <a:off x="7331279" y="3013307"/>
            <a:ext cx="351467" cy="291610"/>
          </a:xfrm>
          <a:prstGeom prst="line">
            <a:avLst/>
          </a:prstGeom>
          <a:noFill/>
          <a:ln w="2857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6638" name="Oval 14"/>
          <p:cNvSpPr>
            <a:spLocks/>
          </p:cNvSpPr>
          <p:nvPr/>
        </p:nvSpPr>
        <p:spPr bwMode="auto">
          <a:xfrm>
            <a:off x="5983733" y="4425314"/>
            <a:ext cx="236357" cy="236357"/>
          </a:xfrm>
          <a:prstGeom prst="ellipse">
            <a:avLst/>
          </a:prstGeom>
          <a:solidFill>
            <a:srgbClr val="00B0F0"/>
          </a:solidFill>
          <a:ln w="9525" cap="flat">
            <a:solidFill>
              <a:schemeClr val="tx1"/>
            </a:solidFill>
            <a:prstDash val="solid"/>
            <a:round/>
            <a:headEnd type="none" w="med" len="med"/>
            <a:tailEnd type="none" w="med" len="med"/>
          </a:ln>
        </p:spPr>
        <p:txBody>
          <a:bodyPr lIns="0" tIns="0" rIns="0" bIns="0"/>
          <a:lstStyle/>
          <a:p>
            <a:endParaRPr lang="en-US"/>
          </a:p>
        </p:txBody>
      </p:sp>
      <p:sp>
        <p:nvSpPr>
          <p:cNvPr id="26639" name="Oval 15"/>
          <p:cNvSpPr>
            <a:spLocks/>
          </p:cNvSpPr>
          <p:nvPr/>
        </p:nvSpPr>
        <p:spPr bwMode="auto">
          <a:xfrm>
            <a:off x="7199286" y="4425314"/>
            <a:ext cx="234823" cy="236357"/>
          </a:xfrm>
          <a:prstGeom prst="ellipse">
            <a:avLst/>
          </a:prstGeom>
          <a:solidFill>
            <a:srgbClr val="00B0F0"/>
          </a:solidFill>
          <a:ln w="9525" cap="flat">
            <a:solidFill>
              <a:schemeClr val="tx1"/>
            </a:solidFill>
            <a:prstDash val="solid"/>
            <a:round/>
            <a:headEnd type="none" w="med" len="med"/>
            <a:tailEnd type="none" w="med" len="med"/>
          </a:ln>
        </p:spPr>
        <p:txBody>
          <a:bodyPr lIns="0" tIns="0" rIns="0" bIns="0"/>
          <a:lstStyle/>
          <a:p>
            <a:endParaRPr lang="en-US"/>
          </a:p>
        </p:txBody>
      </p:sp>
      <p:sp>
        <p:nvSpPr>
          <p:cNvPr id="26640" name="Oval 16"/>
          <p:cNvSpPr>
            <a:spLocks/>
          </p:cNvSpPr>
          <p:nvPr/>
        </p:nvSpPr>
        <p:spPr bwMode="auto">
          <a:xfrm>
            <a:off x="7569171" y="4122961"/>
            <a:ext cx="236357" cy="236357"/>
          </a:xfrm>
          <a:prstGeom prst="ellipse">
            <a:avLst/>
          </a:prstGeom>
          <a:solidFill>
            <a:srgbClr val="00B0F0"/>
          </a:solidFill>
          <a:ln w="9525" cap="flat">
            <a:solidFill>
              <a:schemeClr val="tx1"/>
            </a:solidFill>
            <a:prstDash val="solid"/>
            <a:round/>
            <a:headEnd type="none" w="med" len="med"/>
            <a:tailEnd type="none" w="med" len="med"/>
          </a:ln>
        </p:spPr>
        <p:txBody>
          <a:bodyPr lIns="0" tIns="0" rIns="0" bIns="0"/>
          <a:lstStyle/>
          <a:p>
            <a:endParaRPr lang="en-US"/>
          </a:p>
        </p:txBody>
      </p:sp>
      <p:sp>
        <p:nvSpPr>
          <p:cNvPr id="26641" name="Oval 17"/>
          <p:cNvSpPr>
            <a:spLocks/>
          </p:cNvSpPr>
          <p:nvPr/>
        </p:nvSpPr>
        <p:spPr bwMode="auto">
          <a:xfrm>
            <a:off x="6327526" y="4139844"/>
            <a:ext cx="236357" cy="233288"/>
          </a:xfrm>
          <a:prstGeom prst="ellipse">
            <a:avLst/>
          </a:prstGeom>
          <a:solidFill>
            <a:srgbClr val="00B0F0"/>
          </a:solidFill>
          <a:ln w="9525" cap="flat">
            <a:solidFill>
              <a:schemeClr val="tx1"/>
            </a:solidFill>
            <a:prstDash val="solid"/>
            <a:round/>
            <a:headEnd type="none" w="med" len="med"/>
            <a:tailEnd type="none" w="med" len="med"/>
          </a:ln>
        </p:spPr>
        <p:txBody>
          <a:bodyPr lIns="0" tIns="0" rIns="0" bIns="0"/>
          <a:lstStyle/>
          <a:p>
            <a:endParaRPr lang="en-US"/>
          </a:p>
        </p:txBody>
      </p:sp>
      <p:sp>
        <p:nvSpPr>
          <p:cNvPr id="26642" name="Oval 18"/>
          <p:cNvSpPr>
            <a:spLocks/>
          </p:cNvSpPr>
          <p:nvPr/>
        </p:nvSpPr>
        <p:spPr bwMode="auto">
          <a:xfrm>
            <a:off x="5976058" y="3202086"/>
            <a:ext cx="234824" cy="234823"/>
          </a:xfrm>
          <a:prstGeom prst="ellipse">
            <a:avLst/>
          </a:prstGeom>
          <a:solidFill>
            <a:srgbClr val="00B0F0"/>
          </a:solidFill>
          <a:ln w="9525" cap="flat">
            <a:solidFill>
              <a:schemeClr val="tx1"/>
            </a:solidFill>
            <a:prstDash val="solid"/>
            <a:round/>
            <a:headEnd type="none" w="med" len="med"/>
            <a:tailEnd type="none" w="med" len="med"/>
          </a:ln>
        </p:spPr>
        <p:txBody>
          <a:bodyPr lIns="0" tIns="0" rIns="0" bIns="0"/>
          <a:lstStyle/>
          <a:p>
            <a:endParaRPr lang="en-US"/>
          </a:p>
        </p:txBody>
      </p:sp>
      <p:sp>
        <p:nvSpPr>
          <p:cNvPr id="26643" name="Oval 19"/>
          <p:cNvSpPr>
            <a:spLocks/>
          </p:cNvSpPr>
          <p:nvPr/>
        </p:nvSpPr>
        <p:spPr bwMode="auto">
          <a:xfrm>
            <a:off x="7199286" y="3188273"/>
            <a:ext cx="234823" cy="236357"/>
          </a:xfrm>
          <a:prstGeom prst="ellipse">
            <a:avLst/>
          </a:prstGeom>
          <a:solidFill>
            <a:srgbClr val="00B0F0"/>
          </a:solidFill>
          <a:ln w="9525" cap="flat">
            <a:solidFill>
              <a:schemeClr val="tx1"/>
            </a:solidFill>
            <a:prstDash val="solid"/>
            <a:round/>
            <a:headEnd type="none" w="med" len="med"/>
            <a:tailEnd type="none" w="med" len="med"/>
          </a:ln>
        </p:spPr>
        <p:txBody>
          <a:bodyPr lIns="0" tIns="0" rIns="0" bIns="0"/>
          <a:lstStyle/>
          <a:p>
            <a:endParaRPr lang="en-US"/>
          </a:p>
        </p:txBody>
      </p:sp>
      <p:sp>
        <p:nvSpPr>
          <p:cNvPr id="26644" name="Oval 20"/>
          <p:cNvSpPr>
            <a:spLocks/>
          </p:cNvSpPr>
          <p:nvPr/>
        </p:nvSpPr>
        <p:spPr bwMode="auto">
          <a:xfrm>
            <a:off x="6327526" y="2887453"/>
            <a:ext cx="236357" cy="234824"/>
          </a:xfrm>
          <a:prstGeom prst="ellipse">
            <a:avLst/>
          </a:prstGeom>
          <a:solidFill>
            <a:srgbClr val="FF0000"/>
          </a:solidFill>
          <a:ln w="9525" cap="flat">
            <a:solidFill>
              <a:schemeClr val="tx1"/>
            </a:solidFill>
            <a:prstDash val="solid"/>
            <a:round/>
            <a:headEnd type="none" w="med" len="med"/>
            <a:tailEnd type="none" w="med" len="med"/>
          </a:ln>
        </p:spPr>
        <p:txBody>
          <a:bodyPr lIns="0" tIns="0" rIns="0" bIns="0"/>
          <a:lstStyle/>
          <a:p>
            <a:endParaRPr lang="en-US"/>
          </a:p>
        </p:txBody>
      </p:sp>
      <p:sp>
        <p:nvSpPr>
          <p:cNvPr id="26645" name="Oval 21"/>
          <p:cNvSpPr>
            <a:spLocks/>
          </p:cNvSpPr>
          <p:nvPr/>
        </p:nvSpPr>
        <p:spPr bwMode="auto">
          <a:xfrm>
            <a:off x="7569171" y="2887453"/>
            <a:ext cx="236357" cy="234824"/>
          </a:xfrm>
          <a:prstGeom prst="ellipse">
            <a:avLst/>
          </a:prstGeom>
          <a:solidFill>
            <a:srgbClr val="00B0F0"/>
          </a:solidFill>
          <a:ln w="9525" cap="flat">
            <a:solidFill>
              <a:schemeClr val="tx1"/>
            </a:solidFill>
            <a:prstDash val="solid"/>
            <a:round/>
            <a:headEnd type="none" w="med" len="med"/>
            <a:tailEnd type="none" w="med" len="med"/>
          </a:ln>
        </p:spPr>
        <p:txBody>
          <a:bodyPr lIns="0" tIns="0" rIns="0" bIns="0"/>
          <a:lstStyle/>
          <a:p>
            <a:endParaRPr lang="en-US"/>
          </a:p>
        </p:txBody>
      </p:sp>
      <p:sp>
        <p:nvSpPr>
          <p:cNvPr id="26651" name="Rectangle 27"/>
          <p:cNvSpPr>
            <a:spLocks/>
          </p:cNvSpPr>
          <p:nvPr/>
        </p:nvSpPr>
        <p:spPr bwMode="auto">
          <a:xfrm>
            <a:off x="3385544" y="3016152"/>
            <a:ext cx="1215554" cy="1240110"/>
          </a:xfrm>
          <a:prstGeom prst="rect">
            <a:avLst/>
          </a:prstGeom>
          <a:noFill/>
          <a:ln w="28575"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6652" name="Line 28"/>
          <p:cNvSpPr>
            <a:spLocks noChangeShapeType="1"/>
          </p:cNvSpPr>
          <p:nvPr/>
        </p:nvSpPr>
        <p:spPr bwMode="auto">
          <a:xfrm rot="10800000" flipH="1">
            <a:off x="3034077" y="4256263"/>
            <a:ext cx="349932" cy="290076"/>
          </a:xfrm>
          <a:prstGeom prst="line">
            <a:avLst/>
          </a:prstGeom>
          <a:noFill/>
          <a:ln w="2857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6653" name="Line 29"/>
          <p:cNvSpPr>
            <a:spLocks noChangeShapeType="1"/>
          </p:cNvSpPr>
          <p:nvPr/>
        </p:nvSpPr>
        <p:spPr bwMode="auto">
          <a:xfrm rot="10800000" flipH="1">
            <a:off x="3034077" y="3016152"/>
            <a:ext cx="349932" cy="290076"/>
          </a:xfrm>
          <a:prstGeom prst="line">
            <a:avLst/>
          </a:prstGeom>
          <a:noFill/>
          <a:ln w="2857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6654" name="Line 30"/>
          <p:cNvSpPr>
            <a:spLocks noChangeShapeType="1"/>
          </p:cNvSpPr>
          <p:nvPr/>
        </p:nvSpPr>
        <p:spPr bwMode="auto">
          <a:xfrm rot="10800000" flipH="1">
            <a:off x="4277258" y="4256263"/>
            <a:ext cx="349932" cy="290076"/>
          </a:xfrm>
          <a:prstGeom prst="line">
            <a:avLst/>
          </a:prstGeom>
          <a:noFill/>
          <a:ln w="2857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6655" name="Line 31"/>
          <p:cNvSpPr>
            <a:spLocks noChangeShapeType="1"/>
          </p:cNvSpPr>
          <p:nvPr/>
        </p:nvSpPr>
        <p:spPr bwMode="auto">
          <a:xfrm rot="10800000" flipH="1">
            <a:off x="4277258" y="3016152"/>
            <a:ext cx="349932" cy="290076"/>
          </a:xfrm>
          <a:prstGeom prst="line">
            <a:avLst/>
          </a:prstGeom>
          <a:noFill/>
          <a:ln w="2857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6656" name="Oval 32"/>
          <p:cNvSpPr>
            <a:spLocks/>
          </p:cNvSpPr>
          <p:nvPr/>
        </p:nvSpPr>
        <p:spPr bwMode="auto">
          <a:xfrm>
            <a:off x="3275041" y="2888765"/>
            <a:ext cx="236357" cy="236357"/>
          </a:xfrm>
          <a:prstGeom prst="ellipse">
            <a:avLst/>
          </a:prstGeom>
          <a:solidFill>
            <a:srgbClr val="FF0000"/>
          </a:solidFill>
          <a:ln w="9525" cap="flat">
            <a:solidFill>
              <a:schemeClr val="tx1"/>
            </a:solidFill>
            <a:prstDash val="solid"/>
            <a:round/>
            <a:headEnd type="none" w="med" len="med"/>
            <a:tailEnd type="none" w="med" len="med"/>
          </a:ln>
        </p:spPr>
        <p:txBody>
          <a:bodyPr lIns="0" tIns="0" rIns="0" bIns="0"/>
          <a:lstStyle/>
          <a:p>
            <a:endParaRPr lang="en-US"/>
          </a:p>
        </p:txBody>
      </p:sp>
      <p:sp>
        <p:nvSpPr>
          <p:cNvPr id="26657" name="Freeform 33"/>
          <p:cNvSpPr>
            <a:spLocks/>
          </p:cNvSpPr>
          <p:nvPr/>
        </p:nvSpPr>
        <p:spPr bwMode="auto">
          <a:xfrm>
            <a:off x="3186021" y="3025400"/>
            <a:ext cx="847323" cy="695760"/>
          </a:xfrm>
          <a:custGeom>
            <a:avLst/>
            <a:gdLst>
              <a:gd name="T0" fmla="*/ 21600 w 21600"/>
              <a:gd name="T1" fmla="*/ 0 h 21600"/>
              <a:gd name="T2" fmla="*/ 0 w 21600"/>
              <a:gd name="T3" fmla="*/ 3600 h 21600"/>
              <a:gd name="T4" fmla="*/ 6253 w 21600"/>
              <a:gd name="T5" fmla="*/ 21600 h 21600"/>
              <a:gd name="T6" fmla="*/ 21600 w 21600"/>
              <a:gd name="T7" fmla="*/ 0 h 21600"/>
              <a:gd name="T8" fmla="*/ 21600 w 21600"/>
              <a:gd name="T9" fmla="*/ 0 h 21600"/>
              <a:gd name="connsiteX0" fmla="*/ 21600 w 21600"/>
              <a:gd name="connsiteY0" fmla="*/ 0 h 19833"/>
              <a:gd name="connsiteX1" fmla="*/ 0 w 21600"/>
              <a:gd name="connsiteY1" fmla="*/ 3600 h 19833"/>
              <a:gd name="connsiteX2" fmla="*/ 5268 w 21600"/>
              <a:gd name="connsiteY2" fmla="*/ 19833 h 19833"/>
              <a:gd name="connsiteX3" fmla="*/ 21600 w 21600"/>
              <a:gd name="connsiteY3" fmla="*/ 0 h 19833"/>
              <a:gd name="connsiteX4" fmla="*/ 21600 w 21600"/>
              <a:gd name="connsiteY4" fmla="*/ 0 h 19833"/>
              <a:gd name="connsiteX0" fmla="*/ 22585 w 22585"/>
              <a:gd name="connsiteY0" fmla="*/ 0 h 22190"/>
              <a:gd name="connsiteX1" fmla="*/ 0 w 22585"/>
              <a:gd name="connsiteY1" fmla="*/ 5957 h 22190"/>
              <a:gd name="connsiteX2" fmla="*/ 5268 w 22585"/>
              <a:gd name="connsiteY2" fmla="*/ 22190 h 22190"/>
              <a:gd name="connsiteX3" fmla="*/ 22585 w 22585"/>
              <a:gd name="connsiteY3" fmla="*/ 0 h 22190"/>
              <a:gd name="connsiteX4" fmla="*/ 21600 w 22585"/>
              <a:gd name="connsiteY4" fmla="*/ 2357 h 22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85" h="22190">
                <a:moveTo>
                  <a:pt x="22585" y="0"/>
                </a:moveTo>
                <a:lnTo>
                  <a:pt x="0" y="5957"/>
                </a:lnTo>
                <a:lnTo>
                  <a:pt x="5268" y="22190"/>
                </a:lnTo>
                <a:cubicBezTo>
                  <a:pt x="10384" y="14990"/>
                  <a:pt x="17469" y="7200"/>
                  <a:pt x="22585" y="0"/>
                </a:cubicBezTo>
                <a:close/>
                <a:moveTo>
                  <a:pt x="21600" y="2357"/>
                </a:moveTo>
              </a:path>
            </a:pathLst>
          </a:custGeom>
          <a:blipFill dpi="0" rotWithShape="0">
            <a:blip r:embed="rId10"/>
            <a:srcRect/>
            <a:tile tx="0" ty="0" sx="100000" sy="100000" flip="none" algn="tl"/>
          </a:blipFill>
          <a:ln w="28575" cap="flat">
            <a:solidFill>
              <a:schemeClr val="tx1"/>
            </a:solidFill>
            <a:prstDash val="solid"/>
            <a:round/>
            <a:headEnd type="none" w="med" len="med"/>
            <a:tailEnd type="none" w="med" len="med"/>
          </a:ln>
        </p:spPr>
        <p:txBody>
          <a:bodyPr lIns="0" tIns="0" rIns="0" bIns="0"/>
          <a:lstStyle/>
          <a:p>
            <a:endParaRPr lang="en-US"/>
          </a:p>
        </p:txBody>
      </p:sp>
      <p:sp>
        <p:nvSpPr>
          <p:cNvPr id="26658" name="Oval 34"/>
          <p:cNvSpPr>
            <a:spLocks/>
          </p:cNvSpPr>
          <p:nvPr/>
        </p:nvSpPr>
        <p:spPr bwMode="auto">
          <a:xfrm>
            <a:off x="4515151" y="4125807"/>
            <a:ext cx="236357" cy="236357"/>
          </a:xfrm>
          <a:prstGeom prst="ellipse">
            <a:avLst/>
          </a:prstGeom>
          <a:solidFill>
            <a:srgbClr val="00B0F0"/>
          </a:solidFill>
          <a:ln w="9525" cap="flat">
            <a:solidFill>
              <a:schemeClr val="tx1"/>
            </a:solidFill>
            <a:prstDash val="solid"/>
            <a:round/>
            <a:headEnd type="none" w="med" len="med"/>
            <a:tailEnd type="none" w="med" len="med"/>
          </a:ln>
        </p:spPr>
        <p:txBody>
          <a:bodyPr lIns="0" tIns="0" rIns="0" bIns="0"/>
          <a:lstStyle/>
          <a:p>
            <a:endParaRPr lang="en-US"/>
          </a:p>
        </p:txBody>
      </p:sp>
      <p:sp>
        <p:nvSpPr>
          <p:cNvPr id="26659" name="Oval 35"/>
          <p:cNvSpPr>
            <a:spLocks/>
          </p:cNvSpPr>
          <p:nvPr/>
        </p:nvSpPr>
        <p:spPr bwMode="auto">
          <a:xfrm>
            <a:off x="3275041" y="4142689"/>
            <a:ext cx="236357" cy="234823"/>
          </a:xfrm>
          <a:prstGeom prst="ellipse">
            <a:avLst/>
          </a:prstGeom>
          <a:solidFill>
            <a:srgbClr val="00B0F0"/>
          </a:solidFill>
          <a:ln w="9525" cap="flat">
            <a:solidFill>
              <a:schemeClr val="tx1"/>
            </a:solidFill>
            <a:prstDash val="solid"/>
            <a:round/>
            <a:headEnd type="none" w="med" len="med"/>
            <a:tailEnd type="none" w="med" len="med"/>
          </a:ln>
        </p:spPr>
        <p:txBody>
          <a:bodyPr lIns="0" tIns="0" rIns="0" bIns="0"/>
          <a:lstStyle/>
          <a:p>
            <a:endParaRPr lang="en-US"/>
          </a:p>
        </p:txBody>
      </p:sp>
      <p:sp>
        <p:nvSpPr>
          <p:cNvPr id="26660" name="Oval 36"/>
          <p:cNvSpPr>
            <a:spLocks/>
          </p:cNvSpPr>
          <p:nvPr/>
        </p:nvSpPr>
        <p:spPr bwMode="auto">
          <a:xfrm>
            <a:off x="4515151" y="2888765"/>
            <a:ext cx="236357" cy="236357"/>
          </a:xfrm>
          <a:prstGeom prst="ellipse">
            <a:avLst/>
          </a:prstGeom>
          <a:solidFill>
            <a:srgbClr val="00B0F0"/>
          </a:solidFill>
          <a:ln w="9525" cap="flat">
            <a:solidFill>
              <a:schemeClr val="tx1"/>
            </a:solidFill>
            <a:prstDash val="solid"/>
            <a:round/>
            <a:headEnd type="none" w="med" len="med"/>
            <a:tailEnd type="none" w="med" len="med"/>
          </a:ln>
        </p:spPr>
        <p:txBody>
          <a:bodyPr lIns="0" tIns="0" rIns="0" bIns="0"/>
          <a:lstStyle/>
          <a:p>
            <a:endParaRPr lang="en-US"/>
          </a:p>
        </p:txBody>
      </p:sp>
      <p:sp>
        <p:nvSpPr>
          <p:cNvPr id="26661" name="Rectangle 37"/>
          <p:cNvSpPr>
            <a:spLocks/>
          </p:cNvSpPr>
          <p:nvPr/>
        </p:nvSpPr>
        <p:spPr bwMode="auto">
          <a:xfrm>
            <a:off x="3034077" y="3306228"/>
            <a:ext cx="1215554" cy="1240110"/>
          </a:xfrm>
          <a:prstGeom prst="rect">
            <a:avLst/>
          </a:prstGeom>
          <a:noFill/>
          <a:ln w="28575"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6662" name="Oval 38"/>
          <p:cNvSpPr>
            <a:spLocks/>
          </p:cNvSpPr>
          <p:nvPr/>
        </p:nvSpPr>
        <p:spPr bwMode="auto">
          <a:xfrm>
            <a:off x="2929713" y="4426625"/>
            <a:ext cx="236357" cy="236357"/>
          </a:xfrm>
          <a:prstGeom prst="ellipse">
            <a:avLst/>
          </a:prstGeom>
          <a:solidFill>
            <a:srgbClr val="00B0F0"/>
          </a:solidFill>
          <a:ln w="9525" cap="flat">
            <a:solidFill>
              <a:schemeClr val="tx1"/>
            </a:solidFill>
            <a:prstDash val="solid"/>
            <a:round/>
            <a:headEnd type="none" w="med" len="med"/>
            <a:tailEnd type="none" w="med" len="med"/>
          </a:ln>
        </p:spPr>
        <p:txBody>
          <a:bodyPr lIns="0" tIns="0" rIns="0" bIns="0"/>
          <a:lstStyle/>
          <a:p>
            <a:endParaRPr lang="en-US"/>
          </a:p>
        </p:txBody>
      </p:sp>
      <p:sp>
        <p:nvSpPr>
          <p:cNvPr id="26663" name="Oval 39"/>
          <p:cNvSpPr>
            <a:spLocks/>
          </p:cNvSpPr>
          <p:nvPr/>
        </p:nvSpPr>
        <p:spPr bwMode="auto">
          <a:xfrm>
            <a:off x="4146801" y="4426625"/>
            <a:ext cx="234824" cy="236357"/>
          </a:xfrm>
          <a:prstGeom prst="ellipse">
            <a:avLst/>
          </a:prstGeom>
          <a:solidFill>
            <a:srgbClr val="00B0F0"/>
          </a:solidFill>
          <a:ln w="9525" cap="flat">
            <a:solidFill>
              <a:schemeClr val="tx1"/>
            </a:solidFill>
            <a:prstDash val="solid"/>
            <a:round/>
            <a:headEnd type="none" w="med" len="med"/>
            <a:tailEnd type="none" w="med" len="med"/>
          </a:ln>
        </p:spPr>
        <p:txBody>
          <a:bodyPr lIns="0" tIns="0" rIns="0" bIns="0"/>
          <a:lstStyle/>
          <a:p>
            <a:endParaRPr lang="en-US"/>
          </a:p>
        </p:txBody>
      </p:sp>
      <p:sp>
        <p:nvSpPr>
          <p:cNvPr id="26664" name="Oval 40"/>
          <p:cNvSpPr>
            <a:spLocks/>
          </p:cNvSpPr>
          <p:nvPr/>
        </p:nvSpPr>
        <p:spPr bwMode="auto">
          <a:xfrm>
            <a:off x="2922038" y="3204930"/>
            <a:ext cx="236357" cy="234824"/>
          </a:xfrm>
          <a:prstGeom prst="ellipse">
            <a:avLst/>
          </a:prstGeom>
          <a:solidFill>
            <a:srgbClr val="00B0F0"/>
          </a:solidFill>
          <a:ln w="9525" cap="flat">
            <a:solidFill>
              <a:schemeClr val="tx1"/>
            </a:solidFill>
            <a:prstDash val="solid"/>
            <a:round/>
            <a:headEnd type="none" w="med" len="med"/>
            <a:tailEnd type="none" w="med" len="med"/>
          </a:ln>
        </p:spPr>
        <p:txBody>
          <a:bodyPr lIns="0" tIns="0" rIns="0" bIns="0"/>
          <a:lstStyle/>
          <a:p>
            <a:endParaRPr lang="en-US"/>
          </a:p>
        </p:txBody>
      </p:sp>
      <p:sp>
        <p:nvSpPr>
          <p:cNvPr id="26665" name="Oval 41"/>
          <p:cNvSpPr>
            <a:spLocks/>
          </p:cNvSpPr>
          <p:nvPr/>
        </p:nvSpPr>
        <p:spPr bwMode="auto">
          <a:xfrm>
            <a:off x="4146801" y="3189584"/>
            <a:ext cx="234824" cy="236357"/>
          </a:xfrm>
          <a:prstGeom prst="ellipse">
            <a:avLst/>
          </a:prstGeom>
          <a:solidFill>
            <a:srgbClr val="00B0F0"/>
          </a:solidFill>
          <a:ln w="9525" cap="flat">
            <a:solidFill>
              <a:schemeClr val="tx1"/>
            </a:solidFill>
            <a:prstDash val="solid"/>
            <a:round/>
            <a:headEnd type="none" w="med" len="med"/>
            <a:tailEnd type="none" w="med" len="med"/>
          </a:ln>
        </p:spPr>
        <p:txBody>
          <a:bodyPr lIns="0" tIns="0" rIns="0" bIns="0"/>
          <a:lstStyle/>
          <a:p>
            <a:endParaRPr lang="en-US"/>
          </a:p>
        </p:txBody>
      </p:sp>
      <p:sp>
        <p:nvSpPr>
          <p:cNvPr id="26666" name="Rectangle 42"/>
          <p:cNvSpPr>
            <a:spLocks/>
          </p:cNvSpPr>
          <p:nvPr/>
        </p:nvSpPr>
        <p:spPr bwMode="auto">
          <a:xfrm>
            <a:off x="805904" y="968870"/>
            <a:ext cx="7858125" cy="1384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2953" dirty="0">
                <a:ea typeface="Gill Sans" charset="0"/>
                <a:cs typeface="Gill Sans" charset="0"/>
              </a:rPr>
              <a:t>For each triangle edge, find the vertex location along the edge using linear interpolation of the voxel values</a:t>
            </a:r>
          </a:p>
        </p:txBody>
      </p:sp>
      <p:pic>
        <p:nvPicPr>
          <p:cNvPr id="10" name="Picture 9"/>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7270024" y="2822573"/>
            <a:ext cx="159258" cy="121539"/>
          </a:xfrm>
          <a:prstGeom prst="rect">
            <a:avLst/>
          </a:prstGeom>
        </p:spPr>
      </p:pic>
      <p:pic>
        <p:nvPicPr>
          <p:cNvPr id="6" name="Picture 5"/>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422892" y="4836414"/>
            <a:ext cx="607695" cy="192786"/>
          </a:xfrm>
          <a:prstGeom prst="rect">
            <a:avLst/>
          </a:prstGeom>
        </p:spPr>
      </p:pic>
      <p:pic>
        <p:nvPicPr>
          <p:cNvPr id="7" name="Picture 6"/>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6496829" y="4833567"/>
            <a:ext cx="609790" cy="192786"/>
          </a:xfrm>
          <a:prstGeom prst="rect">
            <a:avLst/>
          </a:prstGeom>
        </p:spPr>
      </p:pic>
      <p:pic>
        <p:nvPicPr>
          <p:cNvPr id="57" name="Picture 56"/>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298098" y="3751883"/>
            <a:ext cx="408622" cy="192786"/>
          </a:xfrm>
          <a:prstGeom prst="rect">
            <a:avLst/>
          </a:prstGeom>
        </p:spPr>
      </p:pic>
      <p:pic>
        <p:nvPicPr>
          <p:cNvPr id="9" name="Picture 8"/>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1271567" y="3444644"/>
            <a:ext cx="549021" cy="192786"/>
          </a:xfrm>
          <a:prstGeom prst="rect">
            <a:avLst/>
          </a:prstGeom>
        </p:spPr>
      </p:pic>
      <p:pic>
        <p:nvPicPr>
          <p:cNvPr id="11" name="Picture 10"/>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6121186" y="2741862"/>
            <a:ext cx="234696" cy="165544"/>
          </a:xfrm>
          <a:prstGeom prst="rect">
            <a:avLst/>
          </a:prstGeom>
        </p:spPr>
      </p:pic>
      <p:pic>
        <p:nvPicPr>
          <p:cNvPr id="12" name="Picture 11"/>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7802143" y="2757613"/>
            <a:ext cx="509206" cy="186499"/>
          </a:xfrm>
          <a:prstGeom prst="rect">
            <a:avLst/>
          </a:prstGeom>
        </p:spPr>
      </p:pic>
      <p:pic>
        <p:nvPicPr>
          <p:cNvPr id="15" name="Picture 14"/>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1930385" y="5626407"/>
            <a:ext cx="4800790" cy="641223"/>
          </a:xfrm>
          <a:prstGeom prst="rect">
            <a:avLst/>
          </a:prstGeom>
        </p:spPr>
      </p:pic>
    </p:spTree>
    <p:extLst>
      <p:ext uri="{BB962C8B-B14F-4D97-AF65-F5344CB8AC3E}">
        <p14:creationId xmlns:p14="http://schemas.microsoft.com/office/powerpoint/2010/main" val="1667420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6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6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6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6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6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6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6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6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6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6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6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6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6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64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animBg="1"/>
      <p:bldP spid="26632" grpId="0" animBg="1"/>
      <p:bldP spid="26633" grpId="0" animBg="1"/>
      <p:bldP spid="26634" grpId="0" animBg="1"/>
      <p:bldP spid="26635" grpId="0" animBg="1"/>
      <p:bldP spid="26636" grpId="0" animBg="1"/>
      <p:bldP spid="26637" grpId="0" animBg="1"/>
      <p:bldP spid="26638" grpId="0" animBg="1"/>
      <p:bldP spid="26639" grpId="0" animBg="1"/>
      <p:bldP spid="26640" grpId="0" animBg="1"/>
      <p:bldP spid="26641" grpId="0" animBg="1"/>
      <p:bldP spid="26642" grpId="0" animBg="1"/>
      <p:bldP spid="26643" grpId="0" animBg="1"/>
      <p:bldP spid="26644" grpId="0" animBg="1"/>
      <p:bldP spid="26645"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ln/>
        </p:spPr>
        <p:txBody>
          <a:bodyPr/>
          <a:lstStyle/>
          <a:p>
            <a:r>
              <a:rPr lang="en-US" dirty="0"/>
              <a:t>Marching Cubes: Step 6</a:t>
            </a:r>
          </a:p>
        </p:txBody>
      </p:sp>
      <p:sp>
        <p:nvSpPr>
          <p:cNvPr id="27650" name="Rectangle 2"/>
          <p:cNvSpPr>
            <a:spLocks noGrp="1" noChangeArrowheads="1"/>
          </p:cNvSpPr>
          <p:nvPr>
            <p:ph idx="1"/>
          </p:nvPr>
        </p:nvSpPr>
        <p:spPr>
          <a:xfrm>
            <a:off x="235520" y="2494132"/>
            <a:ext cx="4786313" cy="4018359"/>
          </a:xfrm>
          <a:ln/>
        </p:spPr>
        <p:txBody>
          <a:bodyPr/>
          <a:lstStyle/>
          <a:p>
            <a:pPr marL="625056"/>
            <a:endParaRPr lang="en-US" dirty="0" smtClean="0"/>
          </a:p>
          <a:p>
            <a:pPr marL="625056"/>
            <a:endParaRPr lang="en-US" dirty="0"/>
          </a:p>
          <a:p>
            <a:pPr marL="282156" indent="0">
              <a:buNone/>
            </a:pPr>
            <a:endParaRPr lang="en-US" dirty="0" smtClean="0"/>
          </a:p>
          <a:p>
            <a:pPr marL="625056"/>
            <a:endParaRPr lang="en-US" sz="2000" dirty="0" smtClean="0"/>
          </a:p>
          <a:p>
            <a:pPr marL="625056"/>
            <a:r>
              <a:rPr lang="en-US" sz="2000" dirty="0" smtClean="0"/>
              <a:t>Use </a:t>
            </a:r>
            <a:r>
              <a:rPr lang="en-US" sz="2000" dirty="0"/>
              <a:t>linear interpolation </a:t>
            </a:r>
            <a:r>
              <a:rPr lang="en-US" sz="2000" dirty="0" smtClean="0"/>
              <a:t>to </a:t>
            </a:r>
            <a:r>
              <a:rPr lang="en-US" sz="2000" dirty="0"/>
              <a:t>compute the polygon </a:t>
            </a:r>
            <a:r>
              <a:rPr lang="en-US" sz="2000" dirty="0" smtClean="0"/>
              <a:t>vertex </a:t>
            </a:r>
            <a:r>
              <a:rPr lang="en-US" sz="2000" dirty="0"/>
              <a:t>normal </a:t>
            </a:r>
            <a:r>
              <a:rPr lang="en-US" sz="2000" dirty="0" smtClean="0"/>
              <a:t>(</a:t>
            </a:r>
            <a:r>
              <a:rPr lang="en-US" sz="2000" dirty="0"/>
              <a:t>of the </a:t>
            </a:r>
            <a:r>
              <a:rPr lang="en-US" sz="2000" dirty="0" err="1"/>
              <a:t>isosurface</a:t>
            </a:r>
            <a:r>
              <a:rPr lang="en-US" sz="2000" dirty="0"/>
              <a:t>)</a:t>
            </a:r>
          </a:p>
        </p:txBody>
      </p:sp>
      <p:grpSp>
        <p:nvGrpSpPr>
          <p:cNvPr id="27670" name="Group 22"/>
          <p:cNvGrpSpPr>
            <a:grpSpLocks/>
          </p:cNvGrpSpPr>
          <p:nvPr/>
        </p:nvGrpSpPr>
        <p:grpSpPr bwMode="auto">
          <a:xfrm>
            <a:off x="5562600" y="3226365"/>
            <a:ext cx="2768203" cy="2553891"/>
            <a:chOff x="0" y="0"/>
            <a:chExt cx="2480" cy="2287"/>
          </a:xfrm>
        </p:grpSpPr>
        <p:sp>
          <p:nvSpPr>
            <p:cNvPr id="27651" name="Freeform 3"/>
            <p:cNvSpPr>
              <a:spLocks/>
            </p:cNvSpPr>
            <p:nvPr/>
          </p:nvSpPr>
          <p:spPr bwMode="auto">
            <a:xfrm>
              <a:off x="948" y="634"/>
              <a:ext cx="1101" cy="879"/>
            </a:xfrm>
            <a:custGeom>
              <a:avLst/>
              <a:gdLst>
                <a:gd name="T0" fmla="*/ 21600 w 21600"/>
                <a:gd name="T1" fmla="*/ 0 h 21600"/>
                <a:gd name="T2" fmla="*/ 0 w 21600"/>
                <a:gd name="T3" fmla="*/ 3900 h 21600"/>
                <a:gd name="T4" fmla="*/ 3120 w 21600"/>
                <a:gd name="T5" fmla="*/ 21600 h 21600"/>
                <a:gd name="T6" fmla="*/ 21600 w 21600"/>
                <a:gd name="T7" fmla="*/ 0 h 21600"/>
                <a:gd name="T8" fmla="*/ 21600 w 21600"/>
                <a:gd name="T9" fmla="*/ 0 h 21600"/>
              </a:gdLst>
              <a:ahLst/>
              <a:cxnLst>
                <a:cxn ang="0">
                  <a:pos x="T0" y="T1"/>
                </a:cxn>
                <a:cxn ang="0">
                  <a:pos x="T2" y="T3"/>
                </a:cxn>
                <a:cxn ang="0">
                  <a:pos x="T4" y="T5"/>
                </a:cxn>
                <a:cxn ang="0">
                  <a:pos x="T6" y="T7"/>
                </a:cxn>
                <a:cxn ang="0">
                  <a:pos x="T8" y="T9"/>
                </a:cxn>
              </a:cxnLst>
              <a:rect l="0" t="0" r="r" b="b"/>
              <a:pathLst>
                <a:path w="21600" h="21600">
                  <a:moveTo>
                    <a:pt x="21600" y="0"/>
                  </a:moveTo>
                  <a:lnTo>
                    <a:pt x="0" y="3900"/>
                  </a:lnTo>
                  <a:lnTo>
                    <a:pt x="3120" y="21600"/>
                  </a:lnTo>
                  <a:lnTo>
                    <a:pt x="21600" y="0"/>
                  </a:lnTo>
                  <a:close/>
                  <a:moveTo>
                    <a:pt x="21600" y="0"/>
                  </a:moveTo>
                </a:path>
              </a:pathLst>
            </a:custGeom>
            <a:blipFill dpi="0" rotWithShape="0">
              <a:blip r:embed="rId4"/>
              <a:srcRect/>
              <a:tile tx="0" ty="0" sx="100000" sy="100000" flip="none" algn="tl"/>
            </a:blipFill>
            <a:ln w="28575" cap="flat">
              <a:solidFill>
                <a:schemeClr val="tx1"/>
              </a:solidFill>
              <a:prstDash val="solid"/>
              <a:round/>
              <a:headEnd type="none" w="med" len="med"/>
              <a:tailEnd type="none" w="med" len="med"/>
            </a:ln>
          </p:spPr>
          <p:txBody>
            <a:bodyPr lIns="0" tIns="0" rIns="0" bIns="0"/>
            <a:lstStyle/>
            <a:p>
              <a:endParaRPr lang="en-US"/>
            </a:p>
          </p:txBody>
        </p:sp>
        <p:sp>
          <p:nvSpPr>
            <p:cNvPr id="27652" name="Rectangle 4"/>
            <p:cNvSpPr>
              <a:spLocks/>
            </p:cNvSpPr>
            <p:nvPr/>
          </p:nvSpPr>
          <p:spPr bwMode="auto">
            <a:xfrm>
              <a:off x="770" y="939"/>
              <a:ext cx="1234" cy="1232"/>
            </a:xfrm>
            <a:prstGeom prst="rect">
              <a:avLst/>
            </a:prstGeom>
            <a:noFill/>
            <a:ln w="28575"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7653" name="Rectangle 5"/>
            <p:cNvSpPr>
              <a:spLocks/>
            </p:cNvSpPr>
            <p:nvPr/>
          </p:nvSpPr>
          <p:spPr bwMode="auto">
            <a:xfrm>
              <a:off x="1120" y="650"/>
              <a:ext cx="1234" cy="1233"/>
            </a:xfrm>
            <a:prstGeom prst="rect">
              <a:avLst/>
            </a:prstGeom>
            <a:noFill/>
            <a:ln w="28575"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7654" name="Line 6"/>
            <p:cNvSpPr>
              <a:spLocks noChangeShapeType="1"/>
            </p:cNvSpPr>
            <p:nvPr/>
          </p:nvSpPr>
          <p:spPr bwMode="auto">
            <a:xfrm rot="10800000" flipH="1">
              <a:off x="770" y="1884"/>
              <a:ext cx="350" cy="288"/>
            </a:xfrm>
            <a:prstGeom prst="line">
              <a:avLst/>
            </a:prstGeom>
            <a:noFill/>
            <a:ln w="2857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7655" name="Line 7"/>
            <p:cNvSpPr>
              <a:spLocks noChangeShapeType="1"/>
            </p:cNvSpPr>
            <p:nvPr/>
          </p:nvSpPr>
          <p:spPr bwMode="auto">
            <a:xfrm rot="10800000" flipH="1">
              <a:off x="770" y="651"/>
              <a:ext cx="350" cy="288"/>
            </a:xfrm>
            <a:prstGeom prst="line">
              <a:avLst/>
            </a:prstGeom>
            <a:noFill/>
            <a:ln w="2857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7656" name="Line 8"/>
            <p:cNvSpPr>
              <a:spLocks noChangeShapeType="1"/>
            </p:cNvSpPr>
            <p:nvPr/>
          </p:nvSpPr>
          <p:spPr bwMode="auto">
            <a:xfrm rot="10800000" flipH="1">
              <a:off x="2008" y="1884"/>
              <a:ext cx="350" cy="288"/>
            </a:xfrm>
            <a:prstGeom prst="line">
              <a:avLst/>
            </a:prstGeom>
            <a:noFill/>
            <a:ln w="2857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7657" name="Line 9"/>
            <p:cNvSpPr>
              <a:spLocks noChangeShapeType="1"/>
            </p:cNvSpPr>
            <p:nvPr/>
          </p:nvSpPr>
          <p:spPr bwMode="auto">
            <a:xfrm rot="10800000" flipH="1">
              <a:off x="2008" y="651"/>
              <a:ext cx="350" cy="288"/>
            </a:xfrm>
            <a:prstGeom prst="line">
              <a:avLst/>
            </a:prstGeom>
            <a:noFill/>
            <a:ln w="2857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7658" name="Oval 10"/>
            <p:cNvSpPr>
              <a:spLocks/>
            </p:cNvSpPr>
            <p:nvPr/>
          </p:nvSpPr>
          <p:spPr bwMode="auto">
            <a:xfrm>
              <a:off x="666" y="2053"/>
              <a:ext cx="235" cy="234"/>
            </a:xfrm>
            <a:prstGeom prst="ellipse">
              <a:avLst/>
            </a:prstGeom>
            <a:solidFill>
              <a:srgbClr val="66FF33"/>
            </a:solidFill>
            <a:ln w="9525" cap="flat">
              <a:solidFill>
                <a:schemeClr val="tx1"/>
              </a:solidFill>
              <a:prstDash val="solid"/>
              <a:round/>
              <a:headEnd type="none" w="med" len="med"/>
              <a:tailEnd type="none" w="med" len="med"/>
            </a:ln>
          </p:spPr>
          <p:txBody>
            <a:bodyPr lIns="0" tIns="0" rIns="0" bIns="0"/>
            <a:lstStyle/>
            <a:p>
              <a:endParaRPr lang="en-US"/>
            </a:p>
          </p:txBody>
        </p:sp>
        <p:sp>
          <p:nvSpPr>
            <p:cNvPr id="27659" name="Oval 11"/>
            <p:cNvSpPr>
              <a:spLocks/>
            </p:cNvSpPr>
            <p:nvPr/>
          </p:nvSpPr>
          <p:spPr bwMode="auto">
            <a:xfrm>
              <a:off x="1877" y="2053"/>
              <a:ext cx="233" cy="234"/>
            </a:xfrm>
            <a:prstGeom prst="ellipse">
              <a:avLst/>
            </a:prstGeom>
            <a:solidFill>
              <a:srgbClr val="66FF33"/>
            </a:solidFill>
            <a:ln w="9525" cap="flat">
              <a:solidFill>
                <a:schemeClr val="tx1"/>
              </a:solidFill>
              <a:prstDash val="solid"/>
              <a:round/>
              <a:headEnd type="none" w="med" len="med"/>
              <a:tailEnd type="none" w="med" len="med"/>
            </a:ln>
          </p:spPr>
          <p:txBody>
            <a:bodyPr lIns="0" tIns="0" rIns="0" bIns="0"/>
            <a:lstStyle/>
            <a:p>
              <a:endParaRPr lang="en-US"/>
            </a:p>
          </p:txBody>
        </p:sp>
        <p:sp>
          <p:nvSpPr>
            <p:cNvPr id="27660" name="Oval 12"/>
            <p:cNvSpPr>
              <a:spLocks/>
            </p:cNvSpPr>
            <p:nvPr/>
          </p:nvSpPr>
          <p:spPr bwMode="auto">
            <a:xfrm>
              <a:off x="2245" y="1753"/>
              <a:ext cx="235" cy="235"/>
            </a:xfrm>
            <a:prstGeom prst="ellipse">
              <a:avLst/>
            </a:prstGeom>
            <a:solidFill>
              <a:srgbClr val="66FF33"/>
            </a:solidFill>
            <a:ln w="9525" cap="flat">
              <a:solidFill>
                <a:schemeClr val="tx1"/>
              </a:solidFill>
              <a:prstDash val="solid"/>
              <a:round/>
              <a:headEnd type="none" w="med" len="med"/>
              <a:tailEnd type="none" w="med" len="med"/>
            </a:ln>
          </p:spPr>
          <p:txBody>
            <a:bodyPr lIns="0" tIns="0" rIns="0" bIns="0"/>
            <a:lstStyle/>
            <a:p>
              <a:endParaRPr lang="en-US"/>
            </a:p>
          </p:txBody>
        </p:sp>
        <p:sp>
          <p:nvSpPr>
            <p:cNvPr id="27661" name="Oval 13"/>
            <p:cNvSpPr>
              <a:spLocks/>
            </p:cNvSpPr>
            <p:nvPr/>
          </p:nvSpPr>
          <p:spPr bwMode="auto">
            <a:xfrm>
              <a:off x="1009" y="1770"/>
              <a:ext cx="235" cy="232"/>
            </a:xfrm>
            <a:prstGeom prst="ellipse">
              <a:avLst/>
            </a:prstGeom>
            <a:solidFill>
              <a:srgbClr val="66FF33"/>
            </a:solidFill>
            <a:ln w="9525" cap="flat">
              <a:solidFill>
                <a:schemeClr val="tx1"/>
              </a:solidFill>
              <a:prstDash val="solid"/>
              <a:round/>
              <a:headEnd type="none" w="med" len="med"/>
              <a:tailEnd type="none" w="med" len="med"/>
            </a:ln>
          </p:spPr>
          <p:txBody>
            <a:bodyPr lIns="0" tIns="0" rIns="0" bIns="0"/>
            <a:lstStyle/>
            <a:p>
              <a:endParaRPr lang="en-US"/>
            </a:p>
          </p:txBody>
        </p:sp>
        <p:sp>
          <p:nvSpPr>
            <p:cNvPr id="27662" name="Oval 14"/>
            <p:cNvSpPr>
              <a:spLocks/>
            </p:cNvSpPr>
            <p:nvPr/>
          </p:nvSpPr>
          <p:spPr bwMode="auto">
            <a:xfrm>
              <a:off x="658" y="838"/>
              <a:ext cx="235" cy="233"/>
            </a:xfrm>
            <a:prstGeom prst="ellipse">
              <a:avLst/>
            </a:prstGeom>
            <a:solidFill>
              <a:srgbClr val="66FF33"/>
            </a:solidFill>
            <a:ln w="9525" cap="flat">
              <a:solidFill>
                <a:schemeClr val="tx1"/>
              </a:solidFill>
              <a:prstDash val="solid"/>
              <a:round/>
              <a:headEnd type="none" w="med" len="med"/>
              <a:tailEnd type="none" w="med" len="med"/>
            </a:ln>
          </p:spPr>
          <p:txBody>
            <a:bodyPr lIns="0" tIns="0" rIns="0" bIns="0"/>
            <a:lstStyle/>
            <a:p>
              <a:endParaRPr lang="en-US"/>
            </a:p>
          </p:txBody>
        </p:sp>
        <p:sp>
          <p:nvSpPr>
            <p:cNvPr id="27663" name="Oval 15"/>
            <p:cNvSpPr>
              <a:spLocks/>
            </p:cNvSpPr>
            <p:nvPr/>
          </p:nvSpPr>
          <p:spPr bwMode="auto">
            <a:xfrm>
              <a:off x="1877" y="824"/>
              <a:ext cx="233" cy="234"/>
            </a:xfrm>
            <a:prstGeom prst="ellipse">
              <a:avLst/>
            </a:prstGeom>
            <a:solidFill>
              <a:srgbClr val="66FF33"/>
            </a:solidFill>
            <a:ln w="9525" cap="flat">
              <a:solidFill>
                <a:schemeClr val="tx1"/>
              </a:solidFill>
              <a:prstDash val="solid"/>
              <a:round/>
              <a:headEnd type="none" w="med" len="med"/>
              <a:tailEnd type="none" w="med" len="med"/>
            </a:ln>
          </p:spPr>
          <p:txBody>
            <a:bodyPr lIns="0" tIns="0" rIns="0" bIns="0"/>
            <a:lstStyle/>
            <a:p>
              <a:endParaRPr lang="en-US"/>
            </a:p>
          </p:txBody>
        </p:sp>
        <p:sp>
          <p:nvSpPr>
            <p:cNvPr id="27664" name="Oval 16"/>
            <p:cNvSpPr>
              <a:spLocks/>
            </p:cNvSpPr>
            <p:nvPr/>
          </p:nvSpPr>
          <p:spPr bwMode="auto">
            <a:xfrm>
              <a:off x="1009" y="524"/>
              <a:ext cx="235" cy="235"/>
            </a:xfrm>
            <a:prstGeom prst="ellipse">
              <a:avLst/>
            </a:prstGeom>
            <a:solidFill>
              <a:srgbClr val="3333CC"/>
            </a:solidFill>
            <a:ln w="9525" cap="flat">
              <a:solidFill>
                <a:schemeClr val="tx1"/>
              </a:solidFill>
              <a:prstDash val="solid"/>
              <a:round/>
              <a:headEnd type="none" w="med" len="med"/>
              <a:tailEnd type="none" w="med" len="med"/>
            </a:ln>
          </p:spPr>
          <p:txBody>
            <a:bodyPr lIns="0" tIns="0" rIns="0" bIns="0"/>
            <a:lstStyle/>
            <a:p>
              <a:endParaRPr lang="en-US"/>
            </a:p>
          </p:txBody>
        </p:sp>
        <p:sp>
          <p:nvSpPr>
            <p:cNvPr id="27665" name="Oval 17"/>
            <p:cNvSpPr>
              <a:spLocks/>
            </p:cNvSpPr>
            <p:nvPr/>
          </p:nvSpPr>
          <p:spPr bwMode="auto">
            <a:xfrm>
              <a:off x="2245" y="524"/>
              <a:ext cx="235" cy="235"/>
            </a:xfrm>
            <a:prstGeom prst="ellipse">
              <a:avLst/>
            </a:prstGeom>
            <a:solidFill>
              <a:srgbClr val="66FF33"/>
            </a:solidFill>
            <a:ln w="9525" cap="flat">
              <a:solidFill>
                <a:schemeClr val="tx1"/>
              </a:solidFill>
              <a:prstDash val="solid"/>
              <a:round/>
              <a:headEnd type="none" w="med" len="med"/>
              <a:tailEnd type="none" w="med" len="med"/>
            </a:ln>
          </p:spPr>
          <p:txBody>
            <a:bodyPr lIns="0" tIns="0" rIns="0" bIns="0"/>
            <a:lstStyle/>
            <a:p>
              <a:endParaRPr lang="en-US"/>
            </a:p>
          </p:txBody>
        </p:sp>
        <p:sp>
          <p:nvSpPr>
            <p:cNvPr id="27666" name="Line 18"/>
            <p:cNvSpPr>
              <a:spLocks noChangeShapeType="1"/>
            </p:cNvSpPr>
            <p:nvPr/>
          </p:nvSpPr>
          <p:spPr bwMode="auto">
            <a:xfrm rot="10800000">
              <a:off x="349" y="266"/>
              <a:ext cx="771" cy="368"/>
            </a:xfrm>
            <a:prstGeom prst="line">
              <a:avLst/>
            </a:prstGeom>
            <a:noFill/>
            <a:ln w="28575" cap="flat">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7667" name="Line 19"/>
            <p:cNvSpPr>
              <a:spLocks noChangeShapeType="1"/>
            </p:cNvSpPr>
            <p:nvPr/>
          </p:nvSpPr>
          <p:spPr bwMode="auto">
            <a:xfrm flipH="1">
              <a:off x="0" y="939"/>
              <a:ext cx="770" cy="0"/>
            </a:xfrm>
            <a:prstGeom prst="line">
              <a:avLst/>
            </a:prstGeom>
            <a:noFill/>
            <a:ln w="28575" cap="flat">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7668" name="Line 20"/>
            <p:cNvSpPr>
              <a:spLocks noChangeShapeType="1"/>
            </p:cNvSpPr>
            <p:nvPr/>
          </p:nvSpPr>
          <p:spPr bwMode="auto">
            <a:xfrm rot="10800000">
              <a:off x="666" y="1342"/>
              <a:ext cx="454" cy="538"/>
            </a:xfrm>
            <a:prstGeom prst="line">
              <a:avLst/>
            </a:prstGeom>
            <a:noFill/>
            <a:ln w="28575" cap="flat">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7669" name="Line 21"/>
            <p:cNvSpPr>
              <a:spLocks noChangeShapeType="1"/>
            </p:cNvSpPr>
            <p:nvPr/>
          </p:nvSpPr>
          <p:spPr bwMode="auto">
            <a:xfrm rot="10800000">
              <a:off x="2244" y="0"/>
              <a:ext cx="113" cy="634"/>
            </a:xfrm>
            <a:prstGeom prst="line">
              <a:avLst/>
            </a:prstGeom>
            <a:noFill/>
            <a:ln w="28575" cap="flat">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
        <p:nvSpPr>
          <p:cNvPr id="27671" name="Rectangle 23"/>
          <p:cNvSpPr>
            <a:spLocks/>
          </p:cNvSpPr>
          <p:nvPr/>
        </p:nvSpPr>
        <p:spPr bwMode="auto">
          <a:xfrm>
            <a:off x="1197822" y="1109139"/>
            <a:ext cx="6876883" cy="454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2953" dirty="0">
                <a:ea typeface="Gill Sans" charset="0"/>
                <a:cs typeface="Gill Sans" charset="0"/>
              </a:rPr>
              <a:t>Calculate the normal at each cube vertex</a:t>
            </a:r>
          </a:p>
        </p:txBody>
      </p:sp>
      <p:pic>
        <p:nvPicPr>
          <p:cNvPr id="11" name="Picture 10"/>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13264" y="1791366"/>
            <a:ext cx="5349811" cy="1207008"/>
          </a:xfrm>
          <a:prstGeom prst="rect">
            <a:avLst/>
          </a:prstGeom>
        </p:spPr>
      </p:pic>
      <p:pic>
        <p:nvPicPr>
          <p:cNvPr id="10" name="Picture 9"/>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13264" y="3374242"/>
            <a:ext cx="1904809" cy="653796"/>
          </a:xfrm>
          <a:prstGeom prst="rect">
            <a:avLst/>
          </a:prstGeom>
        </p:spPr>
      </p:pic>
    </p:spTree>
    <p:extLst>
      <p:ext uri="{BB962C8B-B14F-4D97-AF65-F5344CB8AC3E}">
        <p14:creationId xmlns:p14="http://schemas.microsoft.com/office/powerpoint/2010/main" val="10709465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6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65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1457433"/>
            <a:ext cx="6019800" cy="373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4" name="Rectangle 2"/>
          <p:cNvSpPr>
            <a:spLocks noGrp="1" noChangeArrowheads="1"/>
          </p:cNvSpPr>
          <p:nvPr>
            <p:ph type="title"/>
          </p:nvPr>
        </p:nvSpPr>
        <p:spPr>
          <a:ln/>
        </p:spPr>
        <p:txBody>
          <a:bodyPr/>
          <a:lstStyle/>
          <a:p>
            <a:r>
              <a:rPr lang="en-US" dirty="0"/>
              <a:t>Marching Cubes: Step 7</a:t>
            </a:r>
          </a:p>
        </p:txBody>
      </p:sp>
      <p:sp>
        <p:nvSpPr>
          <p:cNvPr id="28675" name="Rectangle 3"/>
          <p:cNvSpPr>
            <a:spLocks/>
          </p:cNvSpPr>
          <p:nvPr/>
        </p:nvSpPr>
        <p:spPr bwMode="auto">
          <a:xfrm>
            <a:off x="2286000" y="533400"/>
            <a:ext cx="4560544" cy="454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2953" dirty="0">
                <a:ea typeface="Gill Sans" charset="0"/>
                <a:cs typeface="Gill Sans" charset="0"/>
              </a:rPr>
              <a:t>Consider ambiguous cases</a:t>
            </a:r>
          </a:p>
        </p:txBody>
      </p:sp>
      <p:sp>
        <p:nvSpPr>
          <p:cNvPr id="28676" name="Oval 4"/>
          <p:cNvSpPr>
            <a:spLocks/>
          </p:cNvSpPr>
          <p:nvPr/>
        </p:nvSpPr>
        <p:spPr bwMode="auto">
          <a:xfrm>
            <a:off x="4802142" y="1223738"/>
            <a:ext cx="1544836" cy="1544836"/>
          </a:xfrm>
          <a:prstGeom prst="ellipse">
            <a:avLst/>
          </a:prstGeom>
          <a:solidFill>
            <a:srgbClr val="A40800">
              <a:alpha val="38823"/>
            </a:srgbClr>
          </a:solidFill>
          <a:ln w="88900" cap="flat">
            <a:solidFill>
              <a:srgbClr val="D90B00"/>
            </a:solidFill>
            <a:prstDash val="solid"/>
            <a:miter lim="800000"/>
            <a:headEnd type="none" w="med" len="med"/>
            <a:tailEnd type="none" w="med" len="med"/>
          </a:ln>
        </p:spPr>
        <p:txBody>
          <a:bodyPr lIns="0" tIns="0" rIns="0" bIns="0"/>
          <a:lstStyle/>
          <a:p>
            <a:endParaRPr lang="en-US"/>
          </a:p>
        </p:txBody>
      </p:sp>
      <p:sp>
        <p:nvSpPr>
          <p:cNvPr id="28677" name="Oval 5"/>
          <p:cNvSpPr>
            <a:spLocks/>
          </p:cNvSpPr>
          <p:nvPr/>
        </p:nvSpPr>
        <p:spPr bwMode="auto">
          <a:xfrm>
            <a:off x="2363192" y="3696031"/>
            <a:ext cx="1544836" cy="1544836"/>
          </a:xfrm>
          <a:prstGeom prst="ellipse">
            <a:avLst/>
          </a:prstGeom>
          <a:solidFill>
            <a:srgbClr val="A40800">
              <a:alpha val="38823"/>
            </a:srgbClr>
          </a:solidFill>
          <a:ln w="88900" cap="flat">
            <a:solidFill>
              <a:srgbClr val="D90B00"/>
            </a:solidFill>
            <a:prstDash val="solid"/>
            <a:miter lim="800000"/>
            <a:headEnd type="none" w="med" len="med"/>
            <a:tailEnd type="none" w="med" len="med"/>
          </a:ln>
        </p:spPr>
        <p:txBody>
          <a:bodyPr lIns="0" tIns="0" rIns="0" bIns="0"/>
          <a:lstStyle/>
          <a:p>
            <a:endParaRPr lang="en-US"/>
          </a:p>
        </p:txBody>
      </p:sp>
      <p:sp>
        <p:nvSpPr>
          <p:cNvPr id="28678" name="Oval 6"/>
          <p:cNvSpPr>
            <a:spLocks/>
          </p:cNvSpPr>
          <p:nvPr/>
        </p:nvSpPr>
        <p:spPr bwMode="auto">
          <a:xfrm>
            <a:off x="3635432" y="3712964"/>
            <a:ext cx="1544836" cy="1544836"/>
          </a:xfrm>
          <a:prstGeom prst="ellipse">
            <a:avLst/>
          </a:prstGeom>
          <a:solidFill>
            <a:srgbClr val="A40800">
              <a:alpha val="38823"/>
            </a:srgbClr>
          </a:solidFill>
          <a:ln w="88900" cap="flat">
            <a:solidFill>
              <a:srgbClr val="D90B00"/>
            </a:solidFill>
            <a:prstDash val="solid"/>
            <a:miter lim="800000"/>
            <a:headEnd type="none" w="med" len="med"/>
            <a:tailEnd type="none" w="med" len="med"/>
          </a:ln>
        </p:spPr>
        <p:txBody>
          <a:bodyPr lIns="0" tIns="0" rIns="0" bIns="0"/>
          <a:lstStyle/>
          <a:p>
            <a:endParaRPr lang="en-US"/>
          </a:p>
        </p:txBody>
      </p:sp>
      <p:sp>
        <p:nvSpPr>
          <p:cNvPr id="28679" name="Oval 7"/>
          <p:cNvSpPr>
            <a:spLocks/>
          </p:cNvSpPr>
          <p:nvPr/>
        </p:nvSpPr>
        <p:spPr bwMode="auto">
          <a:xfrm>
            <a:off x="4843180" y="3652518"/>
            <a:ext cx="1544836" cy="1544836"/>
          </a:xfrm>
          <a:prstGeom prst="ellipse">
            <a:avLst/>
          </a:prstGeom>
          <a:solidFill>
            <a:srgbClr val="A40800">
              <a:alpha val="38823"/>
            </a:srgbClr>
          </a:solidFill>
          <a:ln w="88900" cap="flat">
            <a:solidFill>
              <a:srgbClr val="D90B00"/>
            </a:solidFill>
            <a:prstDash val="solid"/>
            <a:miter lim="800000"/>
            <a:headEnd type="none" w="med" len="med"/>
            <a:tailEnd type="none" w="med" len="med"/>
          </a:ln>
        </p:spPr>
        <p:txBody>
          <a:bodyPr lIns="0" tIns="0" rIns="0" bIns="0"/>
          <a:lstStyle/>
          <a:p>
            <a:endParaRPr lang="en-US"/>
          </a:p>
        </p:txBody>
      </p:sp>
      <p:sp>
        <p:nvSpPr>
          <p:cNvPr id="28680" name="Oval 8"/>
          <p:cNvSpPr>
            <a:spLocks/>
          </p:cNvSpPr>
          <p:nvPr/>
        </p:nvSpPr>
        <p:spPr bwMode="auto">
          <a:xfrm>
            <a:off x="3603186" y="2435084"/>
            <a:ext cx="1544836" cy="1544836"/>
          </a:xfrm>
          <a:prstGeom prst="ellipse">
            <a:avLst/>
          </a:prstGeom>
          <a:solidFill>
            <a:srgbClr val="A40800">
              <a:alpha val="38823"/>
            </a:srgbClr>
          </a:solidFill>
          <a:ln w="88900" cap="flat">
            <a:solidFill>
              <a:srgbClr val="D90B00"/>
            </a:solidFill>
            <a:prstDash val="solid"/>
            <a:miter lim="800000"/>
            <a:headEnd type="none" w="med" len="med"/>
            <a:tailEnd type="none" w="med" len="med"/>
          </a:ln>
        </p:spPr>
        <p:txBody>
          <a:bodyPr lIns="0" tIns="0" rIns="0" bIns="0"/>
          <a:lstStyle/>
          <a:p>
            <a:endParaRPr lang="en-US"/>
          </a:p>
        </p:txBody>
      </p:sp>
      <p:sp>
        <p:nvSpPr>
          <p:cNvPr id="28681" name="Oval 9"/>
          <p:cNvSpPr>
            <a:spLocks/>
          </p:cNvSpPr>
          <p:nvPr/>
        </p:nvSpPr>
        <p:spPr bwMode="auto">
          <a:xfrm>
            <a:off x="2404230" y="2454840"/>
            <a:ext cx="1544836" cy="1544836"/>
          </a:xfrm>
          <a:prstGeom prst="ellipse">
            <a:avLst/>
          </a:prstGeom>
          <a:solidFill>
            <a:srgbClr val="A40800">
              <a:alpha val="38823"/>
            </a:srgbClr>
          </a:solidFill>
          <a:ln w="88900" cap="flat">
            <a:solidFill>
              <a:srgbClr val="D90B00"/>
            </a:solidFill>
            <a:prstDash val="solid"/>
            <a:miter lim="800000"/>
            <a:headEnd type="none" w="med" len="med"/>
            <a:tailEnd type="none" w="med" len="med"/>
          </a:ln>
        </p:spPr>
        <p:txBody>
          <a:bodyPr lIns="0" tIns="0" rIns="0" bIns="0"/>
          <a:lstStyle/>
          <a:p>
            <a:endParaRPr lang="en-US"/>
          </a:p>
        </p:txBody>
      </p:sp>
      <p:sp>
        <p:nvSpPr>
          <p:cNvPr id="11" name="Rectangle 25"/>
          <p:cNvSpPr>
            <a:spLocks/>
          </p:cNvSpPr>
          <p:nvPr/>
        </p:nvSpPr>
        <p:spPr bwMode="auto">
          <a:xfrm>
            <a:off x="457200" y="5379319"/>
            <a:ext cx="6322244"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342900" indent="-342900">
              <a:buFont typeface="Arial" panose="020B0604020202020204" pitchFamily="34" charset="0"/>
              <a:buChar char="•"/>
            </a:pPr>
            <a:r>
              <a:rPr lang="en-US" sz="2400" dirty="0" smtClean="0">
                <a:ea typeface="Gill Sans" charset="0"/>
                <a:cs typeface="Gill Sans" charset="0"/>
              </a:rPr>
              <a:t>Solve ambiguities using asymptotic decider</a:t>
            </a:r>
            <a:br>
              <a:rPr lang="en-US" sz="2400" dirty="0" smtClean="0">
                <a:ea typeface="Gill Sans" charset="0"/>
                <a:cs typeface="Gill Sans" charset="0"/>
              </a:rPr>
            </a:br>
            <a:r>
              <a:rPr lang="en-US" sz="2400" dirty="0" smtClean="0">
                <a:ea typeface="Gill Sans" charset="0"/>
                <a:cs typeface="Gill Sans" charset="0"/>
              </a:rPr>
              <a:t>similar to marching squares</a:t>
            </a:r>
            <a:endParaRPr lang="en-US" sz="2400" dirty="0">
              <a:ea typeface="Gill Sans" charset="0"/>
              <a:cs typeface="Gill Sans" charset="0"/>
            </a:endParaRPr>
          </a:p>
        </p:txBody>
      </p:sp>
    </p:spTree>
    <p:extLst>
      <p:ext uri="{BB962C8B-B14F-4D97-AF65-F5344CB8AC3E}">
        <p14:creationId xmlns:p14="http://schemas.microsoft.com/office/powerpoint/2010/main" val="5352762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30030280" presetClass="entr" presetSubtype="-1188656363" fill="hold" grpId="0" nodeType="afterEffect">
                                  <p:stCondLst>
                                    <p:cond delay="0"/>
                                  </p:stCondLst>
                                  <p:childTnLst>
                                    <p:set>
                                      <p:cBhvr>
                                        <p:cTn id="6" dur="1" fill="hold">
                                          <p:stCondLst>
                                            <p:cond delay="499"/>
                                          </p:stCondLst>
                                        </p:cTn>
                                        <p:tgtEl>
                                          <p:spTgt spid="28676"/>
                                        </p:tgtEl>
                                        <p:attrNameLst>
                                          <p:attrName>style.visibility</p:attrName>
                                        </p:attrNameLst>
                                      </p:cBhvr>
                                      <p:to>
                                        <p:strVal val="visible"/>
                                      </p:to>
                                    </p:set>
                                  </p:childTnLst>
                                </p:cTn>
                              </p:par>
                            </p:childTnLst>
                          </p:cTn>
                        </p:par>
                        <p:par>
                          <p:cTn id="7" fill="hold" nodeType="afterGroup">
                            <p:stCondLst>
                              <p:cond delay="500"/>
                            </p:stCondLst>
                            <p:childTnLst>
                              <p:par>
                                <p:cTn id="8" presetID="1830030280" presetClass="entr" presetSubtype="-1188656363" fill="hold" grpId="0" nodeType="afterEffect">
                                  <p:stCondLst>
                                    <p:cond delay="0"/>
                                  </p:stCondLst>
                                  <p:childTnLst>
                                    <p:set>
                                      <p:cBhvr>
                                        <p:cTn id="9" dur="1" fill="hold">
                                          <p:stCondLst>
                                            <p:cond delay="499"/>
                                          </p:stCondLst>
                                        </p:cTn>
                                        <p:tgtEl>
                                          <p:spTgt spid="28681"/>
                                        </p:tgtEl>
                                        <p:attrNameLst>
                                          <p:attrName>style.visibility</p:attrName>
                                        </p:attrNameLst>
                                      </p:cBhvr>
                                      <p:to>
                                        <p:strVal val="visible"/>
                                      </p:to>
                                    </p:set>
                                  </p:childTnLst>
                                </p:cTn>
                              </p:par>
                            </p:childTnLst>
                          </p:cTn>
                        </p:par>
                        <p:par>
                          <p:cTn id="10" fill="hold" nodeType="afterGroup">
                            <p:stCondLst>
                              <p:cond delay="1000"/>
                            </p:stCondLst>
                            <p:childTnLst>
                              <p:par>
                                <p:cTn id="11" presetID="1830030280" presetClass="entr" presetSubtype="-1188656363" fill="hold" grpId="0" nodeType="afterEffect">
                                  <p:stCondLst>
                                    <p:cond delay="0"/>
                                  </p:stCondLst>
                                  <p:childTnLst>
                                    <p:set>
                                      <p:cBhvr>
                                        <p:cTn id="12" dur="1" fill="hold">
                                          <p:stCondLst>
                                            <p:cond delay="499"/>
                                          </p:stCondLst>
                                        </p:cTn>
                                        <p:tgtEl>
                                          <p:spTgt spid="28680"/>
                                        </p:tgtEl>
                                        <p:attrNameLst>
                                          <p:attrName>style.visibility</p:attrName>
                                        </p:attrNameLst>
                                      </p:cBhvr>
                                      <p:to>
                                        <p:strVal val="visible"/>
                                      </p:to>
                                    </p:set>
                                  </p:childTnLst>
                                </p:cTn>
                              </p:par>
                            </p:childTnLst>
                          </p:cTn>
                        </p:par>
                        <p:par>
                          <p:cTn id="13" fill="hold" nodeType="afterGroup">
                            <p:stCondLst>
                              <p:cond delay="1500"/>
                            </p:stCondLst>
                            <p:childTnLst>
                              <p:par>
                                <p:cTn id="14" presetID="1830030280" presetClass="entr" presetSubtype="-1188656363" fill="hold" grpId="0" nodeType="afterEffect">
                                  <p:stCondLst>
                                    <p:cond delay="0"/>
                                  </p:stCondLst>
                                  <p:childTnLst>
                                    <p:set>
                                      <p:cBhvr>
                                        <p:cTn id="15" dur="1" fill="hold">
                                          <p:stCondLst>
                                            <p:cond delay="499"/>
                                          </p:stCondLst>
                                        </p:cTn>
                                        <p:tgtEl>
                                          <p:spTgt spid="28677"/>
                                        </p:tgtEl>
                                        <p:attrNameLst>
                                          <p:attrName>style.visibility</p:attrName>
                                        </p:attrNameLst>
                                      </p:cBhvr>
                                      <p:to>
                                        <p:strVal val="visible"/>
                                      </p:to>
                                    </p:set>
                                  </p:childTnLst>
                                </p:cTn>
                              </p:par>
                            </p:childTnLst>
                          </p:cTn>
                        </p:par>
                        <p:par>
                          <p:cTn id="16" fill="hold" nodeType="afterGroup">
                            <p:stCondLst>
                              <p:cond delay="2000"/>
                            </p:stCondLst>
                            <p:childTnLst>
                              <p:par>
                                <p:cTn id="17" presetID="1830030280" presetClass="entr" presetSubtype="-1188656363" fill="hold" grpId="0" nodeType="afterEffect">
                                  <p:stCondLst>
                                    <p:cond delay="0"/>
                                  </p:stCondLst>
                                  <p:childTnLst>
                                    <p:set>
                                      <p:cBhvr>
                                        <p:cTn id="18" dur="1" fill="hold">
                                          <p:stCondLst>
                                            <p:cond delay="499"/>
                                          </p:stCondLst>
                                        </p:cTn>
                                        <p:tgtEl>
                                          <p:spTgt spid="28678"/>
                                        </p:tgtEl>
                                        <p:attrNameLst>
                                          <p:attrName>style.visibility</p:attrName>
                                        </p:attrNameLst>
                                      </p:cBhvr>
                                      <p:to>
                                        <p:strVal val="visible"/>
                                      </p:to>
                                    </p:set>
                                  </p:childTnLst>
                                </p:cTn>
                              </p:par>
                            </p:childTnLst>
                          </p:cTn>
                        </p:par>
                        <p:par>
                          <p:cTn id="19" fill="hold" nodeType="afterGroup">
                            <p:stCondLst>
                              <p:cond delay="2500"/>
                            </p:stCondLst>
                            <p:childTnLst>
                              <p:par>
                                <p:cTn id="20" presetID="1830030280" presetClass="entr" presetSubtype="-1188656363" fill="hold" grpId="0" nodeType="afterEffect">
                                  <p:stCondLst>
                                    <p:cond delay="0"/>
                                  </p:stCondLst>
                                  <p:childTnLst>
                                    <p:set>
                                      <p:cBhvr>
                                        <p:cTn id="21" dur="1" fill="hold">
                                          <p:stCondLst>
                                            <p:cond delay="499"/>
                                          </p:stCondLst>
                                        </p:cTn>
                                        <p:tgtEl>
                                          <p:spTgt spid="286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animBg="1"/>
      <p:bldP spid="28677" grpId="0" animBg="1"/>
      <p:bldP spid="28678" grpId="0" animBg="1"/>
      <p:bldP spid="28679" grpId="0" animBg="1"/>
      <p:bldP spid="28680" grpId="0" animBg="1"/>
      <p:bldP spid="28681"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Rectangle 2"/>
          <p:cNvSpPr>
            <a:spLocks noGrp="1" noChangeArrowheads="1"/>
          </p:cNvSpPr>
          <p:nvPr>
            <p:ph type="title"/>
          </p:nvPr>
        </p:nvSpPr>
        <p:spPr/>
        <p:txBody>
          <a:bodyPr/>
          <a:lstStyle/>
          <a:p>
            <a:pPr defTabSz="914400"/>
            <a:r>
              <a:rPr lang="en-US" dirty="0"/>
              <a:t>Marching </a:t>
            </a:r>
            <a:r>
              <a:rPr lang="en-US" dirty="0" smtClean="0"/>
              <a:t>Cubes: Step 7</a:t>
            </a:r>
          </a:p>
        </p:txBody>
      </p:sp>
      <p:sp>
        <p:nvSpPr>
          <p:cNvPr id="61445" name="Rectangle 3"/>
          <p:cNvSpPr>
            <a:spLocks noGrp="1" noChangeArrowheads="1"/>
          </p:cNvSpPr>
          <p:nvPr>
            <p:ph idx="1"/>
          </p:nvPr>
        </p:nvSpPr>
        <p:spPr>
          <a:xfrm>
            <a:off x="274808" y="1346815"/>
            <a:ext cx="4379306" cy="4572000"/>
          </a:xfrm>
        </p:spPr>
        <p:txBody>
          <a:bodyPr>
            <a:normAutofit/>
          </a:bodyPr>
          <a:lstStyle/>
          <a:p>
            <a:r>
              <a:rPr lang="en-US" dirty="0" smtClean="0"/>
              <a:t>Consider ambiguous cases</a:t>
            </a:r>
          </a:p>
          <a:p>
            <a:pPr marL="742950" lvl="1" indent="-285750"/>
            <a:r>
              <a:rPr lang="en-US" dirty="0" smtClean="0"/>
              <a:t>Ambiguous cases: 3, 6, 7, 10, 12, 13</a:t>
            </a:r>
          </a:p>
          <a:p>
            <a:pPr marL="742950" lvl="1" indent="-285750"/>
            <a:r>
              <a:rPr lang="en-US" dirty="0" smtClean="0"/>
              <a:t>Adjacent vertices: different states</a:t>
            </a:r>
          </a:p>
          <a:p>
            <a:pPr marL="742950" lvl="1" indent="-285750"/>
            <a:r>
              <a:rPr lang="en-US" dirty="0" smtClean="0"/>
              <a:t>Diagonal vertices: same state</a:t>
            </a:r>
          </a:p>
          <a:p>
            <a:pPr marL="742950" lvl="1" indent="-285750"/>
            <a:r>
              <a:rPr lang="en-US" dirty="0" smtClean="0"/>
              <a:t>Resolution: decide for one case</a:t>
            </a:r>
          </a:p>
          <a:p>
            <a:endParaRPr lang="en-US" dirty="0" smtClean="0"/>
          </a:p>
          <a:p>
            <a:endParaRPr lang="en-US" dirty="0" smtClean="0"/>
          </a:p>
        </p:txBody>
      </p:sp>
      <p:grpSp>
        <p:nvGrpSpPr>
          <p:cNvPr id="61446" name="Group 4"/>
          <p:cNvGrpSpPr>
            <a:grpSpLocks/>
          </p:cNvGrpSpPr>
          <p:nvPr/>
        </p:nvGrpSpPr>
        <p:grpSpPr bwMode="auto">
          <a:xfrm>
            <a:off x="4884738" y="1751013"/>
            <a:ext cx="3914775" cy="3886200"/>
            <a:chOff x="2904" y="1008"/>
            <a:chExt cx="2682" cy="2539"/>
          </a:xfrm>
        </p:grpSpPr>
        <p:grpSp>
          <p:nvGrpSpPr>
            <p:cNvPr id="61447" name="Group 5"/>
            <p:cNvGrpSpPr>
              <a:grpSpLocks/>
            </p:cNvGrpSpPr>
            <p:nvPr/>
          </p:nvGrpSpPr>
          <p:grpSpPr bwMode="auto">
            <a:xfrm>
              <a:off x="4632" y="1095"/>
              <a:ext cx="872" cy="872"/>
              <a:chOff x="4560" y="1248"/>
              <a:chExt cx="872" cy="872"/>
            </a:xfrm>
          </p:grpSpPr>
          <p:sp>
            <p:nvSpPr>
              <p:cNvPr id="61505" name="Freeform 6" descr="60%"/>
              <p:cNvSpPr>
                <a:spLocks/>
              </p:cNvSpPr>
              <p:nvPr/>
            </p:nvSpPr>
            <p:spPr bwMode="auto">
              <a:xfrm>
                <a:off x="4992" y="1632"/>
                <a:ext cx="440" cy="488"/>
              </a:xfrm>
              <a:custGeom>
                <a:avLst/>
                <a:gdLst>
                  <a:gd name="T0" fmla="*/ 440 w 440"/>
                  <a:gd name="T1" fmla="*/ 0 h 488"/>
                  <a:gd name="T2" fmla="*/ 0 w 440"/>
                  <a:gd name="T3" fmla="*/ 488 h 488"/>
                  <a:gd name="T4" fmla="*/ 432 w 440"/>
                  <a:gd name="T5" fmla="*/ 488 h 488"/>
                  <a:gd name="T6" fmla="*/ 440 w 440"/>
                  <a:gd name="T7" fmla="*/ 0 h 488"/>
                  <a:gd name="T8" fmla="*/ 0 60000 65536"/>
                  <a:gd name="T9" fmla="*/ 0 60000 65536"/>
                  <a:gd name="T10" fmla="*/ 0 60000 65536"/>
                  <a:gd name="T11" fmla="*/ 0 60000 65536"/>
                  <a:gd name="T12" fmla="*/ 0 w 440"/>
                  <a:gd name="T13" fmla="*/ 0 h 488"/>
                  <a:gd name="T14" fmla="*/ 440 w 440"/>
                  <a:gd name="T15" fmla="*/ 488 h 488"/>
                </a:gdLst>
                <a:ahLst/>
                <a:cxnLst>
                  <a:cxn ang="T8">
                    <a:pos x="T0" y="T1"/>
                  </a:cxn>
                  <a:cxn ang="T9">
                    <a:pos x="T2" y="T3"/>
                  </a:cxn>
                  <a:cxn ang="T10">
                    <a:pos x="T4" y="T5"/>
                  </a:cxn>
                  <a:cxn ang="T11">
                    <a:pos x="T6" y="T7"/>
                  </a:cxn>
                </a:cxnLst>
                <a:rect l="T12" t="T13" r="T14" b="T15"/>
                <a:pathLst>
                  <a:path w="440" h="488">
                    <a:moveTo>
                      <a:pt x="440" y="0"/>
                    </a:moveTo>
                    <a:lnTo>
                      <a:pt x="0" y="488"/>
                    </a:lnTo>
                    <a:lnTo>
                      <a:pt x="432" y="488"/>
                    </a:lnTo>
                    <a:lnTo>
                      <a:pt x="440" y="0"/>
                    </a:lnTo>
                    <a:close/>
                  </a:path>
                </a:pathLst>
              </a:custGeom>
              <a:pattFill prst="pct60">
                <a:fgClr>
                  <a:srgbClr val="66FF33"/>
                </a:fgClr>
                <a:bgClr>
                  <a:srgbClr val="FFFFFF"/>
                </a:bgClr>
              </a:patt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nchor="ctr"/>
              <a:lstStyle/>
              <a:p>
                <a:endParaRPr lang="de-DE"/>
              </a:p>
            </p:txBody>
          </p:sp>
          <p:sp>
            <p:nvSpPr>
              <p:cNvPr id="61506" name="Freeform 7" descr="60%"/>
              <p:cNvSpPr>
                <a:spLocks/>
              </p:cNvSpPr>
              <p:nvPr/>
            </p:nvSpPr>
            <p:spPr bwMode="auto">
              <a:xfrm>
                <a:off x="4560" y="1248"/>
                <a:ext cx="424" cy="480"/>
              </a:xfrm>
              <a:custGeom>
                <a:avLst/>
                <a:gdLst>
                  <a:gd name="T0" fmla="*/ 0 w 424"/>
                  <a:gd name="T1" fmla="*/ 0 h 480"/>
                  <a:gd name="T2" fmla="*/ 0 w 424"/>
                  <a:gd name="T3" fmla="*/ 480 h 480"/>
                  <a:gd name="T4" fmla="*/ 424 w 424"/>
                  <a:gd name="T5" fmla="*/ 16 h 480"/>
                  <a:gd name="T6" fmla="*/ 0 w 424"/>
                  <a:gd name="T7" fmla="*/ 0 h 480"/>
                  <a:gd name="T8" fmla="*/ 0 60000 65536"/>
                  <a:gd name="T9" fmla="*/ 0 60000 65536"/>
                  <a:gd name="T10" fmla="*/ 0 60000 65536"/>
                  <a:gd name="T11" fmla="*/ 0 60000 65536"/>
                  <a:gd name="T12" fmla="*/ 0 w 424"/>
                  <a:gd name="T13" fmla="*/ 0 h 480"/>
                  <a:gd name="T14" fmla="*/ 424 w 424"/>
                  <a:gd name="T15" fmla="*/ 480 h 480"/>
                </a:gdLst>
                <a:ahLst/>
                <a:cxnLst>
                  <a:cxn ang="T8">
                    <a:pos x="T0" y="T1"/>
                  </a:cxn>
                  <a:cxn ang="T9">
                    <a:pos x="T2" y="T3"/>
                  </a:cxn>
                  <a:cxn ang="T10">
                    <a:pos x="T4" y="T5"/>
                  </a:cxn>
                  <a:cxn ang="T11">
                    <a:pos x="T6" y="T7"/>
                  </a:cxn>
                </a:cxnLst>
                <a:rect l="T12" t="T13" r="T14" b="T15"/>
                <a:pathLst>
                  <a:path w="424" h="480">
                    <a:moveTo>
                      <a:pt x="0" y="0"/>
                    </a:moveTo>
                    <a:lnTo>
                      <a:pt x="0" y="480"/>
                    </a:lnTo>
                    <a:lnTo>
                      <a:pt x="424" y="16"/>
                    </a:lnTo>
                    <a:lnTo>
                      <a:pt x="0" y="0"/>
                    </a:lnTo>
                    <a:close/>
                  </a:path>
                </a:pathLst>
              </a:custGeom>
              <a:pattFill prst="pct60">
                <a:fgClr>
                  <a:srgbClr val="66FF33"/>
                </a:fgClr>
                <a:bgClr>
                  <a:srgbClr val="FFFFFF"/>
                </a:bgClr>
              </a:patt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nchor="ctr"/>
              <a:lstStyle/>
              <a:p>
                <a:endParaRPr lang="de-DE"/>
              </a:p>
            </p:txBody>
          </p:sp>
          <p:sp>
            <p:nvSpPr>
              <p:cNvPr id="61507" name="Line 8"/>
              <p:cNvSpPr>
                <a:spLocks noChangeShapeType="1"/>
              </p:cNvSpPr>
              <p:nvPr/>
            </p:nvSpPr>
            <p:spPr bwMode="auto">
              <a:xfrm flipH="1">
                <a:off x="4568" y="1251"/>
                <a:ext cx="440" cy="47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61508" name="Line 9"/>
              <p:cNvSpPr>
                <a:spLocks noChangeShapeType="1"/>
              </p:cNvSpPr>
              <p:nvPr/>
            </p:nvSpPr>
            <p:spPr bwMode="auto">
              <a:xfrm flipH="1">
                <a:off x="4992" y="1640"/>
                <a:ext cx="440" cy="47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61448" name="Group 10"/>
            <p:cNvGrpSpPr>
              <a:grpSpLocks/>
            </p:cNvGrpSpPr>
            <p:nvPr/>
          </p:nvGrpSpPr>
          <p:grpSpPr bwMode="auto">
            <a:xfrm>
              <a:off x="3240" y="1095"/>
              <a:ext cx="880" cy="875"/>
              <a:chOff x="3168" y="1248"/>
              <a:chExt cx="880" cy="875"/>
            </a:xfrm>
          </p:grpSpPr>
          <p:sp>
            <p:nvSpPr>
              <p:cNvPr id="61502" name="Freeform 11" descr="60%"/>
              <p:cNvSpPr>
                <a:spLocks/>
              </p:cNvSpPr>
              <p:nvPr/>
            </p:nvSpPr>
            <p:spPr bwMode="auto">
              <a:xfrm>
                <a:off x="3168" y="1248"/>
                <a:ext cx="880" cy="864"/>
              </a:xfrm>
              <a:custGeom>
                <a:avLst/>
                <a:gdLst>
                  <a:gd name="T0" fmla="*/ 0 w 880"/>
                  <a:gd name="T1" fmla="*/ 0 h 864"/>
                  <a:gd name="T2" fmla="*/ 16 w 880"/>
                  <a:gd name="T3" fmla="*/ 376 h 864"/>
                  <a:gd name="T4" fmla="*/ 424 w 880"/>
                  <a:gd name="T5" fmla="*/ 864 h 864"/>
                  <a:gd name="T6" fmla="*/ 880 w 880"/>
                  <a:gd name="T7" fmla="*/ 856 h 864"/>
                  <a:gd name="T8" fmla="*/ 872 w 880"/>
                  <a:gd name="T9" fmla="*/ 488 h 864"/>
                  <a:gd name="T10" fmla="*/ 456 w 880"/>
                  <a:gd name="T11" fmla="*/ 8 h 864"/>
                  <a:gd name="T12" fmla="*/ 0 w 880"/>
                  <a:gd name="T13" fmla="*/ 0 h 864"/>
                  <a:gd name="T14" fmla="*/ 0 60000 65536"/>
                  <a:gd name="T15" fmla="*/ 0 60000 65536"/>
                  <a:gd name="T16" fmla="*/ 0 60000 65536"/>
                  <a:gd name="T17" fmla="*/ 0 60000 65536"/>
                  <a:gd name="T18" fmla="*/ 0 60000 65536"/>
                  <a:gd name="T19" fmla="*/ 0 60000 65536"/>
                  <a:gd name="T20" fmla="*/ 0 60000 65536"/>
                  <a:gd name="T21" fmla="*/ 0 w 880"/>
                  <a:gd name="T22" fmla="*/ 0 h 864"/>
                  <a:gd name="T23" fmla="*/ 880 w 880"/>
                  <a:gd name="T24" fmla="*/ 864 h 8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80" h="864">
                    <a:moveTo>
                      <a:pt x="0" y="0"/>
                    </a:moveTo>
                    <a:lnTo>
                      <a:pt x="16" y="376"/>
                    </a:lnTo>
                    <a:lnTo>
                      <a:pt x="424" y="864"/>
                    </a:lnTo>
                    <a:lnTo>
                      <a:pt x="880" y="856"/>
                    </a:lnTo>
                    <a:lnTo>
                      <a:pt x="872" y="488"/>
                    </a:lnTo>
                    <a:lnTo>
                      <a:pt x="456" y="8"/>
                    </a:lnTo>
                    <a:lnTo>
                      <a:pt x="0" y="0"/>
                    </a:lnTo>
                    <a:close/>
                  </a:path>
                </a:pathLst>
              </a:custGeom>
              <a:pattFill prst="pct60">
                <a:fgClr>
                  <a:srgbClr val="66FF33"/>
                </a:fgClr>
                <a:bgClr>
                  <a:srgbClr val="FFFFFF"/>
                </a:bgClr>
              </a:pattFill>
              <a:ln w="9525" cap="flat" cmpd="sng">
                <a:solidFill>
                  <a:schemeClr val="bg2"/>
                </a:solidFill>
                <a:prstDash val="solid"/>
                <a:round/>
                <a:headEnd/>
                <a:tailEnd/>
              </a:ln>
            </p:spPr>
            <p:txBody>
              <a:bodyPr wrap="none" anchor="ctr"/>
              <a:lstStyle/>
              <a:p>
                <a:endParaRPr lang="de-DE"/>
              </a:p>
            </p:txBody>
          </p:sp>
          <p:sp>
            <p:nvSpPr>
              <p:cNvPr id="61503" name="Line 12"/>
              <p:cNvSpPr>
                <a:spLocks noChangeShapeType="1"/>
              </p:cNvSpPr>
              <p:nvPr/>
            </p:nvSpPr>
            <p:spPr bwMode="auto">
              <a:xfrm>
                <a:off x="3184" y="1624"/>
                <a:ext cx="432" cy="4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61504" name="Line 13"/>
              <p:cNvSpPr>
                <a:spLocks noChangeShapeType="1"/>
              </p:cNvSpPr>
              <p:nvPr/>
            </p:nvSpPr>
            <p:spPr bwMode="auto">
              <a:xfrm>
                <a:off x="3616" y="1251"/>
                <a:ext cx="432" cy="4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61449" name="Group 14"/>
            <p:cNvGrpSpPr>
              <a:grpSpLocks/>
            </p:cNvGrpSpPr>
            <p:nvPr/>
          </p:nvGrpSpPr>
          <p:grpSpPr bwMode="auto">
            <a:xfrm>
              <a:off x="3168" y="1008"/>
              <a:ext cx="1034" cy="1041"/>
              <a:chOff x="3096" y="1161"/>
              <a:chExt cx="1034" cy="1041"/>
            </a:xfrm>
          </p:grpSpPr>
          <p:sp>
            <p:nvSpPr>
              <p:cNvPr id="61497" name="Rectangle 15"/>
              <p:cNvSpPr>
                <a:spLocks noChangeArrowheads="1"/>
              </p:cNvSpPr>
              <p:nvPr/>
            </p:nvSpPr>
            <p:spPr bwMode="auto">
              <a:xfrm>
                <a:off x="3184" y="1251"/>
                <a:ext cx="864" cy="864"/>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a:p>
            </p:txBody>
          </p:sp>
          <p:sp>
            <p:nvSpPr>
              <p:cNvPr id="61498" name="Oval 16"/>
              <p:cNvSpPr>
                <a:spLocks noChangeAspect="1" noChangeArrowheads="1"/>
              </p:cNvSpPr>
              <p:nvPr/>
            </p:nvSpPr>
            <p:spPr bwMode="auto">
              <a:xfrm>
                <a:off x="3957" y="2029"/>
                <a:ext cx="173" cy="173"/>
              </a:xfrm>
              <a:prstGeom prst="ellipse">
                <a:avLst/>
              </a:pr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de-DE"/>
              </a:p>
            </p:txBody>
          </p:sp>
          <p:sp>
            <p:nvSpPr>
              <p:cNvPr id="61499" name="Oval 17"/>
              <p:cNvSpPr>
                <a:spLocks noChangeAspect="1" noChangeArrowheads="1"/>
              </p:cNvSpPr>
              <p:nvPr/>
            </p:nvSpPr>
            <p:spPr bwMode="auto">
              <a:xfrm>
                <a:off x="3096" y="1163"/>
                <a:ext cx="173" cy="173"/>
              </a:xfrm>
              <a:prstGeom prst="ellipse">
                <a:avLst/>
              </a:pr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de-DE"/>
              </a:p>
            </p:txBody>
          </p:sp>
          <p:sp>
            <p:nvSpPr>
              <p:cNvPr id="61500" name="Oval 18"/>
              <p:cNvSpPr>
                <a:spLocks noChangeAspect="1" noChangeArrowheads="1"/>
              </p:cNvSpPr>
              <p:nvPr/>
            </p:nvSpPr>
            <p:spPr bwMode="auto">
              <a:xfrm>
                <a:off x="3957" y="1161"/>
                <a:ext cx="173" cy="173"/>
              </a:xfrm>
              <a:prstGeom prst="ellipse">
                <a:avLst/>
              </a:pr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de-DE"/>
              </a:p>
            </p:txBody>
          </p:sp>
          <p:sp>
            <p:nvSpPr>
              <p:cNvPr id="61501" name="Oval 19"/>
              <p:cNvSpPr>
                <a:spLocks noChangeAspect="1" noChangeArrowheads="1"/>
              </p:cNvSpPr>
              <p:nvPr/>
            </p:nvSpPr>
            <p:spPr bwMode="auto">
              <a:xfrm>
                <a:off x="3096" y="2029"/>
                <a:ext cx="173" cy="173"/>
              </a:xfrm>
              <a:prstGeom prst="ellipse">
                <a:avLst/>
              </a:pr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de-DE"/>
              </a:p>
            </p:txBody>
          </p:sp>
        </p:grpSp>
        <p:grpSp>
          <p:nvGrpSpPr>
            <p:cNvPr id="61450" name="Group 20"/>
            <p:cNvGrpSpPr>
              <a:grpSpLocks/>
            </p:cNvGrpSpPr>
            <p:nvPr/>
          </p:nvGrpSpPr>
          <p:grpSpPr bwMode="auto">
            <a:xfrm>
              <a:off x="4552" y="1016"/>
              <a:ext cx="1034" cy="1041"/>
              <a:chOff x="4480" y="1169"/>
              <a:chExt cx="1034" cy="1041"/>
            </a:xfrm>
          </p:grpSpPr>
          <p:sp>
            <p:nvSpPr>
              <p:cNvPr id="61492" name="Rectangle 21"/>
              <p:cNvSpPr>
                <a:spLocks noChangeArrowheads="1"/>
              </p:cNvSpPr>
              <p:nvPr/>
            </p:nvSpPr>
            <p:spPr bwMode="auto">
              <a:xfrm>
                <a:off x="4568" y="1259"/>
                <a:ext cx="864" cy="864"/>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a:p>
            </p:txBody>
          </p:sp>
          <p:sp>
            <p:nvSpPr>
              <p:cNvPr id="61493" name="Oval 22"/>
              <p:cNvSpPr>
                <a:spLocks noChangeAspect="1" noChangeArrowheads="1"/>
              </p:cNvSpPr>
              <p:nvPr/>
            </p:nvSpPr>
            <p:spPr bwMode="auto">
              <a:xfrm>
                <a:off x="5341" y="2037"/>
                <a:ext cx="173" cy="173"/>
              </a:xfrm>
              <a:prstGeom prst="ellipse">
                <a:avLst/>
              </a:pr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de-DE"/>
              </a:p>
            </p:txBody>
          </p:sp>
          <p:sp>
            <p:nvSpPr>
              <p:cNvPr id="61494" name="Oval 23"/>
              <p:cNvSpPr>
                <a:spLocks noChangeAspect="1" noChangeArrowheads="1"/>
              </p:cNvSpPr>
              <p:nvPr/>
            </p:nvSpPr>
            <p:spPr bwMode="auto">
              <a:xfrm>
                <a:off x="4480" y="1171"/>
                <a:ext cx="173" cy="173"/>
              </a:xfrm>
              <a:prstGeom prst="ellipse">
                <a:avLst/>
              </a:pr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de-DE"/>
              </a:p>
            </p:txBody>
          </p:sp>
          <p:sp>
            <p:nvSpPr>
              <p:cNvPr id="61495" name="Oval 24"/>
              <p:cNvSpPr>
                <a:spLocks noChangeAspect="1" noChangeArrowheads="1"/>
              </p:cNvSpPr>
              <p:nvPr/>
            </p:nvSpPr>
            <p:spPr bwMode="auto">
              <a:xfrm>
                <a:off x="5341" y="1169"/>
                <a:ext cx="173" cy="173"/>
              </a:xfrm>
              <a:prstGeom prst="ellipse">
                <a:avLst/>
              </a:pr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de-DE"/>
              </a:p>
            </p:txBody>
          </p:sp>
          <p:sp>
            <p:nvSpPr>
              <p:cNvPr id="61496" name="Oval 25"/>
              <p:cNvSpPr>
                <a:spLocks noChangeAspect="1" noChangeArrowheads="1"/>
              </p:cNvSpPr>
              <p:nvPr/>
            </p:nvSpPr>
            <p:spPr bwMode="auto">
              <a:xfrm>
                <a:off x="4480" y="2037"/>
                <a:ext cx="173" cy="173"/>
              </a:xfrm>
              <a:prstGeom prst="ellipse">
                <a:avLst/>
              </a:pr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de-DE"/>
              </a:p>
            </p:txBody>
          </p:sp>
        </p:grpSp>
        <p:sp>
          <p:nvSpPr>
            <p:cNvPr id="61451" name="Text Box 26"/>
            <p:cNvSpPr txBox="1">
              <a:spLocks noChangeArrowheads="1"/>
            </p:cNvSpPr>
            <p:nvPr/>
          </p:nvSpPr>
          <p:spPr bwMode="auto">
            <a:xfrm>
              <a:off x="4208" y="1190"/>
              <a:ext cx="281"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Clr>
                  <a:schemeClr val="accent1"/>
                </a:buClr>
                <a:buSzPct val="90000"/>
                <a:buFont typeface="Monotype Sorts" pitchFamily="2" charset="2"/>
                <a:buNone/>
              </a:pPr>
              <a:r>
                <a:rPr kumimoji="1" lang="en-US" sz="2000" i="0"/>
                <a:t>or</a:t>
              </a:r>
              <a:endParaRPr kumimoji="1" lang="en-US" sz="2000" b="1" i="0" u="sng"/>
            </a:p>
          </p:txBody>
        </p:sp>
        <p:sp>
          <p:nvSpPr>
            <p:cNvPr id="61452" name="Freeform 27" descr="60%"/>
            <p:cNvSpPr>
              <a:spLocks/>
            </p:cNvSpPr>
            <p:nvPr/>
          </p:nvSpPr>
          <p:spPr bwMode="auto">
            <a:xfrm>
              <a:off x="3368" y="2559"/>
              <a:ext cx="544" cy="504"/>
            </a:xfrm>
            <a:custGeom>
              <a:avLst/>
              <a:gdLst>
                <a:gd name="T0" fmla="*/ 0 w 544"/>
                <a:gd name="T1" fmla="*/ 96 h 504"/>
                <a:gd name="T2" fmla="*/ 544 w 544"/>
                <a:gd name="T3" fmla="*/ 0 h 504"/>
                <a:gd name="T4" fmla="*/ 416 w 544"/>
                <a:gd name="T5" fmla="*/ 504 h 504"/>
                <a:gd name="T6" fmla="*/ 0 w 544"/>
                <a:gd name="T7" fmla="*/ 96 h 504"/>
                <a:gd name="T8" fmla="*/ 0 60000 65536"/>
                <a:gd name="T9" fmla="*/ 0 60000 65536"/>
                <a:gd name="T10" fmla="*/ 0 60000 65536"/>
                <a:gd name="T11" fmla="*/ 0 60000 65536"/>
                <a:gd name="T12" fmla="*/ 0 w 544"/>
                <a:gd name="T13" fmla="*/ 0 h 504"/>
                <a:gd name="T14" fmla="*/ 544 w 544"/>
                <a:gd name="T15" fmla="*/ 504 h 504"/>
              </a:gdLst>
              <a:ahLst/>
              <a:cxnLst>
                <a:cxn ang="T8">
                  <a:pos x="T0" y="T1"/>
                </a:cxn>
                <a:cxn ang="T9">
                  <a:pos x="T2" y="T3"/>
                </a:cxn>
                <a:cxn ang="T10">
                  <a:pos x="T4" y="T5"/>
                </a:cxn>
                <a:cxn ang="T11">
                  <a:pos x="T6" y="T7"/>
                </a:cxn>
              </a:cxnLst>
              <a:rect l="T12" t="T13" r="T14" b="T15"/>
              <a:pathLst>
                <a:path w="544" h="504">
                  <a:moveTo>
                    <a:pt x="0" y="96"/>
                  </a:moveTo>
                  <a:lnTo>
                    <a:pt x="544" y="0"/>
                  </a:lnTo>
                  <a:lnTo>
                    <a:pt x="416" y="504"/>
                  </a:lnTo>
                  <a:lnTo>
                    <a:pt x="0" y="96"/>
                  </a:lnTo>
                  <a:close/>
                </a:path>
              </a:pathLst>
            </a:custGeom>
            <a:pattFill prst="pct60">
              <a:fgClr>
                <a:srgbClr val="FF0000"/>
              </a:fgClr>
              <a:bgClr>
                <a:srgbClr val="FFFFFF"/>
              </a:bgClr>
            </a:pattFill>
            <a:ln w="28575" cap="flat" cmpd="sng">
              <a:solidFill>
                <a:schemeClr val="tx1"/>
              </a:solidFill>
              <a:prstDash val="solid"/>
              <a:round/>
              <a:headEnd/>
              <a:tailEnd/>
            </a:ln>
          </p:spPr>
          <p:txBody>
            <a:bodyPr wrap="none" anchor="ctr"/>
            <a:lstStyle/>
            <a:p>
              <a:endParaRPr lang="de-DE"/>
            </a:p>
          </p:txBody>
        </p:sp>
        <p:grpSp>
          <p:nvGrpSpPr>
            <p:cNvPr id="61453" name="Group 28"/>
            <p:cNvGrpSpPr>
              <a:grpSpLocks/>
            </p:cNvGrpSpPr>
            <p:nvPr/>
          </p:nvGrpSpPr>
          <p:grpSpPr bwMode="auto">
            <a:xfrm>
              <a:off x="2904" y="2391"/>
              <a:ext cx="1192" cy="1156"/>
              <a:chOff x="2832" y="2544"/>
              <a:chExt cx="1192" cy="1156"/>
            </a:xfrm>
          </p:grpSpPr>
          <p:grpSp>
            <p:nvGrpSpPr>
              <p:cNvPr id="61477" name="Group 29"/>
              <p:cNvGrpSpPr>
                <a:grpSpLocks noChangeAspect="1"/>
              </p:cNvGrpSpPr>
              <p:nvPr/>
            </p:nvGrpSpPr>
            <p:grpSpPr bwMode="auto">
              <a:xfrm>
                <a:off x="2905" y="2627"/>
                <a:ext cx="1039" cy="997"/>
                <a:chOff x="1696" y="1976"/>
                <a:chExt cx="1848" cy="1776"/>
              </a:xfrm>
            </p:grpSpPr>
            <p:sp>
              <p:nvSpPr>
                <p:cNvPr id="61486" name="Rectangle 30"/>
                <p:cNvSpPr>
                  <a:spLocks noChangeAspect="1" noChangeArrowheads="1"/>
                </p:cNvSpPr>
                <p:nvPr/>
              </p:nvSpPr>
              <p:spPr bwMode="auto">
                <a:xfrm>
                  <a:off x="1696" y="2312"/>
                  <a:ext cx="1440" cy="14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a:p>
              </p:txBody>
            </p:sp>
            <p:sp>
              <p:nvSpPr>
                <p:cNvPr id="61487" name="Rectangle 31"/>
                <p:cNvSpPr>
                  <a:spLocks noChangeAspect="1" noChangeArrowheads="1"/>
                </p:cNvSpPr>
                <p:nvPr/>
              </p:nvSpPr>
              <p:spPr bwMode="auto">
                <a:xfrm>
                  <a:off x="2104" y="1976"/>
                  <a:ext cx="1440" cy="14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a:p>
              </p:txBody>
            </p:sp>
            <p:sp>
              <p:nvSpPr>
                <p:cNvPr id="61488" name="Line 32"/>
                <p:cNvSpPr>
                  <a:spLocks noChangeAspect="1" noChangeShapeType="1"/>
                </p:cNvSpPr>
                <p:nvPr/>
              </p:nvSpPr>
              <p:spPr bwMode="auto">
                <a:xfrm flipV="1">
                  <a:off x="1696" y="3416"/>
                  <a:ext cx="408" cy="3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61489" name="Line 33"/>
                <p:cNvSpPr>
                  <a:spLocks noChangeAspect="1" noChangeShapeType="1"/>
                </p:cNvSpPr>
                <p:nvPr/>
              </p:nvSpPr>
              <p:spPr bwMode="auto">
                <a:xfrm flipV="1">
                  <a:off x="1696" y="1976"/>
                  <a:ext cx="408" cy="3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61490" name="Line 34"/>
                <p:cNvSpPr>
                  <a:spLocks noChangeAspect="1" noChangeShapeType="1"/>
                </p:cNvSpPr>
                <p:nvPr/>
              </p:nvSpPr>
              <p:spPr bwMode="auto">
                <a:xfrm flipV="1">
                  <a:off x="3136" y="3416"/>
                  <a:ext cx="408" cy="3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61491" name="Line 35"/>
                <p:cNvSpPr>
                  <a:spLocks noChangeAspect="1" noChangeShapeType="1"/>
                </p:cNvSpPr>
                <p:nvPr/>
              </p:nvSpPr>
              <p:spPr bwMode="auto">
                <a:xfrm flipV="1">
                  <a:off x="3136" y="1976"/>
                  <a:ext cx="408" cy="3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61478" name="Oval 36"/>
              <p:cNvSpPr>
                <a:spLocks noChangeAspect="1" noChangeArrowheads="1"/>
              </p:cNvSpPr>
              <p:nvPr/>
            </p:nvSpPr>
            <p:spPr bwMode="auto">
              <a:xfrm>
                <a:off x="2837" y="3546"/>
                <a:ext cx="154" cy="154"/>
              </a:xfrm>
              <a:prstGeom prst="ellipse">
                <a:avLst/>
              </a:pr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de-DE"/>
              </a:p>
            </p:txBody>
          </p:sp>
          <p:sp>
            <p:nvSpPr>
              <p:cNvPr id="61479" name="Oval 37"/>
              <p:cNvSpPr>
                <a:spLocks noChangeAspect="1" noChangeArrowheads="1"/>
              </p:cNvSpPr>
              <p:nvPr/>
            </p:nvSpPr>
            <p:spPr bwMode="auto">
              <a:xfrm>
                <a:off x="3630" y="3546"/>
                <a:ext cx="153" cy="154"/>
              </a:xfrm>
              <a:prstGeom prst="ellipse">
                <a:avLst/>
              </a:pr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de-DE"/>
              </a:p>
            </p:txBody>
          </p:sp>
          <p:sp>
            <p:nvSpPr>
              <p:cNvPr id="61480" name="Oval 38"/>
              <p:cNvSpPr>
                <a:spLocks noChangeAspect="1" noChangeArrowheads="1"/>
              </p:cNvSpPr>
              <p:nvPr/>
            </p:nvSpPr>
            <p:spPr bwMode="auto">
              <a:xfrm>
                <a:off x="3870" y="3350"/>
                <a:ext cx="154" cy="154"/>
              </a:xfrm>
              <a:prstGeom prst="ellipse">
                <a:avLst/>
              </a:pr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de-DE"/>
              </a:p>
            </p:txBody>
          </p:sp>
          <p:sp>
            <p:nvSpPr>
              <p:cNvPr id="61481" name="Oval 39"/>
              <p:cNvSpPr>
                <a:spLocks noChangeAspect="1" noChangeArrowheads="1"/>
              </p:cNvSpPr>
              <p:nvPr/>
            </p:nvSpPr>
            <p:spPr bwMode="auto">
              <a:xfrm>
                <a:off x="3062" y="3361"/>
                <a:ext cx="154" cy="153"/>
              </a:xfrm>
              <a:prstGeom prst="ellipse">
                <a:avLst/>
              </a:pr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de-DE"/>
              </a:p>
            </p:txBody>
          </p:sp>
          <p:sp>
            <p:nvSpPr>
              <p:cNvPr id="61482" name="Oval 40"/>
              <p:cNvSpPr>
                <a:spLocks noChangeAspect="1" noChangeArrowheads="1"/>
              </p:cNvSpPr>
              <p:nvPr/>
            </p:nvSpPr>
            <p:spPr bwMode="auto">
              <a:xfrm>
                <a:off x="2832" y="2750"/>
                <a:ext cx="154" cy="153"/>
              </a:xfrm>
              <a:prstGeom prst="ellipse">
                <a:avLst/>
              </a:pr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de-DE"/>
              </a:p>
            </p:txBody>
          </p:sp>
          <p:sp>
            <p:nvSpPr>
              <p:cNvPr id="61483" name="Oval 41"/>
              <p:cNvSpPr>
                <a:spLocks noChangeAspect="1" noChangeArrowheads="1"/>
              </p:cNvSpPr>
              <p:nvPr/>
            </p:nvSpPr>
            <p:spPr bwMode="auto">
              <a:xfrm>
                <a:off x="3630" y="2740"/>
                <a:ext cx="153" cy="154"/>
              </a:xfrm>
              <a:prstGeom prst="ellipse">
                <a:avLst/>
              </a:pr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de-DE"/>
              </a:p>
            </p:txBody>
          </p:sp>
          <p:sp>
            <p:nvSpPr>
              <p:cNvPr id="61484" name="Oval 42"/>
              <p:cNvSpPr>
                <a:spLocks noChangeAspect="1" noChangeArrowheads="1"/>
              </p:cNvSpPr>
              <p:nvPr/>
            </p:nvSpPr>
            <p:spPr bwMode="auto">
              <a:xfrm>
                <a:off x="3062" y="2544"/>
                <a:ext cx="154" cy="154"/>
              </a:xfrm>
              <a:prstGeom prst="ellipse">
                <a:avLst/>
              </a:pr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de-DE"/>
              </a:p>
            </p:txBody>
          </p:sp>
          <p:sp>
            <p:nvSpPr>
              <p:cNvPr id="61485" name="Oval 43"/>
              <p:cNvSpPr>
                <a:spLocks noChangeAspect="1" noChangeArrowheads="1"/>
              </p:cNvSpPr>
              <p:nvPr/>
            </p:nvSpPr>
            <p:spPr bwMode="auto">
              <a:xfrm>
                <a:off x="3870" y="2544"/>
                <a:ext cx="154" cy="154"/>
              </a:xfrm>
              <a:prstGeom prst="ellipse">
                <a:avLst/>
              </a:pr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de-DE"/>
              </a:p>
            </p:txBody>
          </p:sp>
        </p:grpSp>
        <p:sp>
          <p:nvSpPr>
            <p:cNvPr id="61454" name="Freeform 44" descr="60%"/>
            <p:cNvSpPr>
              <a:spLocks/>
            </p:cNvSpPr>
            <p:nvPr/>
          </p:nvSpPr>
          <p:spPr bwMode="auto">
            <a:xfrm>
              <a:off x="2976" y="3031"/>
              <a:ext cx="384" cy="440"/>
            </a:xfrm>
            <a:custGeom>
              <a:avLst/>
              <a:gdLst>
                <a:gd name="T0" fmla="*/ 0 w 384"/>
                <a:gd name="T1" fmla="*/ 0 h 440"/>
                <a:gd name="T2" fmla="*/ 112 w 384"/>
                <a:gd name="T3" fmla="*/ 336 h 440"/>
                <a:gd name="T4" fmla="*/ 384 w 384"/>
                <a:gd name="T5" fmla="*/ 440 h 440"/>
                <a:gd name="T6" fmla="*/ 0 w 384"/>
                <a:gd name="T7" fmla="*/ 0 h 440"/>
                <a:gd name="T8" fmla="*/ 0 60000 65536"/>
                <a:gd name="T9" fmla="*/ 0 60000 65536"/>
                <a:gd name="T10" fmla="*/ 0 60000 65536"/>
                <a:gd name="T11" fmla="*/ 0 60000 65536"/>
                <a:gd name="T12" fmla="*/ 0 w 384"/>
                <a:gd name="T13" fmla="*/ 0 h 440"/>
                <a:gd name="T14" fmla="*/ 384 w 384"/>
                <a:gd name="T15" fmla="*/ 440 h 440"/>
              </a:gdLst>
              <a:ahLst/>
              <a:cxnLst>
                <a:cxn ang="T8">
                  <a:pos x="T0" y="T1"/>
                </a:cxn>
                <a:cxn ang="T9">
                  <a:pos x="T2" y="T3"/>
                </a:cxn>
                <a:cxn ang="T10">
                  <a:pos x="T4" y="T5"/>
                </a:cxn>
                <a:cxn ang="T11">
                  <a:pos x="T6" y="T7"/>
                </a:cxn>
              </a:cxnLst>
              <a:rect l="T12" t="T13" r="T14" b="T15"/>
              <a:pathLst>
                <a:path w="384" h="440">
                  <a:moveTo>
                    <a:pt x="0" y="0"/>
                  </a:moveTo>
                  <a:lnTo>
                    <a:pt x="112" y="336"/>
                  </a:lnTo>
                  <a:lnTo>
                    <a:pt x="384" y="440"/>
                  </a:lnTo>
                  <a:lnTo>
                    <a:pt x="0" y="0"/>
                  </a:lnTo>
                  <a:close/>
                </a:path>
              </a:pathLst>
            </a:custGeom>
            <a:pattFill prst="pct60">
              <a:fgClr>
                <a:srgbClr val="FF0000"/>
              </a:fgClr>
              <a:bgClr>
                <a:srgbClr val="FFFFFF"/>
              </a:bgClr>
            </a:pattFill>
            <a:ln w="28575" cap="flat" cmpd="sng">
              <a:solidFill>
                <a:schemeClr val="tx1"/>
              </a:solidFill>
              <a:prstDash val="solid"/>
              <a:round/>
              <a:headEnd/>
              <a:tailEnd/>
            </a:ln>
          </p:spPr>
          <p:txBody>
            <a:bodyPr wrap="none" anchor="ctr"/>
            <a:lstStyle/>
            <a:p>
              <a:endParaRPr lang="de-DE"/>
            </a:p>
          </p:txBody>
        </p:sp>
        <p:grpSp>
          <p:nvGrpSpPr>
            <p:cNvPr id="61455" name="Group 45"/>
            <p:cNvGrpSpPr>
              <a:grpSpLocks/>
            </p:cNvGrpSpPr>
            <p:nvPr/>
          </p:nvGrpSpPr>
          <p:grpSpPr bwMode="auto">
            <a:xfrm>
              <a:off x="4416" y="2559"/>
              <a:ext cx="912" cy="912"/>
              <a:chOff x="4344" y="2712"/>
              <a:chExt cx="912" cy="912"/>
            </a:xfrm>
          </p:grpSpPr>
          <p:sp>
            <p:nvSpPr>
              <p:cNvPr id="61473" name="Line 46"/>
              <p:cNvSpPr>
                <a:spLocks noChangeShapeType="1"/>
              </p:cNvSpPr>
              <p:nvPr/>
            </p:nvSpPr>
            <p:spPr bwMode="auto">
              <a:xfrm flipH="1">
                <a:off x="4480" y="3216"/>
                <a:ext cx="675" cy="29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nvGrpSpPr>
              <p:cNvPr id="61474" name="Group 47"/>
              <p:cNvGrpSpPr>
                <a:grpSpLocks/>
              </p:cNvGrpSpPr>
              <p:nvPr/>
            </p:nvGrpSpPr>
            <p:grpSpPr bwMode="auto">
              <a:xfrm>
                <a:off x="4344" y="2712"/>
                <a:ext cx="912" cy="912"/>
                <a:chOff x="4344" y="2712"/>
                <a:chExt cx="912" cy="912"/>
              </a:xfrm>
            </p:grpSpPr>
            <p:sp>
              <p:nvSpPr>
                <p:cNvPr id="61475" name="Freeform 48" descr="60%"/>
                <p:cNvSpPr>
                  <a:spLocks/>
                </p:cNvSpPr>
                <p:nvPr/>
              </p:nvSpPr>
              <p:spPr bwMode="auto">
                <a:xfrm>
                  <a:off x="4344" y="2712"/>
                  <a:ext cx="912" cy="912"/>
                </a:xfrm>
                <a:custGeom>
                  <a:avLst/>
                  <a:gdLst>
                    <a:gd name="T0" fmla="*/ 0 w 912"/>
                    <a:gd name="T1" fmla="*/ 488 h 912"/>
                    <a:gd name="T2" fmla="*/ 120 w 912"/>
                    <a:gd name="T3" fmla="*/ 800 h 912"/>
                    <a:gd name="T4" fmla="*/ 400 w 912"/>
                    <a:gd name="T5" fmla="*/ 912 h 912"/>
                    <a:gd name="T6" fmla="*/ 808 w 912"/>
                    <a:gd name="T7" fmla="*/ 496 h 912"/>
                    <a:gd name="T8" fmla="*/ 912 w 912"/>
                    <a:gd name="T9" fmla="*/ 0 h 912"/>
                    <a:gd name="T10" fmla="*/ 416 w 912"/>
                    <a:gd name="T11" fmla="*/ 96 h 912"/>
                    <a:gd name="T12" fmla="*/ 0 w 912"/>
                    <a:gd name="T13" fmla="*/ 488 h 912"/>
                    <a:gd name="T14" fmla="*/ 0 60000 65536"/>
                    <a:gd name="T15" fmla="*/ 0 60000 65536"/>
                    <a:gd name="T16" fmla="*/ 0 60000 65536"/>
                    <a:gd name="T17" fmla="*/ 0 60000 65536"/>
                    <a:gd name="T18" fmla="*/ 0 60000 65536"/>
                    <a:gd name="T19" fmla="*/ 0 60000 65536"/>
                    <a:gd name="T20" fmla="*/ 0 60000 65536"/>
                    <a:gd name="T21" fmla="*/ 0 w 912"/>
                    <a:gd name="T22" fmla="*/ 0 h 912"/>
                    <a:gd name="T23" fmla="*/ 912 w 912"/>
                    <a:gd name="T24" fmla="*/ 912 h 9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2" h="912">
                      <a:moveTo>
                        <a:pt x="0" y="488"/>
                      </a:moveTo>
                      <a:lnTo>
                        <a:pt x="120" y="800"/>
                      </a:lnTo>
                      <a:lnTo>
                        <a:pt x="400" y="912"/>
                      </a:lnTo>
                      <a:lnTo>
                        <a:pt x="808" y="496"/>
                      </a:lnTo>
                      <a:lnTo>
                        <a:pt x="912" y="0"/>
                      </a:lnTo>
                      <a:lnTo>
                        <a:pt x="416" y="96"/>
                      </a:lnTo>
                      <a:lnTo>
                        <a:pt x="0" y="488"/>
                      </a:lnTo>
                      <a:close/>
                    </a:path>
                  </a:pathLst>
                </a:custGeom>
                <a:pattFill prst="pct60">
                  <a:fgClr>
                    <a:srgbClr val="FF0000"/>
                  </a:fgClr>
                  <a:bgClr>
                    <a:srgbClr val="FFFFFF"/>
                  </a:bgClr>
                </a:pattFill>
                <a:ln w="28575" cap="flat" cmpd="sng">
                  <a:solidFill>
                    <a:schemeClr val="tx1"/>
                  </a:solidFill>
                  <a:prstDash val="solid"/>
                  <a:round/>
                  <a:headEnd/>
                  <a:tailEnd/>
                </a:ln>
              </p:spPr>
              <p:txBody>
                <a:bodyPr wrap="none" anchor="ctr"/>
                <a:lstStyle/>
                <a:p>
                  <a:endParaRPr lang="de-DE"/>
                </a:p>
              </p:txBody>
            </p:sp>
            <p:sp>
              <p:nvSpPr>
                <p:cNvPr id="61476" name="Freeform 49"/>
                <p:cNvSpPr>
                  <a:spLocks/>
                </p:cNvSpPr>
                <p:nvPr/>
              </p:nvSpPr>
              <p:spPr bwMode="auto">
                <a:xfrm>
                  <a:off x="4480" y="2712"/>
                  <a:ext cx="760" cy="792"/>
                </a:xfrm>
                <a:custGeom>
                  <a:avLst/>
                  <a:gdLst>
                    <a:gd name="T0" fmla="*/ 272 w 760"/>
                    <a:gd name="T1" fmla="*/ 104 h 792"/>
                    <a:gd name="T2" fmla="*/ 0 w 760"/>
                    <a:gd name="T3" fmla="*/ 792 h 792"/>
                    <a:gd name="T4" fmla="*/ 760 w 760"/>
                    <a:gd name="T5" fmla="*/ 0 h 792"/>
                    <a:gd name="T6" fmla="*/ 0 60000 65536"/>
                    <a:gd name="T7" fmla="*/ 0 60000 65536"/>
                    <a:gd name="T8" fmla="*/ 0 60000 65536"/>
                    <a:gd name="T9" fmla="*/ 0 w 760"/>
                    <a:gd name="T10" fmla="*/ 0 h 792"/>
                    <a:gd name="T11" fmla="*/ 760 w 760"/>
                    <a:gd name="T12" fmla="*/ 792 h 792"/>
                  </a:gdLst>
                  <a:ahLst/>
                  <a:cxnLst>
                    <a:cxn ang="T6">
                      <a:pos x="T0" y="T1"/>
                    </a:cxn>
                    <a:cxn ang="T7">
                      <a:pos x="T2" y="T3"/>
                    </a:cxn>
                    <a:cxn ang="T8">
                      <a:pos x="T4" y="T5"/>
                    </a:cxn>
                  </a:cxnLst>
                  <a:rect l="T9" t="T10" r="T11" b="T12"/>
                  <a:pathLst>
                    <a:path w="760" h="792">
                      <a:moveTo>
                        <a:pt x="272" y="104"/>
                      </a:moveTo>
                      <a:lnTo>
                        <a:pt x="0" y="792"/>
                      </a:lnTo>
                      <a:lnTo>
                        <a:pt x="760" y="0"/>
                      </a:lnTo>
                    </a:path>
                  </a:pathLst>
                </a:custGeom>
                <a:noFill/>
                <a:ln w="2857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a:p>
              </p:txBody>
            </p:sp>
          </p:grpSp>
        </p:grpSp>
        <p:grpSp>
          <p:nvGrpSpPr>
            <p:cNvPr id="61456" name="Group 50"/>
            <p:cNvGrpSpPr>
              <a:grpSpLocks/>
            </p:cNvGrpSpPr>
            <p:nvPr/>
          </p:nvGrpSpPr>
          <p:grpSpPr bwMode="auto">
            <a:xfrm>
              <a:off x="4344" y="2391"/>
              <a:ext cx="1192" cy="1156"/>
              <a:chOff x="4272" y="2544"/>
              <a:chExt cx="1192" cy="1156"/>
            </a:xfrm>
          </p:grpSpPr>
          <p:sp>
            <p:nvSpPr>
              <p:cNvPr id="61458" name="Oval 51"/>
              <p:cNvSpPr>
                <a:spLocks noChangeAspect="1" noChangeArrowheads="1"/>
              </p:cNvSpPr>
              <p:nvPr/>
            </p:nvSpPr>
            <p:spPr bwMode="auto">
              <a:xfrm>
                <a:off x="4502" y="3361"/>
                <a:ext cx="154" cy="153"/>
              </a:xfrm>
              <a:prstGeom prst="ellipse">
                <a:avLst/>
              </a:pr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de-DE"/>
              </a:p>
            </p:txBody>
          </p:sp>
          <p:grpSp>
            <p:nvGrpSpPr>
              <p:cNvPr id="61459" name="Group 52"/>
              <p:cNvGrpSpPr>
                <a:grpSpLocks noChangeAspect="1"/>
              </p:cNvGrpSpPr>
              <p:nvPr/>
            </p:nvGrpSpPr>
            <p:grpSpPr bwMode="auto">
              <a:xfrm>
                <a:off x="4345" y="2627"/>
                <a:ext cx="1039" cy="997"/>
                <a:chOff x="1696" y="1976"/>
                <a:chExt cx="1848" cy="1776"/>
              </a:xfrm>
            </p:grpSpPr>
            <p:sp>
              <p:nvSpPr>
                <p:cNvPr id="61467" name="Rectangle 53"/>
                <p:cNvSpPr>
                  <a:spLocks noChangeAspect="1" noChangeArrowheads="1"/>
                </p:cNvSpPr>
                <p:nvPr/>
              </p:nvSpPr>
              <p:spPr bwMode="auto">
                <a:xfrm>
                  <a:off x="1696" y="2312"/>
                  <a:ext cx="1440" cy="14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a:p>
              </p:txBody>
            </p:sp>
            <p:sp>
              <p:nvSpPr>
                <p:cNvPr id="61468" name="Rectangle 54"/>
                <p:cNvSpPr>
                  <a:spLocks noChangeAspect="1" noChangeArrowheads="1"/>
                </p:cNvSpPr>
                <p:nvPr/>
              </p:nvSpPr>
              <p:spPr bwMode="auto">
                <a:xfrm>
                  <a:off x="2104" y="1976"/>
                  <a:ext cx="1440" cy="14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a:p>
              </p:txBody>
            </p:sp>
            <p:sp>
              <p:nvSpPr>
                <p:cNvPr id="61469" name="Line 55"/>
                <p:cNvSpPr>
                  <a:spLocks noChangeAspect="1" noChangeShapeType="1"/>
                </p:cNvSpPr>
                <p:nvPr/>
              </p:nvSpPr>
              <p:spPr bwMode="auto">
                <a:xfrm flipV="1">
                  <a:off x="1696" y="3416"/>
                  <a:ext cx="408" cy="3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61470" name="Line 56"/>
                <p:cNvSpPr>
                  <a:spLocks noChangeAspect="1" noChangeShapeType="1"/>
                </p:cNvSpPr>
                <p:nvPr/>
              </p:nvSpPr>
              <p:spPr bwMode="auto">
                <a:xfrm flipV="1">
                  <a:off x="1696" y="1976"/>
                  <a:ext cx="408" cy="3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61471" name="Line 57"/>
                <p:cNvSpPr>
                  <a:spLocks noChangeAspect="1" noChangeShapeType="1"/>
                </p:cNvSpPr>
                <p:nvPr/>
              </p:nvSpPr>
              <p:spPr bwMode="auto">
                <a:xfrm flipV="1">
                  <a:off x="3136" y="3416"/>
                  <a:ext cx="408" cy="3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61472" name="Line 58"/>
                <p:cNvSpPr>
                  <a:spLocks noChangeAspect="1" noChangeShapeType="1"/>
                </p:cNvSpPr>
                <p:nvPr/>
              </p:nvSpPr>
              <p:spPr bwMode="auto">
                <a:xfrm flipV="1">
                  <a:off x="3136" y="1976"/>
                  <a:ext cx="408" cy="3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61460" name="Oval 59"/>
              <p:cNvSpPr>
                <a:spLocks noChangeAspect="1" noChangeArrowheads="1"/>
              </p:cNvSpPr>
              <p:nvPr/>
            </p:nvSpPr>
            <p:spPr bwMode="auto">
              <a:xfrm>
                <a:off x="4277" y="3546"/>
                <a:ext cx="154" cy="154"/>
              </a:xfrm>
              <a:prstGeom prst="ellipse">
                <a:avLst/>
              </a:pr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de-DE"/>
              </a:p>
            </p:txBody>
          </p:sp>
          <p:sp>
            <p:nvSpPr>
              <p:cNvPr id="61461" name="Oval 60"/>
              <p:cNvSpPr>
                <a:spLocks noChangeAspect="1" noChangeArrowheads="1"/>
              </p:cNvSpPr>
              <p:nvPr/>
            </p:nvSpPr>
            <p:spPr bwMode="auto">
              <a:xfrm>
                <a:off x="5070" y="3546"/>
                <a:ext cx="153" cy="154"/>
              </a:xfrm>
              <a:prstGeom prst="ellipse">
                <a:avLst/>
              </a:pr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de-DE"/>
              </a:p>
            </p:txBody>
          </p:sp>
          <p:sp>
            <p:nvSpPr>
              <p:cNvPr id="61462" name="Oval 61"/>
              <p:cNvSpPr>
                <a:spLocks noChangeAspect="1" noChangeArrowheads="1"/>
              </p:cNvSpPr>
              <p:nvPr/>
            </p:nvSpPr>
            <p:spPr bwMode="auto">
              <a:xfrm>
                <a:off x="5310" y="3350"/>
                <a:ext cx="154" cy="154"/>
              </a:xfrm>
              <a:prstGeom prst="ellipse">
                <a:avLst/>
              </a:pr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de-DE"/>
              </a:p>
            </p:txBody>
          </p:sp>
          <p:sp>
            <p:nvSpPr>
              <p:cNvPr id="61463" name="Oval 62"/>
              <p:cNvSpPr>
                <a:spLocks noChangeAspect="1" noChangeArrowheads="1"/>
              </p:cNvSpPr>
              <p:nvPr/>
            </p:nvSpPr>
            <p:spPr bwMode="auto">
              <a:xfrm>
                <a:off x="4272" y="2750"/>
                <a:ext cx="154" cy="153"/>
              </a:xfrm>
              <a:prstGeom prst="ellipse">
                <a:avLst/>
              </a:pr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de-DE"/>
              </a:p>
            </p:txBody>
          </p:sp>
          <p:sp>
            <p:nvSpPr>
              <p:cNvPr id="61464" name="Oval 63"/>
              <p:cNvSpPr>
                <a:spLocks noChangeAspect="1" noChangeArrowheads="1"/>
              </p:cNvSpPr>
              <p:nvPr/>
            </p:nvSpPr>
            <p:spPr bwMode="auto">
              <a:xfrm>
                <a:off x="4502" y="2544"/>
                <a:ext cx="154" cy="154"/>
              </a:xfrm>
              <a:prstGeom prst="ellipse">
                <a:avLst/>
              </a:pr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de-DE"/>
              </a:p>
            </p:txBody>
          </p:sp>
          <p:sp>
            <p:nvSpPr>
              <p:cNvPr id="61465" name="Oval 64"/>
              <p:cNvSpPr>
                <a:spLocks noChangeAspect="1" noChangeArrowheads="1"/>
              </p:cNvSpPr>
              <p:nvPr/>
            </p:nvSpPr>
            <p:spPr bwMode="auto">
              <a:xfrm>
                <a:off x="5310" y="2544"/>
                <a:ext cx="154" cy="154"/>
              </a:xfrm>
              <a:prstGeom prst="ellipse">
                <a:avLst/>
              </a:pr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de-DE"/>
              </a:p>
            </p:txBody>
          </p:sp>
          <p:sp>
            <p:nvSpPr>
              <p:cNvPr id="61466" name="Oval 65"/>
              <p:cNvSpPr>
                <a:spLocks noChangeAspect="1" noChangeArrowheads="1"/>
              </p:cNvSpPr>
              <p:nvPr/>
            </p:nvSpPr>
            <p:spPr bwMode="auto">
              <a:xfrm>
                <a:off x="5070" y="2740"/>
                <a:ext cx="153" cy="154"/>
              </a:xfrm>
              <a:prstGeom prst="ellipse">
                <a:avLst/>
              </a:pr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de-DE"/>
              </a:p>
            </p:txBody>
          </p:sp>
        </p:grpSp>
        <p:sp>
          <p:nvSpPr>
            <p:cNvPr id="61457" name="Text Box 66"/>
            <p:cNvSpPr txBox="1">
              <a:spLocks noChangeArrowheads="1"/>
            </p:cNvSpPr>
            <p:nvPr/>
          </p:nvSpPr>
          <p:spPr bwMode="auto">
            <a:xfrm>
              <a:off x="4120" y="2309"/>
              <a:ext cx="281"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Clr>
                  <a:schemeClr val="accent1"/>
                </a:buClr>
                <a:buSzPct val="90000"/>
                <a:buFont typeface="Monotype Sorts" pitchFamily="2" charset="2"/>
                <a:buNone/>
              </a:pPr>
              <a:r>
                <a:rPr kumimoji="1" lang="en-US" sz="2000" i="0"/>
                <a:t>or</a:t>
              </a:r>
              <a:endParaRPr kumimoji="1" lang="en-US" sz="2000" b="1" i="0" u="sng"/>
            </a:p>
          </p:txBody>
        </p:sp>
      </p:grpSp>
    </p:spTree>
    <p:extLst>
      <p:ext uri="{BB962C8B-B14F-4D97-AF65-F5344CB8AC3E}">
        <p14:creationId xmlns:p14="http://schemas.microsoft.com/office/powerpoint/2010/main" val="397172249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Rectangle 2"/>
          <p:cNvSpPr>
            <a:spLocks noGrp="1" noChangeArrowheads="1"/>
          </p:cNvSpPr>
          <p:nvPr>
            <p:ph type="title"/>
          </p:nvPr>
        </p:nvSpPr>
        <p:spPr/>
        <p:txBody>
          <a:bodyPr/>
          <a:lstStyle/>
          <a:p>
            <a:pPr defTabSz="914400"/>
            <a:r>
              <a:rPr lang="en-US" dirty="0" smtClean="0"/>
              <a:t>Marching Cubes: Step 7 cont.</a:t>
            </a:r>
          </a:p>
        </p:txBody>
      </p:sp>
      <p:sp>
        <p:nvSpPr>
          <p:cNvPr id="62469" name="Rectangle 3"/>
          <p:cNvSpPr>
            <a:spLocks noGrp="1" noChangeArrowheads="1"/>
          </p:cNvSpPr>
          <p:nvPr>
            <p:ph idx="1"/>
          </p:nvPr>
        </p:nvSpPr>
        <p:spPr/>
        <p:txBody>
          <a:bodyPr/>
          <a:lstStyle/>
          <a:p>
            <a:r>
              <a:rPr lang="en-US" dirty="0" smtClean="0"/>
              <a:t>Step 7 </a:t>
            </a:r>
            <a:r>
              <a:rPr lang="en-US" i="1" dirty="0" smtClean="0"/>
              <a:t>cont</a:t>
            </a:r>
            <a:r>
              <a:rPr lang="en-US" dirty="0" smtClean="0"/>
              <a:t>.: Consider ambiguous cases</a:t>
            </a:r>
          </a:p>
          <a:p>
            <a:r>
              <a:rPr lang="en-US" dirty="0" smtClean="0"/>
              <a:t>Asymptotic Decider  [Nielson, </a:t>
            </a:r>
            <a:r>
              <a:rPr lang="en-US" dirty="0" err="1" smtClean="0"/>
              <a:t>Hamann</a:t>
            </a:r>
            <a:r>
              <a:rPr lang="en-US" dirty="0" smtClean="0"/>
              <a:t> 1991]</a:t>
            </a:r>
          </a:p>
          <a:p>
            <a:pPr marL="742950" lvl="1" indent="-285750"/>
            <a:r>
              <a:rPr lang="en-US" dirty="0" smtClean="0"/>
              <a:t>Assume bilinear interpolation within a face</a:t>
            </a:r>
          </a:p>
          <a:p>
            <a:pPr marL="742950" lvl="1" indent="-285750"/>
            <a:r>
              <a:rPr lang="en-US" dirty="0" smtClean="0"/>
              <a:t>Hence </a:t>
            </a:r>
            <a:r>
              <a:rPr lang="en-US" dirty="0" err="1" smtClean="0"/>
              <a:t>isosurface</a:t>
            </a:r>
            <a:r>
              <a:rPr lang="en-US" dirty="0" smtClean="0"/>
              <a:t> is a hyperbola</a:t>
            </a:r>
          </a:p>
          <a:p>
            <a:pPr marL="742950" lvl="1" indent="-285750"/>
            <a:r>
              <a:rPr lang="en-US" dirty="0" smtClean="0"/>
              <a:t>Compute the point p where the asymptotes meet</a:t>
            </a:r>
          </a:p>
          <a:p>
            <a:pPr marL="742950" lvl="1" indent="-285750"/>
            <a:r>
              <a:rPr lang="en-US" dirty="0" smtClean="0"/>
              <a:t>Sign of S(p) decides the connectivity</a:t>
            </a:r>
          </a:p>
          <a:p>
            <a:pPr marL="742950" lvl="1" indent="-285750"/>
            <a:endParaRPr lang="en-US" dirty="0" smtClean="0"/>
          </a:p>
          <a:p>
            <a:endParaRPr lang="en-US" dirty="0" smtClean="0"/>
          </a:p>
        </p:txBody>
      </p:sp>
      <p:grpSp>
        <p:nvGrpSpPr>
          <p:cNvPr id="62470" name="Group 4"/>
          <p:cNvGrpSpPr>
            <a:grpSpLocks/>
          </p:cNvGrpSpPr>
          <p:nvPr/>
        </p:nvGrpSpPr>
        <p:grpSpPr bwMode="auto">
          <a:xfrm>
            <a:off x="2732087" y="3579812"/>
            <a:ext cx="4487863" cy="2311400"/>
            <a:chOff x="1472" y="3240"/>
            <a:chExt cx="2827" cy="1456"/>
          </a:xfrm>
        </p:grpSpPr>
        <p:sp>
          <p:nvSpPr>
            <p:cNvPr id="62471" name="Line 5"/>
            <p:cNvSpPr>
              <a:spLocks noChangeShapeType="1"/>
            </p:cNvSpPr>
            <p:nvPr/>
          </p:nvSpPr>
          <p:spPr bwMode="auto">
            <a:xfrm>
              <a:off x="3032" y="3352"/>
              <a:ext cx="0" cy="124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62472" name="Line 6"/>
            <p:cNvSpPr>
              <a:spLocks noChangeShapeType="1"/>
            </p:cNvSpPr>
            <p:nvPr/>
          </p:nvSpPr>
          <p:spPr bwMode="auto">
            <a:xfrm>
              <a:off x="2360" y="3976"/>
              <a:ext cx="13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62473" name="Freeform 7"/>
            <p:cNvSpPr>
              <a:spLocks/>
            </p:cNvSpPr>
            <p:nvPr/>
          </p:nvSpPr>
          <p:spPr bwMode="auto">
            <a:xfrm>
              <a:off x="3072" y="3264"/>
              <a:ext cx="768" cy="664"/>
            </a:xfrm>
            <a:custGeom>
              <a:avLst/>
              <a:gdLst>
                <a:gd name="T0" fmla="*/ 0 w 768"/>
                <a:gd name="T1" fmla="*/ 0 h 664"/>
                <a:gd name="T2" fmla="*/ 48 w 768"/>
                <a:gd name="T3" fmla="*/ 264 h 664"/>
                <a:gd name="T4" fmla="*/ 112 w 768"/>
                <a:gd name="T5" fmla="*/ 488 h 664"/>
                <a:gd name="T6" fmla="*/ 200 w 768"/>
                <a:gd name="T7" fmla="*/ 568 h 664"/>
                <a:gd name="T8" fmla="*/ 264 w 768"/>
                <a:gd name="T9" fmla="*/ 592 h 664"/>
                <a:gd name="T10" fmla="*/ 400 w 768"/>
                <a:gd name="T11" fmla="*/ 624 h 664"/>
                <a:gd name="T12" fmla="*/ 600 w 768"/>
                <a:gd name="T13" fmla="*/ 648 h 664"/>
                <a:gd name="T14" fmla="*/ 768 w 768"/>
                <a:gd name="T15" fmla="*/ 664 h 664"/>
                <a:gd name="T16" fmla="*/ 0 60000 65536"/>
                <a:gd name="T17" fmla="*/ 0 60000 65536"/>
                <a:gd name="T18" fmla="*/ 0 60000 65536"/>
                <a:gd name="T19" fmla="*/ 0 60000 65536"/>
                <a:gd name="T20" fmla="*/ 0 60000 65536"/>
                <a:gd name="T21" fmla="*/ 0 60000 65536"/>
                <a:gd name="T22" fmla="*/ 0 60000 65536"/>
                <a:gd name="T23" fmla="*/ 0 60000 65536"/>
                <a:gd name="T24" fmla="*/ 0 w 768"/>
                <a:gd name="T25" fmla="*/ 0 h 664"/>
                <a:gd name="T26" fmla="*/ 768 w 768"/>
                <a:gd name="T27" fmla="*/ 664 h 66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68" h="664">
                  <a:moveTo>
                    <a:pt x="0" y="0"/>
                  </a:moveTo>
                  <a:cubicBezTo>
                    <a:pt x="14" y="91"/>
                    <a:pt x="29" y="183"/>
                    <a:pt x="48" y="264"/>
                  </a:cubicBezTo>
                  <a:cubicBezTo>
                    <a:pt x="67" y="345"/>
                    <a:pt x="87" y="437"/>
                    <a:pt x="112" y="488"/>
                  </a:cubicBezTo>
                  <a:cubicBezTo>
                    <a:pt x="137" y="539"/>
                    <a:pt x="175" y="551"/>
                    <a:pt x="200" y="568"/>
                  </a:cubicBezTo>
                  <a:cubicBezTo>
                    <a:pt x="225" y="585"/>
                    <a:pt x="231" y="583"/>
                    <a:pt x="264" y="592"/>
                  </a:cubicBezTo>
                  <a:cubicBezTo>
                    <a:pt x="297" y="601"/>
                    <a:pt x="344" y="615"/>
                    <a:pt x="400" y="624"/>
                  </a:cubicBezTo>
                  <a:cubicBezTo>
                    <a:pt x="456" y="633"/>
                    <a:pt x="539" y="641"/>
                    <a:pt x="600" y="648"/>
                  </a:cubicBezTo>
                  <a:cubicBezTo>
                    <a:pt x="661" y="655"/>
                    <a:pt x="714" y="659"/>
                    <a:pt x="768" y="664"/>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a:p>
          </p:txBody>
        </p:sp>
        <p:sp>
          <p:nvSpPr>
            <p:cNvPr id="62474" name="Freeform 8"/>
            <p:cNvSpPr>
              <a:spLocks/>
            </p:cNvSpPr>
            <p:nvPr/>
          </p:nvSpPr>
          <p:spPr bwMode="auto">
            <a:xfrm>
              <a:off x="2224" y="4024"/>
              <a:ext cx="728" cy="672"/>
            </a:xfrm>
            <a:custGeom>
              <a:avLst/>
              <a:gdLst>
                <a:gd name="T0" fmla="*/ 0 w 728"/>
                <a:gd name="T1" fmla="*/ 0 h 672"/>
                <a:gd name="T2" fmla="*/ 208 w 728"/>
                <a:gd name="T3" fmla="*/ 24 h 672"/>
                <a:gd name="T4" fmla="*/ 432 w 728"/>
                <a:gd name="T5" fmla="*/ 72 h 672"/>
                <a:gd name="T6" fmla="*/ 576 w 728"/>
                <a:gd name="T7" fmla="*/ 144 h 672"/>
                <a:gd name="T8" fmla="*/ 656 w 728"/>
                <a:gd name="T9" fmla="*/ 256 h 672"/>
                <a:gd name="T10" fmla="*/ 704 w 728"/>
                <a:gd name="T11" fmla="*/ 408 h 672"/>
                <a:gd name="T12" fmla="*/ 728 w 728"/>
                <a:gd name="T13" fmla="*/ 672 h 672"/>
                <a:gd name="T14" fmla="*/ 0 60000 65536"/>
                <a:gd name="T15" fmla="*/ 0 60000 65536"/>
                <a:gd name="T16" fmla="*/ 0 60000 65536"/>
                <a:gd name="T17" fmla="*/ 0 60000 65536"/>
                <a:gd name="T18" fmla="*/ 0 60000 65536"/>
                <a:gd name="T19" fmla="*/ 0 60000 65536"/>
                <a:gd name="T20" fmla="*/ 0 60000 65536"/>
                <a:gd name="T21" fmla="*/ 0 w 728"/>
                <a:gd name="T22" fmla="*/ 0 h 672"/>
                <a:gd name="T23" fmla="*/ 728 w 728"/>
                <a:gd name="T24" fmla="*/ 672 h 6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8" h="672">
                  <a:moveTo>
                    <a:pt x="0" y="0"/>
                  </a:moveTo>
                  <a:cubicBezTo>
                    <a:pt x="68" y="6"/>
                    <a:pt x="136" y="12"/>
                    <a:pt x="208" y="24"/>
                  </a:cubicBezTo>
                  <a:cubicBezTo>
                    <a:pt x="280" y="36"/>
                    <a:pt x="371" y="52"/>
                    <a:pt x="432" y="72"/>
                  </a:cubicBezTo>
                  <a:cubicBezTo>
                    <a:pt x="493" y="92"/>
                    <a:pt x="539" y="113"/>
                    <a:pt x="576" y="144"/>
                  </a:cubicBezTo>
                  <a:cubicBezTo>
                    <a:pt x="613" y="175"/>
                    <a:pt x="635" y="212"/>
                    <a:pt x="656" y="256"/>
                  </a:cubicBezTo>
                  <a:cubicBezTo>
                    <a:pt x="677" y="300"/>
                    <a:pt x="692" y="339"/>
                    <a:pt x="704" y="408"/>
                  </a:cubicBezTo>
                  <a:cubicBezTo>
                    <a:pt x="716" y="477"/>
                    <a:pt x="722" y="574"/>
                    <a:pt x="728" y="672"/>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a:p>
          </p:txBody>
        </p:sp>
        <p:sp>
          <p:nvSpPr>
            <p:cNvPr id="62475" name="Text Box 9"/>
            <p:cNvSpPr txBox="1">
              <a:spLocks noChangeArrowheads="1"/>
            </p:cNvSpPr>
            <p:nvPr/>
          </p:nvSpPr>
          <p:spPr bwMode="auto">
            <a:xfrm>
              <a:off x="1472" y="3240"/>
              <a:ext cx="93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Clr>
                  <a:schemeClr val="accent1"/>
                </a:buClr>
                <a:buSzPct val="90000"/>
                <a:buFont typeface="Monotype Sorts" pitchFamily="2" charset="2"/>
                <a:buNone/>
              </a:pPr>
              <a:r>
                <a:rPr kumimoji="1" lang="en-US" sz="2000" i="0"/>
                <a:t>asymptotes</a:t>
              </a:r>
              <a:endParaRPr kumimoji="1" lang="en-US" sz="2000" b="1" i="0" u="sng"/>
            </a:p>
          </p:txBody>
        </p:sp>
        <p:sp>
          <p:nvSpPr>
            <p:cNvPr id="62476" name="Text Box 10"/>
            <p:cNvSpPr txBox="1">
              <a:spLocks noChangeArrowheads="1"/>
            </p:cNvSpPr>
            <p:nvPr/>
          </p:nvSpPr>
          <p:spPr bwMode="auto">
            <a:xfrm>
              <a:off x="3400" y="4360"/>
              <a:ext cx="8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Clr>
                  <a:schemeClr val="accent1"/>
                </a:buClr>
                <a:buSzPct val="90000"/>
                <a:buFont typeface="Monotype Sorts" pitchFamily="2" charset="2"/>
                <a:buNone/>
              </a:pPr>
              <a:r>
                <a:rPr kumimoji="1" lang="en-US" sz="2000" i="0"/>
                <a:t>hyperbolas</a:t>
              </a:r>
              <a:endParaRPr kumimoji="1" lang="en-US" sz="2000" b="1" i="0" u="sng"/>
            </a:p>
          </p:txBody>
        </p:sp>
        <p:sp>
          <p:nvSpPr>
            <p:cNvPr id="62477" name="Line 11"/>
            <p:cNvSpPr>
              <a:spLocks noChangeShapeType="1"/>
            </p:cNvSpPr>
            <p:nvPr/>
          </p:nvSpPr>
          <p:spPr bwMode="auto">
            <a:xfrm>
              <a:off x="2360" y="3528"/>
              <a:ext cx="250" cy="44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sp>
          <p:nvSpPr>
            <p:cNvPr id="62478" name="Line 12"/>
            <p:cNvSpPr>
              <a:spLocks noChangeShapeType="1"/>
            </p:cNvSpPr>
            <p:nvPr/>
          </p:nvSpPr>
          <p:spPr bwMode="auto">
            <a:xfrm>
              <a:off x="2360" y="3528"/>
              <a:ext cx="67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sp>
          <p:nvSpPr>
            <p:cNvPr id="62479" name="Line 13"/>
            <p:cNvSpPr>
              <a:spLocks noChangeShapeType="1"/>
            </p:cNvSpPr>
            <p:nvPr/>
          </p:nvSpPr>
          <p:spPr bwMode="auto">
            <a:xfrm flipH="1" flipV="1">
              <a:off x="2952" y="4360"/>
              <a:ext cx="62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sp>
          <p:nvSpPr>
            <p:cNvPr id="62480" name="Line 14"/>
            <p:cNvSpPr>
              <a:spLocks noChangeShapeType="1"/>
            </p:cNvSpPr>
            <p:nvPr/>
          </p:nvSpPr>
          <p:spPr bwMode="auto">
            <a:xfrm flipH="1" flipV="1">
              <a:off x="3240" y="3824"/>
              <a:ext cx="336" cy="53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sp>
          <p:nvSpPr>
            <p:cNvPr id="62481" name="Rectangle 15"/>
            <p:cNvSpPr>
              <a:spLocks noChangeArrowheads="1"/>
            </p:cNvSpPr>
            <p:nvPr/>
          </p:nvSpPr>
          <p:spPr bwMode="auto">
            <a:xfrm>
              <a:off x="2784" y="3600"/>
              <a:ext cx="672" cy="672"/>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de-DE"/>
            </a:p>
          </p:txBody>
        </p:sp>
        <p:sp>
          <p:nvSpPr>
            <p:cNvPr id="62482" name="Text Box 16"/>
            <p:cNvSpPr txBox="1">
              <a:spLocks noChangeArrowheads="1"/>
            </p:cNvSpPr>
            <p:nvPr/>
          </p:nvSpPr>
          <p:spPr bwMode="auto">
            <a:xfrm>
              <a:off x="2832" y="3744"/>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30000"/>
                </a:spcBef>
                <a:spcAft>
                  <a:spcPct val="0"/>
                </a:spcAft>
                <a:buSzPct val="100000"/>
                <a:defRPr sz="2400" i="1">
                  <a:solidFill>
                    <a:schemeClr val="tx1"/>
                  </a:solidFill>
                  <a:latin typeface="Arial" charset="0"/>
                </a:defRPr>
              </a:lvl6pPr>
              <a:lvl7pPr marL="2971800" indent="-228600" eaLnBrk="0" fontAlgn="base" hangingPunct="0">
                <a:spcBef>
                  <a:spcPct val="30000"/>
                </a:spcBef>
                <a:spcAft>
                  <a:spcPct val="0"/>
                </a:spcAft>
                <a:buSzPct val="100000"/>
                <a:defRPr sz="2400" i="1">
                  <a:solidFill>
                    <a:schemeClr val="tx1"/>
                  </a:solidFill>
                  <a:latin typeface="Arial" charset="0"/>
                </a:defRPr>
              </a:lvl7pPr>
              <a:lvl8pPr marL="3429000" indent="-228600" eaLnBrk="0" fontAlgn="base" hangingPunct="0">
                <a:spcBef>
                  <a:spcPct val="30000"/>
                </a:spcBef>
                <a:spcAft>
                  <a:spcPct val="0"/>
                </a:spcAft>
                <a:buSzPct val="100000"/>
                <a:defRPr sz="2400" i="1">
                  <a:solidFill>
                    <a:schemeClr val="tx1"/>
                  </a:solidFill>
                  <a:latin typeface="Arial" charset="0"/>
                </a:defRPr>
              </a:lvl8pPr>
              <a:lvl9pPr marL="3886200" indent="-228600" eaLnBrk="0" fontAlgn="base" hangingPunct="0">
                <a:spcBef>
                  <a:spcPct val="30000"/>
                </a:spcBef>
                <a:spcAft>
                  <a:spcPct val="0"/>
                </a:spcAft>
                <a:buSzPct val="100000"/>
                <a:defRPr sz="2400" i="1">
                  <a:solidFill>
                    <a:schemeClr val="tx1"/>
                  </a:solidFill>
                  <a:latin typeface="Arial" charset="0"/>
                </a:defRPr>
              </a:lvl9pPr>
            </a:lstStyle>
            <a:p>
              <a:pPr>
                <a:spcBef>
                  <a:spcPct val="50000"/>
                </a:spcBef>
                <a:buClr>
                  <a:schemeClr val="accent1"/>
                </a:buClr>
                <a:buSzPct val="90000"/>
                <a:buFont typeface="Monotype Sorts" pitchFamily="2" charset="2"/>
                <a:buNone/>
              </a:pPr>
              <a:r>
                <a:rPr kumimoji="1" lang="en-US" sz="2000" i="0"/>
                <a:t>p</a:t>
              </a:r>
              <a:endParaRPr kumimoji="1" lang="en-US" sz="2000" b="1" i="0" u="sng"/>
            </a:p>
          </p:txBody>
        </p:sp>
      </p:grpSp>
    </p:spTree>
    <p:extLst>
      <p:ext uri="{BB962C8B-B14F-4D97-AF65-F5344CB8AC3E}">
        <p14:creationId xmlns:p14="http://schemas.microsoft.com/office/powerpoint/2010/main" val="173318141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Rectangle 2"/>
          <p:cNvSpPr>
            <a:spLocks noGrp="1" noChangeArrowheads="1"/>
          </p:cNvSpPr>
          <p:nvPr>
            <p:ph type="title"/>
          </p:nvPr>
        </p:nvSpPr>
        <p:spPr/>
        <p:txBody>
          <a:bodyPr/>
          <a:lstStyle/>
          <a:p>
            <a:pPr defTabSz="914400"/>
            <a:r>
              <a:rPr lang="en-US" dirty="0" smtClean="0"/>
              <a:t>Marching Cubes: Summary</a:t>
            </a:r>
          </a:p>
        </p:txBody>
      </p:sp>
      <p:sp>
        <p:nvSpPr>
          <p:cNvPr id="63493" name="Rectangle 3"/>
          <p:cNvSpPr>
            <a:spLocks noGrp="1" noChangeArrowheads="1"/>
          </p:cNvSpPr>
          <p:nvPr>
            <p:ph idx="1"/>
          </p:nvPr>
        </p:nvSpPr>
        <p:spPr>
          <a:xfrm>
            <a:off x="457200" y="1143000"/>
            <a:ext cx="5715000" cy="5257800"/>
          </a:xfrm>
        </p:spPr>
        <p:txBody>
          <a:bodyPr>
            <a:normAutofit fontScale="92500" lnSpcReduction="10000"/>
          </a:bodyPr>
          <a:lstStyle/>
          <a:p>
            <a:r>
              <a:rPr lang="en-US" dirty="0"/>
              <a:t>Marching </a:t>
            </a:r>
            <a:r>
              <a:rPr lang="en-US" dirty="0" smtClean="0"/>
              <a:t>Cubes: Summary</a:t>
            </a:r>
          </a:p>
          <a:p>
            <a:pPr marL="742950" lvl="1" indent="-285750"/>
            <a:r>
              <a:rPr lang="en-US" dirty="0" smtClean="0"/>
              <a:t>256 Cases</a:t>
            </a:r>
          </a:p>
          <a:p>
            <a:pPr marL="742950" lvl="1" indent="-285750"/>
            <a:r>
              <a:rPr lang="en-US" dirty="0" smtClean="0"/>
              <a:t>Reduces to 15 cases by symmetry</a:t>
            </a:r>
          </a:p>
          <a:p>
            <a:pPr marL="742950" lvl="1" indent="-285750"/>
            <a:r>
              <a:rPr lang="en-US" dirty="0" smtClean="0"/>
              <a:t>Ambiguity resides in cases </a:t>
            </a:r>
            <a:br>
              <a:rPr lang="en-US" dirty="0" smtClean="0"/>
            </a:br>
            <a:r>
              <a:rPr lang="en-US" dirty="0" smtClean="0"/>
              <a:t>3, 6, 7, 10, 12, 13</a:t>
            </a:r>
          </a:p>
          <a:p>
            <a:pPr marL="742950" lvl="1" indent="-285750"/>
            <a:r>
              <a:rPr lang="en-US" dirty="0" smtClean="0"/>
              <a:t>Causes holes if arbitrary choices are</a:t>
            </a:r>
            <a:br>
              <a:rPr lang="en-US" dirty="0" smtClean="0"/>
            </a:br>
            <a:r>
              <a:rPr lang="en-US" dirty="0" smtClean="0"/>
              <a:t>made</a:t>
            </a:r>
          </a:p>
          <a:p>
            <a:r>
              <a:rPr lang="en-US" dirty="0" smtClean="0"/>
              <a:t>Up to 5 triangles per cube</a:t>
            </a:r>
          </a:p>
          <a:p>
            <a:r>
              <a:rPr lang="en-US" dirty="0" smtClean="0"/>
              <a:t>Dataset of 512</a:t>
            </a:r>
            <a:r>
              <a:rPr lang="en-US" baseline="30000" dirty="0" smtClean="0"/>
              <a:t>3</a:t>
            </a:r>
            <a:r>
              <a:rPr lang="en-US" dirty="0" smtClean="0"/>
              <a:t> voxels can result in </a:t>
            </a:r>
            <a:br>
              <a:rPr lang="en-US" dirty="0" smtClean="0"/>
            </a:br>
            <a:r>
              <a:rPr lang="en-US" dirty="0" smtClean="0"/>
              <a:t>several million triangles</a:t>
            </a:r>
            <a:br>
              <a:rPr lang="en-US" dirty="0" smtClean="0"/>
            </a:br>
            <a:r>
              <a:rPr lang="en-US" dirty="0" smtClean="0"/>
              <a:t>-&gt; many Mbytes!</a:t>
            </a:r>
          </a:p>
          <a:p>
            <a:r>
              <a:rPr lang="en-US" dirty="0" smtClean="0"/>
              <a:t>Optimization: </a:t>
            </a:r>
          </a:p>
          <a:p>
            <a:pPr marL="742950" lvl="1" indent="-285750"/>
            <a:r>
              <a:rPr lang="en-US" dirty="0" smtClean="0"/>
              <a:t>Prevent vertex replication</a:t>
            </a:r>
          </a:p>
          <a:p>
            <a:pPr marL="742950" lvl="1" indent="-285750"/>
            <a:r>
              <a:rPr lang="en-US" dirty="0" smtClean="0"/>
              <a:t>Mesh simplification</a:t>
            </a:r>
          </a:p>
        </p:txBody>
      </p:sp>
      <p:pic>
        <p:nvPicPr>
          <p:cNvPr id="6349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1950" y="1790700"/>
            <a:ext cx="34512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561806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4" name="Rectangle 2"/>
          <p:cNvSpPr>
            <a:spLocks noGrp="1" noChangeArrowheads="1"/>
          </p:cNvSpPr>
          <p:nvPr>
            <p:ph type="title"/>
          </p:nvPr>
        </p:nvSpPr>
        <p:spPr/>
        <p:txBody>
          <a:bodyPr/>
          <a:lstStyle/>
          <a:p>
            <a:pPr defTabSz="914400"/>
            <a:endParaRPr lang="en-US" dirty="0" smtClean="0"/>
          </a:p>
        </p:txBody>
      </p:sp>
      <p:sp>
        <p:nvSpPr>
          <p:cNvPr id="92165" name="Rectangle 3"/>
          <p:cNvSpPr>
            <a:spLocks noGrp="1" noChangeArrowheads="1"/>
          </p:cNvSpPr>
          <p:nvPr>
            <p:ph idx="1"/>
          </p:nvPr>
        </p:nvSpPr>
        <p:spPr/>
        <p:txBody>
          <a:bodyPr>
            <a:normAutofit/>
          </a:bodyPr>
          <a:lstStyle/>
          <a:p>
            <a:pPr marL="0" indent="0">
              <a:buNone/>
            </a:pPr>
            <a:r>
              <a:rPr lang="en-US" b="1" dirty="0"/>
              <a:t>Contour Propagation</a:t>
            </a:r>
          </a:p>
          <a:p>
            <a:r>
              <a:rPr lang="en-US" dirty="0" smtClean="0"/>
              <a:t>Acceleration of cell traversal</a:t>
            </a:r>
          </a:p>
          <a:p>
            <a:r>
              <a:rPr lang="en-US" dirty="0" smtClean="0"/>
              <a:t>Algorithm:</a:t>
            </a:r>
          </a:p>
          <a:p>
            <a:pPr marL="742950" lvl="1" indent="-285750"/>
            <a:r>
              <a:rPr lang="en-US" dirty="0" smtClean="0"/>
              <a:t>Trace </a:t>
            </a:r>
            <a:r>
              <a:rPr lang="en-US" dirty="0" err="1" smtClean="0"/>
              <a:t>isosurface</a:t>
            </a:r>
            <a:r>
              <a:rPr lang="en-US" dirty="0" smtClean="0"/>
              <a:t> starting at a seed cell</a:t>
            </a:r>
          </a:p>
          <a:p>
            <a:pPr marL="742950" lvl="1" indent="-285750"/>
            <a:r>
              <a:rPr lang="en-US" dirty="0" smtClean="0"/>
              <a:t>Breadth-first traversal along adjacent faces</a:t>
            </a:r>
          </a:p>
          <a:p>
            <a:pPr marL="742950" lvl="1" indent="-285750"/>
            <a:r>
              <a:rPr lang="en-US" dirty="0" smtClean="0"/>
              <a:t>Finally, cycles are removed, based on marks at already traversed cells</a:t>
            </a:r>
          </a:p>
          <a:p>
            <a:pPr marL="742950" lvl="1" indent="-285750"/>
            <a:endParaRPr lang="en-US" dirty="0" smtClean="0"/>
          </a:p>
          <a:p>
            <a:r>
              <a:rPr lang="en-US" dirty="0" smtClean="0"/>
              <a:t>Similar to 2D approach</a:t>
            </a:r>
          </a:p>
          <a:p>
            <a:r>
              <a:rPr lang="en-US" dirty="0" smtClean="0"/>
              <a:t>Same problem: </a:t>
            </a:r>
          </a:p>
          <a:p>
            <a:pPr marL="742950" lvl="1" indent="-285750"/>
            <a:r>
              <a:rPr lang="en-US" dirty="0" smtClean="0"/>
              <a:t>Find ALL disconnected </a:t>
            </a:r>
            <a:r>
              <a:rPr lang="en-US" dirty="0" err="1" smtClean="0"/>
              <a:t>isosurfaces</a:t>
            </a:r>
            <a:endParaRPr lang="en-US" dirty="0" smtClean="0"/>
          </a:p>
          <a:p>
            <a:pPr marL="742950" lvl="1" indent="-285750"/>
            <a:r>
              <a:rPr lang="en-US" dirty="0" smtClean="0"/>
              <a:t>Issue of optimal seed set</a:t>
            </a:r>
          </a:p>
        </p:txBody>
      </p:sp>
    </p:spTree>
    <p:extLst>
      <p:ext uri="{BB962C8B-B14F-4D97-AF65-F5344CB8AC3E}">
        <p14:creationId xmlns:p14="http://schemas.microsoft.com/office/powerpoint/2010/main" val="42514363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4" name="Rectangle 2"/>
          <p:cNvSpPr>
            <a:spLocks noGrp="1" noChangeArrowheads="1"/>
          </p:cNvSpPr>
          <p:nvPr>
            <p:ph type="title"/>
          </p:nvPr>
        </p:nvSpPr>
        <p:spPr/>
        <p:txBody>
          <a:bodyPr/>
          <a:lstStyle/>
          <a:p>
            <a:pPr defTabSz="914400"/>
            <a:endParaRPr lang="en-US" dirty="0" smtClean="0"/>
          </a:p>
        </p:txBody>
      </p:sp>
      <p:sp>
        <p:nvSpPr>
          <p:cNvPr id="92165" name="Rectangle 3"/>
          <p:cNvSpPr>
            <a:spLocks noGrp="1" noChangeArrowheads="1"/>
          </p:cNvSpPr>
          <p:nvPr>
            <p:ph idx="1"/>
          </p:nvPr>
        </p:nvSpPr>
        <p:spPr/>
        <p:txBody>
          <a:bodyPr>
            <a:normAutofit/>
          </a:bodyPr>
          <a:lstStyle/>
          <a:p>
            <a:pPr marL="0" indent="0">
              <a:buNone/>
            </a:pPr>
            <a:r>
              <a:rPr lang="en-US" b="1" dirty="0"/>
              <a:t>Preventing Vertex Replication</a:t>
            </a:r>
          </a:p>
          <a:p>
            <a:r>
              <a:rPr lang="en-US" dirty="0" smtClean="0"/>
              <a:t>Based on a unique representation of edges shared by multiple voxels</a:t>
            </a:r>
          </a:p>
          <a:p>
            <a:r>
              <a:rPr lang="de-DE" dirty="0" smtClean="0"/>
              <a:t>Requires a „ghost“ layer of voxels along each axis</a:t>
            </a:r>
            <a:endParaRPr lang="en-US" dirty="0" smtClean="0"/>
          </a:p>
        </p:txBody>
      </p:sp>
      <p:cxnSp>
        <p:nvCxnSpPr>
          <p:cNvPr id="3" name="Straight Connector 2"/>
          <p:cNvCxnSpPr/>
          <p:nvPr/>
        </p:nvCxnSpPr>
        <p:spPr>
          <a:xfrm>
            <a:off x="990600" y="5562600"/>
            <a:ext cx="175260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006929" y="3810000"/>
            <a:ext cx="175260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921328" y="3200400"/>
            <a:ext cx="175260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921328" y="4953000"/>
            <a:ext cx="1752600" cy="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130629" y="4686300"/>
            <a:ext cx="175260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a:off x="2781299" y="4076700"/>
            <a:ext cx="175260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2743200" y="4953000"/>
            <a:ext cx="914399" cy="6096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743199" y="3211286"/>
            <a:ext cx="914399" cy="6096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1006929" y="3211286"/>
            <a:ext cx="914399" cy="6096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1006929" y="4953000"/>
            <a:ext cx="914399" cy="60960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flipV="1">
            <a:off x="1902279" y="3200400"/>
            <a:ext cx="19049" cy="175260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1219200" y="4876800"/>
            <a:ext cx="609600" cy="533400"/>
          </a:xfrm>
          <a:prstGeom prst="ellipse">
            <a:avLst/>
          </a:prstGeom>
          <a:solidFill>
            <a:schemeClr val="bg1"/>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2060"/>
                </a:solidFill>
              </a:rPr>
              <a:t>2</a:t>
            </a:r>
            <a:endParaRPr lang="en-US" b="1" dirty="0">
              <a:solidFill>
                <a:srgbClr val="002060"/>
              </a:solidFill>
            </a:endParaRPr>
          </a:p>
        </p:txBody>
      </p:sp>
      <p:sp>
        <p:nvSpPr>
          <p:cNvPr id="25" name="Oval 24"/>
          <p:cNvSpPr/>
          <p:nvPr/>
        </p:nvSpPr>
        <p:spPr>
          <a:xfrm>
            <a:off x="2971800" y="5029200"/>
            <a:ext cx="609600" cy="533400"/>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2060"/>
                </a:solidFill>
              </a:rPr>
              <a:t>3</a:t>
            </a:r>
            <a:endParaRPr lang="en-US" b="1" dirty="0">
              <a:solidFill>
                <a:srgbClr val="002060"/>
              </a:solidFill>
            </a:endParaRPr>
          </a:p>
        </p:txBody>
      </p:sp>
      <p:sp>
        <p:nvSpPr>
          <p:cNvPr id="26" name="Oval 25"/>
          <p:cNvSpPr/>
          <p:nvPr/>
        </p:nvSpPr>
        <p:spPr>
          <a:xfrm>
            <a:off x="2286000" y="4648200"/>
            <a:ext cx="609600" cy="533400"/>
          </a:xfrm>
          <a:prstGeom prst="ellipse">
            <a:avLst/>
          </a:prstGeom>
          <a:solidFill>
            <a:schemeClr val="bg1"/>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2060"/>
                </a:solidFill>
              </a:rPr>
              <a:t>4</a:t>
            </a:r>
            <a:endParaRPr lang="en-US" b="1" dirty="0">
              <a:solidFill>
                <a:srgbClr val="002060"/>
              </a:solidFill>
            </a:endParaRPr>
          </a:p>
        </p:txBody>
      </p:sp>
      <p:sp>
        <p:nvSpPr>
          <p:cNvPr id="27" name="Oval 26"/>
          <p:cNvSpPr/>
          <p:nvPr/>
        </p:nvSpPr>
        <p:spPr>
          <a:xfrm>
            <a:off x="685800" y="4038600"/>
            <a:ext cx="609600" cy="533400"/>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2060"/>
                </a:solidFill>
              </a:rPr>
              <a:t>5</a:t>
            </a:r>
            <a:endParaRPr lang="en-US" b="1" dirty="0">
              <a:solidFill>
                <a:srgbClr val="002060"/>
              </a:solidFill>
            </a:endParaRPr>
          </a:p>
        </p:txBody>
      </p:sp>
      <p:sp>
        <p:nvSpPr>
          <p:cNvPr id="15" name="Oval 14"/>
          <p:cNvSpPr/>
          <p:nvPr/>
        </p:nvSpPr>
        <p:spPr>
          <a:xfrm>
            <a:off x="1600200" y="5257800"/>
            <a:ext cx="609600" cy="533400"/>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2060"/>
                </a:solidFill>
              </a:rPr>
              <a:t>1</a:t>
            </a:r>
            <a:endParaRPr lang="en-US" b="1" dirty="0">
              <a:solidFill>
                <a:srgbClr val="002060"/>
              </a:solidFill>
            </a:endParaRPr>
          </a:p>
        </p:txBody>
      </p:sp>
      <p:cxnSp>
        <p:nvCxnSpPr>
          <p:cNvPr id="12" name="Straight Connector 11"/>
          <p:cNvCxnSpPr/>
          <p:nvPr/>
        </p:nvCxnSpPr>
        <p:spPr>
          <a:xfrm rot="5400000">
            <a:off x="1866900" y="4686300"/>
            <a:ext cx="175260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2438400" y="4038600"/>
            <a:ext cx="609600" cy="533400"/>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002060"/>
                </a:solidFill>
              </a:rPr>
              <a:t>6</a:t>
            </a:r>
            <a:endParaRPr lang="de-DE" b="1" dirty="0" smtClean="0">
              <a:solidFill>
                <a:srgbClr val="002060"/>
              </a:solidFill>
            </a:endParaRPr>
          </a:p>
        </p:txBody>
      </p:sp>
      <p:sp>
        <p:nvSpPr>
          <p:cNvPr id="29" name="Oval 28"/>
          <p:cNvSpPr/>
          <p:nvPr/>
        </p:nvSpPr>
        <p:spPr>
          <a:xfrm>
            <a:off x="3352800" y="3810000"/>
            <a:ext cx="609600" cy="533400"/>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2060"/>
                </a:solidFill>
              </a:rPr>
              <a:t>8</a:t>
            </a:r>
          </a:p>
        </p:txBody>
      </p:sp>
      <p:sp>
        <p:nvSpPr>
          <p:cNvPr id="30" name="Oval 29"/>
          <p:cNvSpPr/>
          <p:nvPr/>
        </p:nvSpPr>
        <p:spPr>
          <a:xfrm>
            <a:off x="1600200" y="3962400"/>
            <a:ext cx="609600" cy="533400"/>
          </a:xfrm>
          <a:prstGeom prst="ellipse">
            <a:avLst/>
          </a:prstGeom>
          <a:solidFill>
            <a:schemeClr val="bg1"/>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2060"/>
                </a:solidFill>
              </a:rPr>
              <a:t>7</a:t>
            </a:r>
          </a:p>
        </p:txBody>
      </p:sp>
      <p:sp>
        <p:nvSpPr>
          <p:cNvPr id="31" name="Oval 30"/>
          <p:cNvSpPr/>
          <p:nvPr/>
        </p:nvSpPr>
        <p:spPr>
          <a:xfrm>
            <a:off x="1143000" y="3200400"/>
            <a:ext cx="609600" cy="533400"/>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b="1" dirty="0" smtClean="0">
                <a:solidFill>
                  <a:srgbClr val="002060"/>
                </a:solidFill>
              </a:rPr>
              <a:t>10</a:t>
            </a:r>
            <a:endParaRPr lang="en-US" sz="1600" b="1" dirty="0">
              <a:solidFill>
                <a:srgbClr val="002060"/>
              </a:solidFill>
            </a:endParaRPr>
          </a:p>
        </p:txBody>
      </p:sp>
      <p:sp>
        <p:nvSpPr>
          <p:cNvPr id="32" name="Oval 31"/>
          <p:cNvSpPr/>
          <p:nvPr/>
        </p:nvSpPr>
        <p:spPr>
          <a:xfrm>
            <a:off x="2895600" y="3276600"/>
            <a:ext cx="609600" cy="533400"/>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2060"/>
                </a:solidFill>
              </a:rPr>
              <a:t>11</a:t>
            </a:r>
            <a:endParaRPr lang="en-US" b="1" dirty="0">
              <a:solidFill>
                <a:srgbClr val="002060"/>
              </a:solidFill>
            </a:endParaRPr>
          </a:p>
        </p:txBody>
      </p:sp>
      <p:sp>
        <p:nvSpPr>
          <p:cNvPr id="33" name="Oval 32"/>
          <p:cNvSpPr/>
          <p:nvPr/>
        </p:nvSpPr>
        <p:spPr>
          <a:xfrm>
            <a:off x="2362200" y="2971800"/>
            <a:ext cx="609600" cy="533400"/>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b="1" dirty="0" smtClean="0">
                <a:solidFill>
                  <a:srgbClr val="002060"/>
                </a:solidFill>
              </a:rPr>
              <a:t>12</a:t>
            </a:r>
            <a:endParaRPr lang="en-US" b="1" dirty="0">
              <a:solidFill>
                <a:srgbClr val="002060"/>
              </a:solidFill>
            </a:endParaRPr>
          </a:p>
        </p:txBody>
      </p:sp>
      <p:sp>
        <p:nvSpPr>
          <p:cNvPr id="34" name="Oval 33"/>
          <p:cNvSpPr/>
          <p:nvPr/>
        </p:nvSpPr>
        <p:spPr>
          <a:xfrm>
            <a:off x="1752600" y="3505200"/>
            <a:ext cx="609600" cy="533400"/>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2060"/>
                </a:solidFill>
              </a:rPr>
              <a:t>9</a:t>
            </a:r>
            <a:endParaRPr lang="en-US" b="1" dirty="0">
              <a:solidFill>
                <a:srgbClr val="002060"/>
              </a:solidFill>
            </a:endParaRPr>
          </a:p>
        </p:txBody>
      </p:sp>
      <p:sp>
        <p:nvSpPr>
          <p:cNvPr id="20" name="TextBox 19"/>
          <p:cNvSpPr txBox="1"/>
          <p:nvPr/>
        </p:nvSpPr>
        <p:spPr>
          <a:xfrm>
            <a:off x="685800" y="5943600"/>
            <a:ext cx="2988128" cy="523220"/>
          </a:xfrm>
          <a:prstGeom prst="rect">
            <a:avLst/>
          </a:prstGeom>
          <a:noFill/>
        </p:spPr>
        <p:txBody>
          <a:bodyPr wrap="square" rtlCol="0">
            <a:spAutoFit/>
          </a:bodyPr>
          <a:lstStyle/>
          <a:p>
            <a:pPr algn="ctr"/>
            <a:r>
              <a:rPr lang="de-DE" sz="2800" dirty="0" smtClean="0"/>
              <a:t>All edges (12)</a:t>
            </a:r>
            <a:endParaRPr lang="en-US" sz="2800" dirty="0"/>
          </a:p>
        </p:txBody>
      </p:sp>
      <p:cxnSp>
        <p:nvCxnSpPr>
          <p:cNvPr id="36" name="Straight Connector 35"/>
          <p:cNvCxnSpPr/>
          <p:nvPr/>
        </p:nvCxnSpPr>
        <p:spPr>
          <a:xfrm>
            <a:off x="5181600" y="5562600"/>
            <a:ext cx="175260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5197929" y="3810000"/>
            <a:ext cx="175260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112328" y="3200400"/>
            <a:ext cx="175260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112328" y="4953000"/>
            <a:ext cx="1752600" cy="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5400000">
            <a:off x="4321629" y="4686300"/>
            <a:ext cx="175260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6972299" y="4076700"/>
            <a:ext cx="175260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6934200" y="4953000"/>
            <a:ext cx="914399" cy="6096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6934199" y="3211286"/>
            <a:ext cx="914399" cy="6096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5197929" y="3211286"/>
            <a:ext cx="914399" cy="6096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5197929" y="4953000"/>
            <a:ext cx="914399" cy="60960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flipV="1">
            <a:off x="6093279" y="3200400"/>
            <a:ext cx="19049" cy="175260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5410200" y="4876800"/>
            <a:ext cx="609600" cy="533400"/>
          </a:xfrm>
          <a:prstGeom prst="ellipse">
            <a:avLst/>
          </a:prstGeom>
          <a:solidFill>
            <a:schemeClr val="bg1"/>
          </a:solidFill>
          <a:ln w="381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C00000"/>
                </a:solidFill>
              </a:rPr>
              <a:t>2</a:t>
            </a:r>
            <a:endParaRPr lang="en-US" b="1" dirty="0">
              <a:solidFill>
                <a:srgbClr val="C00000"/>
              </a:solidFill>
            </a:endParaRPr>
          </a:p>
        </p:txBody>
      </p:sp>
      <p:sp>
        <p:nvSpPr>
          <p:cNvPr id="50" name="Oval 49"/>
          <p:cNvSpPr/>
          <p:nvPr/>
        </p:nvSpPr>
        <p:spPr>
          <a:xfrm>
            <a:off x="4876800" y="4038600"/>
            <a:ext cx="609600" cy="533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C00000"/>
                </a:solidFill>
              </a:rPr>
              <a:t>3</a:t>
            </a:r>
            <a:endParaRPr lang="en-US" b="1" dirty="0">
              <a:solidFill>
                <a:srgbClr val="C00000"/>
              </a:solidFill>
            </a:endParaRPr>
          </a:p>
        </p:txBody>
      </p:sp>
      <p:sp>
        <p:nvSpPr>
          <p:cNvPr id="51" name="Oval 50"/>
          <p:cNvSpPr/>
          <p:nvPr/>
        </p:nvSpPr>
        <p:spPr>
          <a:xfrm>
            <a:off x="5791200" y="5257800"/>
            <a:ext cx="609600" cy="533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C00000"/>
                </a:solidFill>
              </a:rPr>
              <a:t>1</a:t>
            </a:r>
            <a:endParaRPr lang="en-US" b="1" dirty="0">
              <a:solidFill>
                <a:srgbClr val="C00000"/>
              </a:solidFill>
            </a:endParaRPr>
          </a:p>
        </p:txBody>
      </p:sp>
      <p:cxnSp>
        <p:nvCxnSpPr>
          <p:cNvPr id="52" name="Straight Connector 51"/>
          <p:cNvCxnSpPr/>
          <p:nvPr/>
        </p:nvCxnSpPr>
        <p:spPr>
          <a:xfrm rot="5400000">
            <a:off x="6057900" y="4686300"/>
            <a:ext cx="175260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4876800" y="5943600"/>
            <a:ext cx="2988128" cy="523220"/>
          </a:xfrm>
          <a:prstGeom prst="rect">
            <a:avLst/>
          </a:prstGeom>
          <a:noFill/>
        </p:spPr>
        <p:txBody>
          <a:bodyPr wrap="square" rtlCol="0">
            <a:spAutoFit/>
          </a:bodyPr>
          <a:lstStyle/>
          <a:p>
            <a:pPr algn="ctr"/>
            <a:r>
              <a:rPr lang="de-DE" sz="2800" dirty="0" smtClean="0"/>
              <a:t>Unique edges (3)</a:t>
            </a:r>
            <a:endParaRPr lang="en-US" sz="2800" dirty="0"/>
          </a:p>
        </p:txBody>
      </p:sp>
    </p:spTree>
    <p:extLst>
      <p:ext uri="{BB962C8B-B14F-4D97-AF65-F5344CB8AC3E}">
        <p14:creationId xmlns:p14="http://schemas.microsoft.com/office/powerpoint/2010/main" val="305384604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ln/>
        </p:spPr>
        <p:txBody>
          <a:bodyPr/>
          <a:lstStyle/>
          <a:p>
            <a:r>
              <a:rPr lang="en-US"/>
              <a:t>Examples</a:t>
            </a:r>
          </a:p>
        </p:txBody>
      </p:sp>
      <p:grpSp>
        <p:nvGrpSpPr>
          <p:cNvPr id="43013" name="Group 5"/>
          <p:cNvGrpSpPr>
            <a:grpSpLocks/>
          </p:cNvGrpSpPr>
          <p:nvPr/>
        </p:nvGrpSpPr>
        <p:grpSpPr bwMode="auto">
          <a:xfrm>
            <a:off x="974527" y="2120132"/>
            <a:ext cx="2869779" cy="3355330"/>
            <a:chOff x="0" y="0"/>
            <a:chExt cx="2571" cy="3005"/>
          </a:xfrm>
        </p:grpSpPr>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7"/>
              <a:ext cx="2571" cy="1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56"/>
              <a:ext cx="2571" cy="1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430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571" cy="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grpSp>
      <p:sp>
        <p:nvSpPr>
          <p:cNvPr id="43014" name="Rectangle 6"/>
          <p:cNvSpPr>
            <a:spLocks/>
          </p:cNvSpPr>
          <p:nvPr/>
        </p:nvSpPr>
        <p:spPr bwMode="auto">
          <a:xfrm>
            <a:off x="654174" y="1281857"/>
            <a:ext cx="3902273" cy="348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98">
                <a:ea typeface="Gill Sans" charset="0"/>
                <a:cs typeface="Gill Sans" charset="0"/>
              </a:rPr>
              <a:t>Isosurface at different time steps</a:t>
            </a:r>
          </a:p>
        </p:txBody>
      </p:sp>
      <p:pic>
        <p:nvPicPr>
          <p:cNvPr id="4301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1828800"/>
            <a:ext cx="3583037" cy="4010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43016" name="Rectangle 8"/>
          <p:cNvSpPr>
            <a:spLocks/>
          </p:cNvSpPr>
          <p:nvPr/>
        </p:nvSpPr>
        <p:spPr bwMode="auto">
          <a:xfrm>
            <a:off x="4879338" y="1309952"/>
            <a:ext cx="3589124" cy="29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98">
                <a:ea typeface="Gill Sans" charset="0"/>
                <a:cs typeface="Gill Sans" charset="0"/>
              </a:rPr>
              <a:t>Isosurface in 3D medical data set</a:t>
            </a:r>
          </a:p>
        </p:txBody>
      </p:sp>
    </p:spTree>
    <p:extLst>
      <p:ext uri="{BB962C8B-B14F-4D97-AF65-F5344CB8AC3E}">
        <p14:creationId xmlns:p14="http://schemas.microsoft.com/office/powerpoint/2010/main" val="3708440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p:cNvSpPr>
            <a:spLocks noGrp="1" noChangeArrowheads="1"/>
          </p:cNvSpPr>
          <p:nvPr>
            <p:ph type="title"/>
          </p:nvPr>
        </p:nvSpPr>
        <p:spPr>
          <a:ln/>
        </p:spPr>
        <p:txBody>
          <a:bodyPr/>
          <a:lstStyle/>
          <a:p>
            <a:r>
              <a:rPr lang="en-US"/>
              <a:t>Examples</a:t>
            </a:r>
          </a:p>
        </p:txBody>
      </p:sp>
      <p:sp>
        <p:nvSpPr>
          <p:cNvPr id="44034" name="Rectangle 2"/>
          <p:cNvSpPr>
            <a:spLocks/>
          </p:cNvSpPr>
          <p:nvPr/>
        </p:nvSpPr>
        <p:spPr bwMode="auto">
          <a:xfrm>
            <a:off x="522749" y="1126699"/>
            <a:ext cx="4179029" cy="248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17" dirty="0" err="1">
                <a:ea typeface="Gill Sans" charset="0"/>
                <a:cs typeface="Gill Sans" charset="0"/>
              </a:rPr>
              <a:t>Isosurface</a:t>
            </a:r>
            <a:r>
              <a:rPr lang="en-US" sz="1617" dirty="0">
                <a:ea typeface="Gill Sans" charset="0"/>
                <a:cs typeface="Gill Sans" charset="0"/>
              </a:rPr>
              <a:t> of a sphere in a low resolution grid</a:t>
            </a:r>
          </a:p>
        </p:txBody>
      </p:sp>
      <p:pic>
        <p:nvPicPr>
          <p:cNvPr id="440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749" y="1524000"/>
            <a:ext cx="3962400" cy="388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5" name="Picture 4" descr="LobsterMC_RSM2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5881" y="914400"/>
            <a:ext cx="2474913" cy="248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micha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109" y="3340100"/>
            <a:ext cx="203835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0" descr="micha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7459" y="3340100"/>
            <a:ext cx="2238375"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2"/>
          <p:cNvSpPr>
            <a:spLocks noChangeArrowheads="1"/>
          </p:cNvSpPr>
          <p:nvPr/>
        </p:nvSpPr>
        <p:spPr bwMode="auto">
          <a:xfrm>
            <a:off x="5848459" y="5634038"/>
            <a:ext cx="1692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20000"/>
              </a:spcBef>
              <a:buClr>
                <a:schemeClr val="accent1"/>
              </a:buClr>
              <a:buSzPct val="90000"/>
              <a:buFont typeface="Monotype Sorts" pitchFamily="2" charset="2"/>
              <a:buNone/>
            </a:pPr>
            <a:r>
              <a:rPr lang="en-US" sz="2000" i="0"/>
              <a:t>2 Isosurfaces</a:t>
            </a:r>
          </a:p>
        </p:txBody>
      </p:sp>
      <p:sp>
        <p:nvSpPr>
          <p:cNvPr id="9" name="Rectangle 13"/>
          <p:cNvSpPr>
            <a:spLocks noChangeArrowheads="1"/>
          </p:cNvSpPr>
          <p:nvPr/>
        </p:nvSpPr>
        <p:spPr bwMode="auto">
          <a:xfrm>
            <a:off x="6217199" y="806656"/>
            <a:ext cx="1692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20000"/>
              </a:spcBef>
              <a:buClr>
                <a:schemeClr val="accent1"/>
              </a:buClr>
              <a:buSzPct val="90000"/>
              <a:buFont typeface="Monotype Sorts" pitchFamily="2" charset="2"/>
              <a:buNone/>
            </a:pPr>
            <a:r>
              <a:rPr lang="en-US" sz="2000" i="0" dirty="0"/>
              <a:t>3 </a:t>
            </a:r>
            <a:r>
              <a:rPr lang="en-US" sz="2000" i="0" dirty="0" err="1"/>
              <a:t>Isosurfaces</a:t>
            </a:r>
            <a:endParaRPr lang="en-US" sz="2000" i="0" dirty="0"/>
          </a:p>
        </p:txBody>
      </p:sp>
    </p:spTree>
    <p:extLst>
      <p:ext uri="{BB962C8B-B14F-4D97-AF65-F5344CB8AC3E}">
        <p14:creationId xmlns:p14="http://schemas.microsoft.com/office/powerpoint/2010/main" val="3366813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FIRSTVISUALISIERUNG@WLJQXJMFUVWYY577" val="3212"/>
  <p:tag name="DEFAULTDISPLAYSOURCE" val="\documentclass{article}&#10;\pagestyle{empty}&#10;\usepackage{amsmath}&#10;\begin{document}&#10;&#10;\newcommand{\RRR}{{\mathrm I\! \mbox{R} }}&#10;\newcommand{\EEE}{{\mathrm I\! \mbox{E} }}&#10;\newcommand{\xx}{{\mathbf x}}&#10;\newcommand{\yy}{{\mathbf y}}&#10;\newcommand{\zz}{{\mathbf z}}&#10;\newcommand{\dd}{{\mathbf d}}&#10;\newcommand{\hh}{{\mathbf h}}&#10;\newcommand{\ttt}{{\mathbf t}}&#10;\newcommand{\jj}{{\mathbf j}}&#10;\newcommand{\pp}{{\mathbf p}}&#10;\newcommand{\qq}{{\mathbf q}}&#10;\newcommand{\aaa}{{\mathbf a}}&#10;\newcommand{\ggg}{{\mathbf g}}&#10;\newcommand{\ssss}{{\mathbf s}}&#10;\newcommand{\bb}{{\mathbf b}}&#10;\newcommand{\ee}{{\mathbf e}}&#10;\newcommand{\cc}{{\mathbf c}}&#10;\newcommand{\nn}{{\mathbf n}}&#10;\newcommand{\mm}{{\mathbf m}}&#10;\newcommand{\kk}{{\mathbf k}}&#10;%\newcommand{\lll}{{\mathbf l}}&#10;\newcommand{\lll}{{\mathbf \ell}}&#10;\newcommand{\rr}{{\mathbf r}}&#10;\newcommand{\uu}{{\mathbf u}}&#10;\newcommand{\vv}{{\mathbf v}}&#10;\newcommand{\ff}{{\mathbf f}}&#10;\newcommand{\fff}{{\mathbf f}}&#10;\newcommand{\JJ}{{\mathbf J}}&#10;\newcommand{\DD}{{\mathbf D}}&#10;\newcommand{\BB}{{\mathbf B}}&#10;\newcommand{\CC}{{\mathbf C}}&#10;\newcommand{\PP}{{\mathbf P}}&#10;\newcommand{\MM}{{\mathbf M}}&#10;\newcommand{\QQ}{{\mathbf Q}}&#10;\newcommand{\FF}{{\mathbf F}}&#10;\newcommand{\TT}{{\mathbf T}}&#10;\newcommand{\RR}{{\mathbf R}}&#10;\newcommand{\SSS}{{\mathbf S}}&#10;\newcommand{\Sa}{{\mathbf {Sa}}}&#10;%\newcommand{\Topo}{{\mathbf {Topo}}}&#10;%\newcommand{\Sep}{{\mathbf {Sep}}}&#10;%\newcommand{\Str}{{\mathbf {Str}}}&#10;%\newcommand{\Reg}{{\mathbf {Reg}}}&#10;\newcommand{\ZZ}{Z}&#10;\newcommand{\cs}{{\dot c}}&#10;\newcommand{\sss}{{\dot s}}&#10;\newcommand{\ps}{{\dot p}}&#10;\newcommand{\pg}{{\dot g}}&#10;\newcommand{\ww}{{\mathbf w}}&#10;\newcommand{\xxs}{\dot{\mathbf x}}&#10;\newcommand{\vvs}{\dot{\mathbf v}}&#10;\newcommand{\us}{{\dot u}}&#10;\newcommand{\vs}{{\dot v}}&#10;\newcommand{\ws}{{\dot w}}&#10;\newcommand{\fn}{{\mathbf 0}}&#10;\newcommand{\ii}{{\mathbf i}}&#10;\newcommand{\Dt}{{\widetilde D}}&#10;\newcommand{\fft}{{\widetilde \ff}}&#10;\newcommand{\kkt}{{\widetilde \kk}}&#10;\newcommand{\ggt}{{\widetilde \ggg}}&#10;\newcommand{\hht}{{\widetilde \hh}}&#10;\newcommand{\vvt}{{\widetilde \vv}}&#10;\newcommand{\wwt}{{\widetilde \ww}}&#10;\newcommand{\smallfrac}[2]{\frac{#1}{#2}}&#10;\newcommand{\dtotal}{\frac{\text{d}}{\text{dt}}}&#10;\newcommand{\scalp}[2]{\langle #1,#2\rangle}&#10;\newcommand{\magn}[1]{|#1|}&#10;\newcommand{\norm}[1]{\|#1\|}&#10;\newcommand{\sign}{\mathrm{sign}\,}&#10;\newcommand{\mz}{\mathbf{M_Z}}&#10;\newcommand{\ees}{{\mathbf e}^s}&#10;\newcommand{\eet}{\ff}&#10;\newcommand{\eescomp}{{\mathrm e}^s}&#10;\newcommand{\eetcomp}{{\mathrm f}}&#10;&#10;&#10;\begin{equation}&#10;\nonumber&#10;&#10;\end{equation}&#10;&#10;&#10;&#10;\end{document}"/>
  <p:tag name="EMBEDFONTS" val="1"/>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osf,sc]{mathpazo}&#10;\usepackage{cool}&#10;\usepackage{mathtools}&#10;\pagestyle{empty}&#10;&#10;%!TEX root = diss.tex&#10;&#10;%%%%%%%%%%%%%%%%%%%%%%%%%%%%%%%%%%%%%%%%%%%%%%%%%%%%%%%%%%%%%&#10;%% LaTeX math macros&#10;%%%%%%%%%%%%%%%%%%%%%%%%%%%%%%%%%%%%%%%%%%%%%%%%%%%%%%%%%%%%%&#10;&#10;\newcommand{\mySetNotation}[1]{{\mathbb{#1}}}&#10;\newcommand{\RRSet}{{\mySetNotation{R}}}&#10;\newcommand{\EESet}{{\mySetNotation{E}}}&#10;\newcommand{\NNSet}{{\mySetNotation{N}}}&#10;\newcommand{\QQSet}{{\mySetNotation{Q}}}&#10;&#10;\newcommand{\myBoldNotation}[1]{{\mathbf #1}}&#10;%\newcommand{\myBoldNotation}[1]{{\mathbold{#1}}} %for euler math&#10;\newcommand{\va}   {{\myBoldNotation{a}}}&#10;\newcommand{\vb}   {{\myBoldNotation{b}}}&#10;\newcommand{\vc}   {{\myBoldNotation{c}}}&#10;\newcommand{\vd}   {{\myBoldNotation{d}}}&#10;\newcommand{\ve}   {{\myBoldNotation{e}}}&#10;\newcommand{\vf}   {{\myBoldNotation{f}}}&#10;\newcommand{\vg}   {{\myBoldNotation{g}}}&#10;\newcommand{\vh}   {{\myBoldNotation{h}}}&#10;\newcommand{\vi}   {{\myBoldNotation{i}}}&#10;\newcommand{\vj}   {{\myBoldNotation{j}}}&#10;\newcommand{\vk}   {{\myBoldNotation{k}}}&#10;\newcommand{\vl}   {{\myBoldNotation{l}}}&#10;\newcommand{\vm}   {{\myBoldNotation{m}}}&#10;\newcommand{\vn}   {{\myBoldNotation{n}}}&#10;\newcommand{\nn}   {{\myBoldNotation{n}}}&#10;\newcommand{\vo}   {{\myBoldNotation{o}}}&#10;\newcommand{\vp}   {{\myBoldNotation{p}}}&#10;\newcommand{\pp}   {{\myBoldNotation{p}}}&#10;\newcommand{\vq}   {{\myBoldNotation{q}}}&#10;\newcommand{\vr}   {{\myBoldNotation{r}}}&#10;\newcommand{\vs}   {{\myBoldNotation{s}}}&#10;\newcommand{\vt}   {{\myBoldNotation{t}}}&#10;\newcommand{\vu}   {{\myBoldNotation{u}}}&#10;\newcommand{\vv}   {{\myBoldNotation{v}}}&#10;\newcommand{\vw}   {{\myBoldNotation{w}}}&#10;\newcommand{\vx}   {{\myBoldNotation{x}}}&#10;\newcommand{\vy}   {{\myBoldNotation{y}}}&#10;\newcommand{\vz}   {{\myBoldNotation{z}}}&#10;\newcommand{\vNull}{{\myBoldNotation{0}}}&#10;\newcommand{\vOne} {{\myBoldNotation{1}}}&#10;&#10;\newcommand{\mA}   {{\myBoldNotation{A}}}&#10;\newcommand{\mB}   {{\myBoldNotation{B}}}&#10;\newcommand{\mC}   {{\myBoldNotation{C}}}&#10;\newcommand{\mD}   {{\myBoldNotation{D}}}&#10;\newcommand{\mE}   {{\myBoldNotation{E}}}&#10;\newcommand{\mF}   {{\myBoldNotation{F}}}&#10;\newcommand{\mG}   {{\myBoldNotation{G}}}&#10;\newcommand{\mH}   {{\myBoldNotation{H}}}&#10;\newcommand{\mI}   {{\myBoldNotation{I}}}&#10;\newcommand{\mJ}   {{\myBoldNotation{J}}}&#10;\newcommand{\mK}   {{\myBoldNotation{K}}}&#10;\newcommand{\mL}   {{\myBoldNotation{L}}}&#10;\newcommand{\mM}   {{\myBoldNotation{M}}}&#10;\newcommand{\mN}   {{\myBoldNotation{N}}}&#10;\newcommand{\mO}   {{\myBoldNotation{O}}}&#10;\newcommand{\mP}   {{\myBoldNotation{P}}}&#10;\newcommand{\mQ}   {{\myBoldNotation{Q}}}&#10;\newcommand{\mR}   {{\myBoldNotation{R}}}&#10;\newcommand{\mS}   {{\myBoldNotation{S}}}&#10;\newcommand{\mT}   {{\myBoldNotation{T}}}&#10;\newcommand{\mU}   {{\myBoldNotation{U}}}&#10;\newcommand{\mV}   {{\myBoldNotation{V}}}&#10;\newcommand{\mW}   {{\myBoldNotation{W}}}&#10;\newcommand{\mX}   {{\myBoldNotation{X}}}&#10;\newcommand{\mY}   {{\myBoldNotation{Y}}}&#10;\newcommand{\mZ}   {{\myBoldNotation{Z}}}&#10;\newcommand{\mNull}{{\myBoldNotation{0}}}&#10;&#10;%\newcommand{\myBoldGreekNotation}[1]{\boldsymbol{#1}}&#10;\newcommand{\myBoldGreekNotationLower}[1]{{\bm{#1}}}&#10;\newcommand{\myBoldGreekNotationUpper}[1]{{\bm{#1}}}&#10;\newcommand{\balpha}  {{\myBoldGreekNotationLower{\alpha}  }}&#10;\newcommand{\bbeta}   {{\myBoldGreekNotationLower{\beta}   }}&#10;\newcommand{\bgamma}  {{\myBoldGreekNotationLower{\gamma}  }}&#10;\newcommand{\bdelta}  {{\myBoldGreekNotationLower{\delta}  }}&#10;\newcommand{\bepsilon}{{\myBoldGreekNotationLower{\epsilon}}}&#10;\newcommand{\bzeta}   {{\myBoldGreekNotationLower{\zeta}   }}&#10;\newcommand{\btheta}  {{\myBoldGreekNotationLower{\theta}  }}&#10;\newcommand{\biota}   {{\myBoldGreekNotationLower{\iota}   }}&#10;\newcommand{\bkappa}  {{\myBoldGreekNotationLower{\kappa}  }}&#10;\newcommand{\blambda} {{\myBoldGreekNotationLower{\lambda} }}&#10;\newcommand{\bmu}     {{\myBoldGreekNotationLower{\mu}     }}&#10;\newcommand{\bnu}     {{\myBoldGreekNotationLower{\nu}     }}&#10;\newcommand{\bxi}     {{\myBoldGreekNotationLower{\xi}     }}&#10;\newcommand{\bomicron}{{\myBoldGreekNotationLower{\omicron}}}&#10;\newcommand{\bpi}     {{\myBoldGreekNotationLower{\pi}     }}&#10;\newcommand{\brho}    {{\myBoldGreekNotationLower{\rho}    }}&#10;\newcommand{\bsigma}  {{\myBoldGreekNotationLower{\sigma}  }}&#10;\newcommand{\btau}    {{\myBoldGreekNotationLower{\tau}    }}&#10;\newcommand{\bupsilon}{{\myBoldGreekNotationLower{\upsilon}}}&#10;\newcommand{\bphi}    {{\myBoldGreekNotationLower{\phi}    }}&#10;\newcommand{\bchi}    {{\myBoldGreekNotationLower{\chi}    }}&#10;\newcommand{\bpsi}    {{\myBoldGreekNotationLower{\psi}    }}&#10;\newcommand{\bomega}  {{\myBoldGreekNotationLower{\omega}  }}&#10;&#10;\newcommand{\bGamma}  {{\myBoldGreekNotationUpper{\Gamma}  }}&#10;\newcommand{\bDelta}  {{\myBoldGreekNotationUpper{\Delta}  }}&#10;\newcommand{\bTheta}  {{\myBoldGreekNotationUpper{\Theta}  }}&#10;\newcommand{\bLambda} {{\myBoldGreekNotationUpper{\Lambda} }}&#10;\newcommand{\bXi}     {{\myBoldGreekNotationUpper{\Xi}     }}&#10;\newcommand{\bPi}     {{\myBoldGreekNotationUpper{\Pi}     }}&#10;\newcommand{\bSigma}  {{\myBoldGreekNotationUpper{\Sigma}  }}&#10;\newcommand{\bUpsilon}{{\myBoldGreekNotationUpper{\Upsilon}}}&#10;\newcommand{\bPhi}    {{\myBoldGreekNotationUpper{\Phi}    }}&#10;\newcommand{\bPsi}    {{\myBoldGreekNotationUpper{\Psi}    }}&#10;\newcommand{\bOmega}  {{\myBoldGreekNotationUpper{\Omega}  }}&#10;&#10;\newcommand{\inn}[2][0cm]{\mathopen{}\left|{#2}\parbox[h][#1]{0cm}{}\right|}&#10;\newcommand{\invn}[2][0cm]{\mathopen{}\left|\left|{#2}\parbox[h][#1]{0cm}{}\right|\right|}&#10;&#10;%\newcommand{\Sa}{{\mathbf {Sa}}}&#10;%\newcommand{\Topo}{{\mathbf {Topo}}}&#10;%\newcommand{\Sep}{{\mathbf {Sep}}}&#10;%\newcommand{\Str}{{\mathbf {Str}}}&#10;%\newcommand{\Reg}{{\mathbf {Reg}}}&#10;&#10;%\newcommand{\PPhi}{{\pmb \Phi}}&#10;%\newcommand{\PPi}{{\pmb \Pi}}&#10;%\newcommand{\PPhi}{{\bm \Phi}}&#10;%\newcommand{\PPi}{{\bm \Pi}}&#10;\newcommand{\PPhi}{{\Phi}}&#10;\newcommand{\PPi}{{\Pi}}&#10;\newcommand{\ppi}{{\pi}}&#10;\newcommand{\ggam}{{\gamma}}&#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cool package Styles&#10;\Style{IdentityMatrixSymb=\mI,%&#10;       DSymb={\mathrm d},%&#10;       IntegrateDifferentialDSymb={\mathrm d},%&#10;       TrParen=p,%&#10;       DetParen=p}&#10;\Style{DDisplayFunc=outset}&#10;\renewcommand{\Transpose}[1]{ {#1}^\Transp }&#10;\newcommand{\TransposeInv}[1]{ {#1}^{-\Transp} }&#10;\newcommand{\T}[1]{\Transpose{#1}}&#10;\newcommand{\TInv}[1]{\TransposeInv{#1}}&#10;\newcommand{\Inv}[1]{ {#1}^{-1} }&#10;\newcommand{\Transp}{{{\mathrm T}}}&#10;      &#10;\newcommand{\Rank}[1]    {\operatorname{rank}\inp{#1}}&#10;\newcommand{\Vol}[1]     {\operatorname{vol}\inp{#1}}&#10;\renewcommand{\Vec}[1]   {\operatorname{vec}\inp{#1}}&#10;\renewcommand{\Div}[1]   {\T{\nabla} \, #1}&#10;\newcommand{\Diag}[1]    {\operatorname{diag}\inp{#1}}&#10;\newcommand{\Dim}[1]     {\operatorname{dim}\inp{#1}}&#10;\newcommand{\Diagof}[1]  {\operatorname{diag}^{-1}\inp{#1}}&#10;\newcommand*{\diff}{\mathop{}\!\mathrm{d}} %e.g. $F(x) = \int\!f(x)\diff x$&#10;\newcommand{\Argmin}[1]{\underset{#1}{\operatorname{argmin}} \;}&#10;\newcommand{\Maxof}[1]{\underset{#1}{\operatorname{max}} \;}&#10;\newcommand{\Minof}[1]{\underset{#1}{\operatorname{min}} \;}&#10;&#10;\providecommand{\e}[1]{\ensuremath{\cdot 10^{#1}}}&#10;&#10;%workaround for mathbold in cool, cf. http://tex.stackexchange.com/questions/97910&#10;\let\oldmb\mathbold&#10;\protected\def\mathbold{\oldmb}&#10;&#10;\newcommand{\CB} [1]{{\color{#1}     $\bullet$}}&#10;\newcommand{\CBB}[2]{{\color[#1]{#2} $\bullet$}}&#10;&#10;\newcommand{\ie}{i.e.}&#10;\newcommand{\Ie}{I.e.}&#10;\newcommand{\eg}{e.g.}&#10;\newcommand{\Eg}{E.g.}&#10;\newcommand{\cf}{cf.\ }&#10;\newcommand{\Cf}{Cf.\ }&#10;\newcommand{\etc}{etc.\ }&#10;\newcommand{\wrt}{w.r.t.\ }&#10;\newcommand{\Wrt}{W.r.t.\ }&#10;% \newcommand{\wlog}{w.l.o.g.~}&#10;\newcommand{\Wlog}{W.l.o.g.\ }&#10;\newcommand{\resp}{resp.\ }&#10;\newcommand{\etal}{et al.\ }&#10;&#10;\newtheorem{theorem}{Theorem}&#10;\newtheorem{definition}{Definition}&#10;\newtheorem{expectation}{Expectation}&#10;\newtheorem{problem}{Problem}&#10;%\newtheorem{algorithm}{Algorithm}&#10;&#10;%\newenvironment{fshaded}{%&#10;%\def\FrameCommand{\fcolorbox{framecolor}{shadecolor}}%&#10;%\MakeFramed {\FrameRestore}}%&#10;%{\endMakeFramed}&#10;%&#10;%\newtheorem{theorem}{Theorem}[section]&#10;%&#10;%\newenvironment{fdfn}[1][]{&#10;%\definecolor{shadecolor}{rgb}{.9,.9,1}%DEFINITION_COLORBOX&#10;%\definecolor{framecolor}{rgb}{1,1,1}%&#10;%\begin{fshaded}\begin{theorem}[#1]}{\end{theorem}\end{fshaded}}&#10;%&#10;%&#10;%\begin{fdfn}[Blash]&#10;%Eine Zahlenfolge ...&#10;%\end{fdfn}&#10;%&#10;%\begin{fdfn}[Test]&#10;%Eine Zahlenfolge ...&#10;%\end{fdfn}&#10;&#10;% :mode=latex: %&#10;&#10;\begin{document}&#10;&#10;\[&#10;\Delta f \approx f[i+2] - 2f[i] + f[i-2]&#10; \]&#10;&#10;\end{document}"/>
  <p:tag name="IGUANATEXSIZE" val="25"/>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osf,sc]{mathpazo}&#10;\usepackage{cool}&#10;\usepackage{mathtools}&#10;\pagestyle{empty}&#10;&#10;%!TEX root = diss.tex&#10;&#10;%%%%%%%%%%%%%%%%%%%%%%%%%%%%%%%%%%%%%%%%%%%%%%%%%%%%%%%%%%%%%&#10;%% LaTeX math macros&#10;%%%%%%%%%%%%%%%%%%%%%%%%%%%%%%%%%%%%%%%%%%%%%%%%%%%%%%%%%%%%%&#10;&#10;\newcommand{\mySetNotation}[1]{{\mathbb{#1}}}&#10;\newcommand{\RRSet}{{\mySetNotation{R}}}&#10;\newcommand{\EESet}{{\mySetNotation{E}}}&#10;\newcommand{\NNSet}{{\mySetNotation{N}}}&#10;\newcommand{\QQSet}{{\mySetNotation{Q}}}&#10;&#10;\newcommand{\myBoldNotation}[1]{{\mathbf #1}}&#10;%\newcommand{\myBoldNotation}[1]{{\mathbold{#1}}} %for euler math&#10;\newcommand{\va}   {{\myBoldNotation{a}}}&#10;\newcommand{\vb}   {{\myBoldNotation{b}}}&#10;\newcommand{\vc}   {{\myBoldNotation{c}}}&#10;\newcommand{\vd}   {{\myBoldNotation{d}}}&#10;\newcommand{\ve}   {{\myBoldNotation{e}}}&#10;\newcommand{\vf}   {{\myBoldNotation{f}}}&#10;\newcommand{\vg}   {{\myBoldNotation{g}}}&#10;\newcommand{\vh}   {{\myBoldNotation{h}}}&#10;\newcommand{\vi}   {{\myBoldNotation{i}}}&#10;\newcommand{\vj}   {{\myBoldNotation{j}}}&#10;\newcommand{\vk}   {{\myBoldNotation{k}}}&#10;\newcommand{\vl}   {{\myBoldNotation{l}}}&#10;\newcommand{\vm}   {{\myBoldNotation{m}}}&#10;\newcommand{\vn}   {{\myBoldNotation{n}}}&#10;\newcommand{\nn}   {{\myBoldNotation{n}}}&#10;\newcommand{\vo}   {{\myBoldNotation{o}}}&#10;\newcommand{\vp}   {{\myBoldNotation{p}}}&#10;\newcommand{\pp}   {{\myBoldNotation{p}}}&#10;\newcommand{\vq}   {{\myBoldNotation{q}}}&#10;\newcommand{\vr}   {{\myBoldNotation{r}}}&#10;\newcommand{\vs}   {{\myBoldNotation{s}}}&#10;\newcommand{\vt}   {{\myBoldNotation{t}}}&#10;\newcommand{\vu}   {{\myBoldNotation{u}}}&#10;\newcommand{\vv}   {{\myBoldNotation{v}}}&#10;\newcommand{\vw}   {{\myBoldNotation{w}}}&#10;\newcommand{\vx}   {{\myBoldNotation{x}}}&#10;\newcommand{\vy}   {{\myBoldNotation{y}}}&#10;\newcommand{\vz}   {{\myBoldNotation{z}}}&#10;\newcommand{\vNull}{{\myBoldNotation{0}}}&#10;\newcommand{\vOne} {{\myBoldNotation{1}}}&#10;&#10;\newcommand{\mA}   {{\myBoldNotation{A}}}&#10;\newcommand{\mB}   {{\myBoldNotation{B}}}&#10;\newcommand{\mC}   {{\myBoldNotation{C}}}&#10;\newcommand{\mD}   {{\myBoldNotation{D}}}&#10;\newcommand{\mE}   {{\myBoldNotation{E}}}&#10;\newcommand{\mF}   {{\myBoldNotation{F}}}&#10;\newcommand{\mG}   {{\myBoldNotation{G}}}&#10;\newcommand{\mH}   {{\myBoldNotation{H}}}&#10;\newcommand{\mI}   {{\myBoldNotation{I}}}&#10;\newcommand{\mJ}   {{\myBoldNotation{J}}}&#10;\newcommand{\mK}   {{\myBoldNotation{K}}}&#10;\newcommand{\mL}   {{\myBoldNotation{L}}}&#10;\newcommand{\mM}   {{\myBoldNotation{M}}}&#10;\newcommand{\mN}   {{\myBoldNotation{N}}}&#10;\newcommand{\mO}   {{\myBoldNotation{O}}}&#10;\newcommand{\mP}   {{\myBoldNotation{P}}}&#10;\newcommand{\mQ}   {{\myBoldNotation{Q}}}&#10;\newcommand{\mR}   {{\myBoldNotation{R}}}&#10;\newcommand{\mS}   {{\myBoldNotation{S}}}&#10;\newcommand{\mT}   {{\myBoldNotation{T}}}&#10;\newcommand{\mU}   {{\myBoldNotation{U}}}&#10;\newcommand{\mV}   {{\myBoldNotation{V}}}&#10;\newcommand{\mW}   {{\myBoldNotation{W}}}&#10;\newcommand{\mX}   {{\myBoldNotation{X}}}&#10;\newcommand{\mY}   {{\myBoldNotation{Y}}}&#10;\newcommand{\mZ}   {{\myBoldNotation{Z}}}&#10;\newcommand{\mNull}{{\myBoldNotation{0}}}&#10;&#10;%\newcommand{\myBoldGreekNotation}[1]{\boldsymbol{#1}}&#10;\newcommand{\myBoldGreekNotationLower}[1]{{\bm{#1}}}&#10;\newcommand{\myBoldGreekNotationUpper}[1]{{\bm{#1}}}&#10;\newcommand{\balpha}  {{\myBoldGreekNotationLower{\alpha}  }}&#10;\newcommand{\bbeta}   {{\myBoldGreekNotationLower{\beta}   }}&#10;\newcommand{\bgamma}  {{\myBoldGreekNotationLower{\gamma}  }}&#10;\newcommand{\bdelta}  {{\myBoldGreekNotationLower{\delta}  }}&#10;\newcommand{\bepsilon}{{\myBoldGreekNotationLower{\epsilon}}}&#10;\newcommand{\bzeta}   {{\myBoldGreekNotationLower{\zeta}   }}&#10;\newcommand{\btheta}  {{\myBoldGreekNotationLower{\theta}  }}&#10;\newcommand{\biota}   {{\myBoldGreekNotationLower{\iota}   }}&#10;\newcommand{\bkappa}  {{\myBoldGreekNotationLower{\kappa}  }}&#10;\newcommand{\blambda} {{\myBoldGreekNotationLower{\lambda} }}&#10;\newcommand{\bmu}     {{\myBoldGreekNotationLower{\mu}     }}&#10;\newcommand{\bnu}     {{\myBoldGreekNotationLower{\nu}     }}&#10;\newcommand{\bxi}     {{\myBoldGreekNotationLower{\xi}     }}&#10;\newcommand{\bomicron}{{\myBoldGreekNotationLower{\omicron}}}&#10;\newcommand{\bpi}     {{\myBoldGreekNotationLower{\pi}     }}&#10;\newcommand{\brho}    {{\myBoldGreekNotationLower{\rho}    }}&#10;\newcommand{\bsigma}  {{\myBoldGreekNotationLower{\sigma}  }}&#10;\newcommand{\btau}    {{\myBoldGreekNotationLower{\tau}    }}&#10;\newcommand{\bupsilon}{{\myBoldGreekNotationLower{\upsilon}}}&#10;\newcommand{\bphi}    {{\myBoldGreekNotationLower{\phi}    }}&#10;\newcommand{\bchi}    {{\myBoldGreekNotationLower{\chi}    }}&#10;\newcommand{\bpsi}    {{\myBoldGreekNotationLower{\psi}    }}&#10;\newcommand{\bomega}  {{\myBoldGreekNotationLower{\omega}  }}&#10;&#10;\newcommand{\bGamma}  {{\myBoldGreekNotationUpper{\Gamma}  }}&#10;\newcommand{\bDelta}  {{\myBoldGreekNotationUpper{\Delta}  }}&#10;\newcommand{\bTheta}  {{\myBoldGreekNotationUpper{\Theta}  }}&#10;\newcommand{\bLambda} {{\myBoldGreekNotationUpper{\Lambda} }}&#10;\newcommand{\bXi}     {{\myBoldGreekNotationUpper{\Xi}     }}&#10;\newcommand{\bPi}     {{\myBoldGreekNotationUpper{\Pi}     }}&#10;\newcommand{\bSigma}  {{\myBoldGreekNotationUpper{\Sigma}  }}&#10;\newcommand{\bUpsilon}{{\myBoldGreekNotationUpper{\Upsilon}}}&#10;\newcommand{\bPhi}    {{\myBoldGreekNotationUpper{\Phi}    }}&#10;\newcommand{\bPsi}    {{\myBoldGreekNotationUpper{\Psi}    }}&#10;\newcommand{\bOmega}  {{\myBoldGreekNotationUpper{\Omega}  }}&#10;&#10;\newcommand{\inn}[2][0cm]{\mathopen{}\left|{#2}\parbox[h][#1]{0cm}{}\right|}&#10;\newcommand{\invn}[2][0cm]{\mathopen{}\left|\left|{#2}\parbox[h][#1]{0cm}{}\right|\right|}&#10;&#10;%\newcommand{\Sa}{{\mathbf {Sa}}}&#10;%\newcommand{\Topo}{{\mathbf {Topo}}}&#10;%\newcommand{\Sep}{{\mathbf {Sep}}}&#10;%\newcommand{\Str}{{\mathbf {Str}}}&#10;%\newcommand{\Reg}{{\mathbf {Reg}}}&#10;&#10;%\newcommand{\PPhi}{{\pmb \Phi}}&#10;%\newcommand{\PPi}{{\pmb \Pi}}&#10;%\newcommand{\PPhi}{{\bm \Phi}}&#10;%\newcommand{\PPi}{{\bm \Pi}}&#10;\newcommand{\PPhi}{{\Phi}}&#10;\newcommand{\PPi}{{\Pi}}&#10;\newcommand{\ppi}{{\pi}}&#10;\newcommand{\ggam}{{\gamma}}&#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cool package Styles&#10;\Style{IdentityMatrixSymb=\mI,%&#10;       DSymb={\mathrm d},%&#10;       IntegrateDifferentialDSymb={\mathrm d},%&#10;       TrParen=p,%&#10;       DetParen=p}&#10;\Style{DDisplayFunc=outset}&#10;\renewcommand{\Transpose}[1]{ {#1}^\Transp }&#10;\newcommand{\TransposeInv}[1]{ {#1}^{-\Transp} }&#10;\newcommand{\T}[1]{\Transpose{#1}}&#10;\newcommand{\TInv}[1]{\TransposeInv{#1}}&#10;\newcommand{\Inv}[1]{ {#1}^{-1} }&#10;\newcommand{\Transp}{{{\mathrm T}}}&#10;      &#10;\newcommand{\Rank}[1]    {\operatorname{rank}\inp{#1}}&#10;\newcommand{\Vol}[1]     {\operatorname{vol}\inp{#1}}&#10;\renewcommand{\Vec}[1]   {\operatorname{vec}\inp{#1}}&#10;\renewcommand{\Div}[1]   {\T{\nabla} \, #1}&#10;\newcommand{\Diag}[1]    {\operatorname{diag}\inp{#1}}&#10;\newcommand{\Dim}[1]     {\operatorname{dim}\inp{#1}}&#10;\newcommand{\Diagof}[1]  {\operatorname{diag}^{-1}\inp{#1}}&#10;\newcommand*{\diff}{\mathop{}\!\mathrm{d}} %e.g. $F(x) = \int\!f(x)\diff x$&#10;\newcommand{\Argmin}[1]{\underset{#1}{\operatorname{argmin}} \;}&#10;\newcommand{\Maxof}[1]{\underset{#1}{\operatorname{max}} \;}&#10;\newcommand{\Minof}[1]{\underset{#1}{\operatorname{min}} \;}&#10;&#10;\providecommand{\e}[1]{\ensuremath{\cdot 10^{#1}}}&#10;&#10;%workaround for mathbold in cool, cf. http://tex.stackexchange.com/questions/97910&#10;\let\oldmb\mathbold&#10;\protected\def\mathbold{\oldmb}&#10;&#10;\newcommand{\CB} [1]{{\color{#1}     $\bullet$}}&#10;\newcommand{\CBB}[2]{{\color[#1]{#2} $\bullet$}}&#10;&#10;\newcommand{\ie}{i.e.}&#10;\newcommand{\Ie}{I.e.}&#10;\newcommand{\eg}{e.g.}&#10;\newcommand{\Eg}{E.g.}&#10;\newcommand{\cf}{cf.\ }&#10;\newcommand{\Cf}{Cf.\ }&#10;\newcommand{\etc}{etc.\ }&#10;\newcommand{\wrt}{w.r.t.\ }&#10;\newcommand{\Wrt}{W.r.t.\ }&#10;% \newcommand{\wlog}{w.l.o.g.~}&#10;\newcommand{\Wlog}{W.l.o.g.\ }&#10;\newcommand{\resp}{resp.\ }&#10;\newcommand{\etal}{et al.\ }&#10;&#10;\newtheorem{theorem}{Theorem}&#10;\newtheorem{definition}{Definition}&#10;\newtheorem{expectation}{Expectation}&#10;\newtheorem{problem}{Problem}&#10;%\newtheorem{algorithm}{Algorithm}&#10;&#10;%\newenvironment{fshaded}{%&#10;%\def\FrameCommand{\fcolorbox{framecolor}{shadecolor}}%&#10;%\MakeFramed {\FrameRestore}}%&#10;%{\endMakeFramed}&#10;%&#10;%\newtheorem{theorem}{Theorem}[section]&#10;%&#10;%\newenvironment{fdfn}[1][]{&#10;%\definecolor{shadecolor}{rgb}{.9,.9,1}%DEFINITION_COLORBOX&#10;%\definecolor{framecolor}{rgb}{1,1,1}%&#10;%\begin{fshaded}\begin{theorem}[#1]}{\end{theorem}\end{fshaded}}&#10;%&#10;%&#10;%\begin{fdfn}[Blash]&#10;%Eine Zahlenfolge ...&#10;%\end{fdfn}&#10;%&#10;%\begin{fdfn}[Test]&#10;%Eine Zahlenfolge ...&#10;%\end{fdfn}&#10;&#10;% :mode=latex: %&#10;&#10;\begin{document}&#10;&#10;\[&#10;LoG(x,y) = -\frac{1}{\pi \sigma^4} \, \inp{1-\frac{x^2+y^2}{2\sigma^2}} e^{-\frac{x^2+y^2}{2\sigma^2}}&#10;\]&#10;&#10;\end{document}"/>
  <p:tag name="IGUANATEXSIZE" val="25"/>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osf,sc]{mathpazo}&#10;\usepackage{cool}&#10;\usepackage{mathtools}&#10;\pagestyle{empty}&#10;&#10;%!TEX root = diss.tex&#10;&#10;%%%%%%%%%%%%%%%%%%%%%%%%%%%%%%%%%%%%%%%%%%%%%%%%%%%%%%%%%%%%%&#10;%% LaTeX math macros&#10;%%%%%%%%%%%%%%%%%%%%%%%%%%%%%%%%%%%%%%%%%%%%%%%%%%%%%%%%%%%%%&#10;&#10;\newcommand{\mySetNotation}[1]{{\mathbb{#1}}}&#10;\newcommand{\RRSet}{{\mySetNotation{R}}}&#10;\newcommand{\EESet}{{\mySetNotation{E}}}&#10;\newcommand{\NNSet}{{\mySetNotation{N}}}&#10;\newcommand{\QQSet}{{\mySetNotation{Q}}}&#10;&#10;\newcommand{\myBoldNotation}[1]{{\mathbf #1}}&#10;%\newcommand{\myBoldNotation}[1]{{\mathbold{#1}}} %for euler math&#10;\newcommand{\va}   {{\myBoldNotation{a}}}&#10;\newcommand{\vb}   {{\myBoldNotation{b}}}&#10;\newcommand{\vc}   {{\myBoldNotation{c}}}&#10;\newcommand{\vd}   {{\myBoldNotation{d}}}&#10;\newcommand{\ve}   {{\myBoldNotation{e}}}&#10;\newcommand{\vf}   {{\myBoldNotation{f}}}&#10;\newcommand{\vg}   {{\myBoldNotation{g}}}&#10;\newcommand{\vh}   {{\myBoldNotation{h}}}&#10;\newcommand{\vi}   {{\myBoldNotation{i}}}&#10;\newcommand{\vj}   {{\myBoldNotation{j}}}&#10;\newcommand{\vk}   {{\myBoldNotation{k}}}&#10;\newcommand{\vl}   {{\myBoldNotation{l}}}&#10;\newcommand{\vm}   {{\myBoldNotation{m}}}&#10;\newcommand{\vn}   {{\myBoldNotation{n}}}&#10;\newcommand{\nn}   {{\myBoldNotation{n}}}&#10;\newcommand{\vo}   {{\myBoldNotation{o}}}&#10;\newcommand{\vp}   {{\myBoldNotation{p}}}&#10;\newcommand{\pp}   {{\myBoldNotation{p}}}&#10;\newcommand{\vq}   {{\myBoldNotation{q}}}&#10;\newcommand{\vr}   {{\myBoldNotation{r}}}&#10;\newcommand{\vs}   {{\myBoldNotation{s}}}&#10;\newcommand{\vt}   {{\myBoldNotation{t}}}&#10;\newcommand{\vu}   {{\myBoldNotation{u}}}&#10;\newcommand{\vv}   {{\myBoldNotation{v}}}&#10;\newcommand{\vw}   {{\myBoldNotation{w}}}&#10;\newcommand{\vx}   {{\myBoldNotation{x}}}&#10;\newcommand{\vy}   {{\myBoldNotation{y}}}&#10;\newcommand{\vz}   {{\myBoldNotation{z}}}&#10;\newcommand{\vNull}{{\myBoldNotation{0}}}&#10;\newcommand{\vOne} {{\myBoldNotation{1}}}&#10;&#10;\newcommand{\mA}   {{\myBoldNotation{A}}}&#10;\newcommand{\mB}   {{\myBoldNotation{B}}}&#10;\newcommand{\mC}   {{\myBoldNotation{C}}}&#10;\newcommand{\mD}   {{\myBoldNotation{D}}}&#10;\newcommand{\mE}   {{\myBoldNotation{E}}}&#10;\newcommand{\mF}   {{\myBoldNotation{F}}}&#10;\newcommand{\mG}   {{\myBoldNotation{G}}}&#10;\newcommand{\mH}   {{\myBoldNotation{H}}}&#10;\newcommand{\mI}   {{\myBoldNotation{I}}}&#10;\newcommand{\mJ}   {{\myBoldNotation{J}}}&#10;\newcommand{\mK}   {{\myBoldNotation{K}}}&#10;\newcommand{\mL}   {{\myBoldNotation{L}}}&#10;\newcommand{\mM}   {{\myBoldNotation{M}}}&#10;\newcommand{\mN}   {{\myBoldNotation{N}}}&#10;\newcommand{\mO}   {{\myBoldNotation{O}}}&#10;\newcommand{\mP}   {{\myBoldNotation{P}}}&#10;\newcommand{\mQ}   {{\myBoldNotation{Q}}}&#10;\newcommand{\mR}   {{\myBoldNotation{R}}}&#10;\newcommand{\mS}   {{\myBoldNotation{S}}}&#10;\newcommand{\mT}   {{\myBoldNotation{T}}}&#10;\newcommand{\mU}   {{\myBoldNotation{U}}}&#10;\newcommand{\mV}   {{\myBoldNotation{V}}}&#10;\newcommand{\mW}   {{\myBoldNotation{W}}}&#10;\newcommand{\mX}   {{\myBoldNotation{X}}}&#10;\newcommand{\mY}   {{\myBoldNotation{Y}}}&#10;\newcommand{\mZ}   {{\myBoldNotation{Z}}}&#10;\newcommand{\mNull}{{\myBoldNotation{0}}}&#10;&#10;%\newcommand{\myBoldGreekNotation}[1]{\boldsymbol{#1}}&#10;\newcommand{\myBoldGreekNotationLower}[1]{{\bm{#1}}}&#10;\newcommand{\myBoldGreekNotationUpper}[1]{{\bm{#1}}}&#10;\newcommand{\balpha}  {{\myBoldGreekNotationLower{\alpha}  }}&#10;\newcommand{\bbeta}   {{\myBoldGreekNotationLower{\beta}   }}&#10;\newcommand{\bgamma}  {{\myBoldGreekNotationLower{\gamma}  }}&#10;\newcommand{\bdelta}  {{\myBoldGreekNotationLower{\delta}  }}&#10;\newcommand{\bepsilon}{{\myBoldGreekNotationLower{\epsilon}}}&#10;\newcommand{\bzeta}   {{\myBoldGreekNotationLower{\zeta}   }}&#10;\newcommand{\btheta}  {{\myBoldGreekNotationLower{\theta}  }}&#10;\newcommand{\biota}   {{\myBoldGreekNotationLower{\iota}   }}&#10;\newcommand{\bkappa}  {{\myBoldGreekNotationLower{\kappa}  }}&#10;\newcommand{\blambda} {{\myBoldGreekNotationLower{\lambda} }}&#10;\newcommand{\bmu}     {{\myBoldGreekNotationLower{\mu}     }}&#10;\newcommand{\bnu}     {{\myBoldGreekNotationLower{\nu}     }}&#10;\newcommand{\bxi}     {{\myBoldGreekNotationLower{\xi}     }}&#10;\newcommand{\bomicron}{{\myBoldGreekNotationLower{\omicron}}}&#10;\newcommand{\bpi}     {{\myBoldGreekNotationLower{\pi}     }}&#10;\newcommand{\brho}    {{\myBoldGreekNotationLower{\rho}    }}&#10;\newcommand{\bsigma}  {{\myBoldGreekNotationLower{\sigma}  }}&#10;\newcommand{\btau}    {{\myBoldGreekNotationLower{\tau}    }}&#10;\newcommand{\bupsilon}{{\myBoldGreekNotationLower{\upsilon}}}&#10;\newcommand{\bphi}    {{\myBoldGreekNotationLower{\phi}    }}&#10;\newcommand{\bchi}    {{\myBoldGreekNotationLower{\chi}    }}&#10;\newcommand{\bpsi}    {{\myBoldGreekNotationLower{\psi}    }}&#10;\newcommand{\bomega}  {{\myBoldGreekNotationLower{\omega}  }}&#10;&#10;\newcommand{\bGamma}  {{\myBoldGreekNotationUpper{\Gamma}  }}&#10;\newcommand{\bDelta}  {{\myBoldGreekNotationUpper{\Delta}  }}&#10;\newcommand{\bTheta}  {{\myBoldGreekNotationUpper{\Theta}  }}&#10;\newcommand{\bLambda} {{\myBoldGreekNotationUpper{\Lambda} }}&#10;\newcommand{\bXi}     {{\myBoldGreekNotationUpper{\Xi}     }}&#10;\newcommand{\bPi}     {{\myBoldGreekNotationUpper{\Pi}     }}&#10;\newcommand{\bSigma}  {{\myBoldGreekNotationUpper{\Sigma}  }}&#10;\newcommand{\bUpsilon}{{\myBoldGreekNotationUpper{\Upsilon}}}&#10;\newcommand{\bPhi}    {{\myBoldGreekNotationUpper{\Phi}    }}&#10;\newcommand{\bPsi}    {{\myBoldGreekNotationUpper{\Psi}    }}&#10;\newcommand{\bOmega}  {{\myBoldGreekNotationUpper{\Omega}  }}&#10;&#10;\newcommand{\inn}[2][0cm]{\mathopen{}\left|{#2}\parbox[h][#1]{0cm}{}\right|}&#10;\newcommand{\invn}[2][0cm]{\mathopen{}\left|\left|{#2}\parbox[h][#1]{0cm}{}\right|\right|}&#10;&#10;%\newcommand{\Sa}{{\mathbf {Sa}}}&#10;%\newcommand{\Topo}{{\mathbf {Topo}}}&#10;%\newcommand{\Sep}{{\mathbf {Sep}}}&#10;%\newcommand{\Str}{{\mathbf {Str}}}&#10;%\newcommand{\Reg}{{\mathbf {Reg}}}&#10;&#10;%\newcommand{\PPhi}{{\pmb \Phi}}&#10;%\newcommand{\PPi}{{\pmb \Pi}}&#10;%\newcommand{\PPhi}{{\bm \Phi}}&#10;%\newcommand{\PPi}{{\bm \Pi}}&#10;\newcommand{\PPhi}{{\Phi}}&#10;\newcommand{\PPi}{{\Pi}}&#10;\newcommand{\ppi}{{\pi}}&#10;\newcommand{\ggam}{{\gamma}}&#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cool package Styles&#10;\Style{IdentityMatrixSymb=\mI,%&#10;       DSymb={\mathrm d},%&#10;       IntegrateDifferentialDSymb={\mathrm d},%&#10;       TrParen=p,%&#10;       DetParen=p}&#10;\Style{DDisplayFunc=outset}&#10;\renewcommand{\Transpose}[1]{ {#1}^\Transp }&#10;\newcommand{\TransposeInv}[1]{ {#1}^{-\Transp} }&#10;\newcommand{\T}[1]{\Transpose{#1}}&#10;\newcommand{\TInv}[1]{\TransposeInv{#1}}&#10;\newcommand{\Inv}[1]{ {#1}^{-1} }&#10;\newcommand{\Transp}{{{\mathrm T}}}&#10;      &#10;\newcommand{\Rank}[1]    {\operatorname{rank}\inp{#1}}&#10;\newcommand{\Vol}[1]     {\operatorname{vol}\inp{#1}}&#10;\renewcommand{\Vec}[1]   {\operatorname{vec}\inp{#1}}&#10;\renewcommand{\Div}[1]   {\T{\nabla} \, #1}&#10;\newcommand{\Diag}[1]    {\operatorname{diag}\inp{#1}}&#10;\newcommand{\Dim}[1]     {\operatorname{dim}\inp{#1}}&#10;\newcommand{\Diagof}[1]  {\operatorname{diag}^{-1}\inp{#1}}&#10;\newcommand*{\diff}{\mathop{}\!\mathrm{d}} %e.g. $F(x) = \int\!f(x)\diff x$&#10;\newcommand{\Argmin}[1]{\underset{#1}{\operatorname{argmin}} \;}&#10;\newcommand{\Maxof}[1]{\underset{#1}{\operatorname{max}} \;}&#10;\newcommand{\Minof}[1]{\underset{#1}{\operatorname{min}} \;}&#10;&#10;\providecommand{\e}[1]{\ensuremath{\cdot 10^{#1}}}&#10;&#10;%workaround for mathbold in cool, cf. http://tex.stackexchange.com/questions/97910&#10;\let\oldmb\mathbold&#10;\protected\def\mathbold{\oldmb}&#10;&#10;\newcommand{\CB} [1]{{\color{#1}     $\bullet$}}&#10;\newcommand{\CBB}[2]{{\color[#1]{#2} $\bullet$}}&#10;&#10;\newcommand{\ie}{i.e.}&#10;\newcommand{\Ie}{I.e.}&#10;\newcommand{\eg}{e.g.}&#10;\newcommand{\Eg}{E.g.}&#10;\newcommand{\cf}{cf.\ }&#10;\newcommand{\Cf}{Cf.\ }&#10;\newcommand{\etc}{etc.\ }&#10;\newcommand{\wrt}{w.r.t.\ }&#10;\newcommand{\Wrt}{W.r.t.\ }&#10;% \newcommand{\wlog}{w.l.o.g.~}&#10;\newcommand{\Wlog}{W.l.o.g.\ }&#10;\newcommand{\resp}{resp.\ }&#10;\newcommand{\etal}{et al.\ }&#10;&#10;\newtheorem{theorem}{Theorem}&#10;\newtheorem{definition}{Definition}&#10;\newtheorem{expectation}{Expectation}&#10;\newtheorem{problem}{Problem}&#10;%\newtheorem{algorithm}{Algorithm}&#10;&#10;%\newenvironment{fshaded}{%&#10;%\def\FrameCommand{\fcolorbox{framecolor}{shadecolor}}%&#10;%\MakeFramed {\FrameRestore}}%&#10;%{\endMakeFramed}&#10;%&#10;%\newtheorem{theorem}{Theorem}[section]&#10;%&#10;%\newenvironment{fdfn}[1][]{&#10;%\definecolor{shadecolor}{rgb}{.9,.9,1}%DEFINITION_COLORBOX&#10;%\definecolor{framecolor}{rgb}{1,1,1}%&#10;%\begin{fshaded}\begin{theorem}[#1]}{\end{theorem}\end{fshaded}}&#10;%&#10;%&#10;%\begin{fdfn}[Blash]&#10;%Eine Zahlenfolge ...&#10;%\end{fdfn}&#10;%&#10;%\begin{fdfn}[Test]&#10;%Eine Zahlenfolge ...&#10;%\end{fdfn}&#10;&#10;% :mode=latex: %&#10;&#10;\begin{document}&#10;&#10;\[&#10;f: \Omega \rightarrow \RRSet&#10;\]&#10;&#10;\end{document}"/>
  <p:tag name="IGUANATEXSIZE" val="25"/>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osf,sc]{mathpazo}&#10;\usepackage{cool}&#10;\usepackage{mathtools}&#10;\pagestyle{empty}&#10;&#10;%!TEX root = diss.tex&#10;&#10;%%%%%%%%%%%%%%%%%%%%%%%%%%%%%%%%%%%%%%%%%%%%%%%%%%%%%%%%%%%%%&#10;%% LaTeX math macros&#10;%%%%%%%%%%%%%%%%%%%%%%%%%%%%%%%%%%%%%%%%%%%%%%%%%%%%%%%%%%%%%&#10;&#10;\newcommand{\mySetNotation}[1]{{\mathbb{#1}}}&#10;\newcommand{\RRSet}{{\mySetNotation{R}}}&#10;\newcommand{\EESet}{{\mySetNotation{E}}}&#10;\newcommand{\NNSet}{{\mySetNotation{N}}}&#10;\newcommand{\QQSet}{{\mySetNotation{Q}}}&#10;&#10;\newcommand{\myBoldNotation}[1]{{\mathbf #1}}&#10;%\newcommand{\myBoldNotation}[1]{{\mathbold{#1}}} %for euler math&#10;\newcommand{\va}   {{\myBoldNotation{a}}}&#10;\newcommand{\vb}   {{\myBoldNotation{b}}}&#10;\newcommand{\vc}   {{\myBoldNotation{c}}}&#10;\newcommand{\vd}   {{\myBoldNotation{d}}}&#10;\newcommand{\ve}   {{\myBoldNotation{e}}}&#10;\newcommand{\vf}   {{\myBoldNotation{f}}}&#10;\newcommand{\vg}   {{\myBoldNotation{g}}}&#10;\newcommand{\vh}   {{\myBoldNotation{h}}}&#10;\newcommand{\vi}   {{\myBoldNotation{i}}}&#10;\newcommand{\vj}   {{\myBoldNotation{j}}}&#10;\newcommand{\vk}   {{\myBoldNotation{k}}}&#10;\newcommand{\vl}   {{\myBoldNotation{l}}}&#10;\newcommand{\vm}   {{\myBoldNotation{m}}}&#10;\newcommand{\vn}   {{\myBoldNotation{n}}}&#10;\newcommand{\nn}   {{\myBoldNotation{n}}}&#10;\newcommand{\vo}   {{\myBoldNotation{o}}}&#10;\newcommand{\vp}   {{\myBoldNotation{p}}}&#10;\newcommand{\pp}   {{\myBoldNotation{p}}}&#10;\newcommand{\vq}   {{\myBoldNotation{q}}}&#10;\newcommand{\vr}   {{\myBoldNotation{r}}}&#10;\newcommand{\vs}   {{\myBoldNotation{s}}}&#10;\newcommand{\vt}   {{\myBoldNotation{t}}}&#10;\newcommand{\vu}   {{\myBoldNotation{u}}}&#10;\newcommand{\vv}   {{\myBoldNotation{v}}}&#10;\newcommand{\vw}   {{\myBoldNotation{w}}}&#10;\newcommand{\vx}   {{\myBoldNotation{x}}}&#10;\newcommand{\vy}   {{\myBoldNotation{y}}}&#10;\newcommand{\vz}   {{\myBoldNotation{z}}}&#10;\newcommand{\vNull}{{\myBoldNotation{0}}}&#10;\newcommand{\vOne} {{\myBoldNotation{1}}}&#10;&#10;\newcommand{\mA}   {{\myBoldNotation{A}}}&#10;\newcommand{\mB}   {{\myBoldNotation{B}}}&#10;\newcommand{\mC}   {{\myBoldNotation{C}}}&#10;\newcommand{\mD}   {{\myBoldNotation{D}}}&#10;\newcommand{\mE}   {{\myBoldNotation{E}}}&#10;\newcommand{\mF}   {{\myBoldNotation{F}}}&#10;\newcommand{\mG}   {{\myBoldNotation{G}}}&#10;\newcommand{\mH}   {{\myBoldNotation{H}}}&#10;\newcommand{\mI}   {{\myBoldNotation{I}}}&#10;\newcommand{\mJ}   {{\myBoldNotation{J}}}&#10;\newcommand{\mK}   {{\myBoldNotation{K}}}&#10;\newcommand{\mL}   {{\myBoldNotation{L}}}&#10;\newcommand{\mM}   {{\myBoldNotation{M}}}&#10;\newcommand{\mN}   {{\myBoldNotation{N}}}&#10;\newcommand{\mO}   {{\myBoldNotation{O}}}&#10;\newcommand{\mP}   {{\myBoldNotation{P}}}&#10;\newcommand{\mQ}   {{\myBoldNotation{Q}}}&#10;\newcommand{\mR}   {{\myBoldNotation{R}}}&#10;\newcommand{\mS}   {{\myBoldNotation{S}}}&#10;\newcommand{\mT}   {{\myBoldNotation{T}}}&#10;\newcommand{\mU}   {{\myBoldNotation{U}}}&#10;\newcommand{\mV}   {{\myBoldNotation{V}}}&#10;\newcommand{\mW}   {{\myBoldNotation{W}}}&#10;\newcommand{\mX}   {{\myBoldNotation{X}}}&#10;\newcommand{\mY}   {{\myBoldNotation{Y}}}&#10;\newcommand{\mZ}   {{\myBoldNotation{Z}}}&#10;\newcommand{\mNull}{{\myBoldNotation{0}}}&#10;&#10;%\newcommand{\myBoldGreekNotation}[1]{\boldsymbol{#1}}&#10;\newcommand{\myBoldGreekNotationLower}[1]{{\bm{#1}}}&#10;\newcommand{\myBoldGreekNotationUpper}[1]{{\bm{#1}}}&#10;\newcommand{\balpha}  {{\myBoldGreekNotationLower{\alpha}  }}&#10;\newcommand{\bbeta}   {{\myBoldGreekNotationLower{\beta}   }}&#10;\newcommand{\bgamma}  {{\myBoldGreekNotationLower{\gamma}  }}&#10;\newcommand{\bdelta}  {{\myBoldGreekNotationLower{\delta}  }}&#10;\newcommand{\bepsilon}{{\myBoldGreekNotationLower{\epsilon}}}&#10;\newcommand{\bzeta}   {{\myBoldGreekNotationLower{\zeta}   }}&#10;\newcommand{\btheta}  {{\myBoldGreekNotationLower{\theta}  }}&#10;\newcommand{\biota}   {{\myBoldGreekNotationLower{\iota}   }}&#10;\newcommand{\bkappa}  {{\myBoldGreekNotationLower{\kappa}  }}&#10;\newcommand{\blambda} {{\myBoldGreekNotationLower{\lambda} }}&#10;\newcommand{\bmu}     {{\myBoldGreekNotationLower{\mu}     }}&#10;\newcommand{\bnu}     {{\myBoldGreekNotationLower{\nu}     }}&#10;\newcommand{\bxi}     {{\myBoldGreekNotationLower{\xi}     }}&#10;\newcommand{\bomicron}{{\myBoldGreekNotationLower{\omicron}}}&#10;\newcommand{\bpi}     {{\myBoldGreekNotationLower{\pi}     }}&#10;\newcommand{\brho}    {{\myBoldGreekNotationLower{\rho}    }}&#10;\newcommand{\bsigma}  {{\myBoldGreekNotationLower{\sigma}  }}&#10;\newcommand{\btau}    {{\myBoldGreekNotationLower{\tau}    }}&#10;\newcommand{\bupsilon}{{\myBoldGreekNotationLower{\upsilon}}}&#10;\newcommand{\bphi}    {{\myBoldGreekNotationLower{\phi}    }}&#10;\newcommand{\bchi}    {{\myBoldGreekNotationLower{\chi}    }}&#10;\newcommand{\bpsi}    {{\myBoldGreekNotationLower{\psi}    }}&#10;\newcommand{\bomega}  {{\myBoldGreekNotationLower{\omega}  }}&#10;&#10;\newcommand{\bGamma}  {{\myBoldGreekNotationUpper{\Gamma}  }}&#10;\newcommand{\bDelta}  {{\myBoldGreekNotationUpper{\Delta}  }}&#10;\newcommand{\bTheta}  {{\myBoldGreekNotationUpper{\Theta}  }}&#10;\newcommand{\bLambda} {{\myBoldGreekNotationUpper{\Lambda} }}&#10;\newcommand{\bXi}     {{\myBoldGreekNotationUpper{\Xi}     }}&#10;\newcommand{\bPi}     {{\myBoldGreekNotationUpper{\Pi}     }}&#10;\newcommand{\bSigma}  {{\myBoldGreekNotationUpper{\Sigma}  }}&#10;\newcommand{\bUpsilon}{{\myBoldGreekNotationUpper{\Upsilon}}}&#10;\newcommand{\bPhi}    {{\myBoldGreekNotationUpper{\Phi}    }}&#10;\newcommand{\bPsi}    {{\myBoldGreekNotationUpper{\Psi}    }}&#10;\newcommand{\bOmega}  {{\myBoldGreekNotationUpper{\Omega}  }}&#10;&#10;\newcommand{\inn}[2][0cm]{\mathopen{}\left|{#2}\parbox[h][#1]{0cm}{}\right|}&#10;\newcommand{\invn}[2][0cm]{\mathopen{}\left|\left|{#2}\parbox[h][#1]{0cm}{}\right|\right|}&#10;&#10;%\newcommand{\Sa}{{\mathbf {Sa}}}&#10;%\newcommand{\Topo}{{\mathbf {Topo}}}&#10;%\newcommand{\Sep}{{\mathbf {Sep}}}&#10;%\newcommand{\Str}{{\mathbf {Str}}}&#10;%\newcommand{\Reg}{{\mathbf {Reg}}}&#10;&#10;%\newcommand{\PPhi}{{\pmb \Phi}}&#10;%\newcommand{\PPi}{{\pmb \Pi}}&#10;%\newcommand{\PPhi}{{\bm \Phi}}&#10;%\newcommand{\PPi}{{\bm \Pi}}&#10;\newcommand{\PPhi}{{\Phi}}&#10;\newcommand{\PPi}{{\Pi}}&#10;\newcommand{\ppi}{{\pi}}&#10;\newcommand{\ggam}{{\gamma}}&#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cool package Styles&#10;\Style{IdentityMatrixSymb=\mI,%&#10;       DSymb={\mathrm d},%&#10;       IntegrateDifferentialDSymb={\mathrm d},%&#10;       TrParen=p,%&#10;       DetParen=p}&#10;\Style{DDisplayFunc=outset}&#10;\renewcommand{\Transpose}[1]{ {#1}^\Transp }&#10;\newcommand{\TransposeInv}[1]{ {#1}^{-\Transp} }&#10;\newcommand{\T}[1]{\Transpose{#1}}&#10;\newcommand{\TInv}[1]{\TransposeInv{#1}}&#10;\newcommand{\Inv}[1]{ {#1}^{-1} }&#10;\newcommand{\Transp}{{{\mathrm T}}}&#10;      &#10;\newcommand{\Rank}[1]    {\operatorname{rank}\inp{#1}}&#10;\newcommand{\Vol}[1]     {\operatorname{vol}\inp{#1}}&#10;\renewcommand{\Vec}[1]   {\operatorname{vec}\inp{#1}}&#10;\renewcommand{\Div}[1]   {\T{\nabla} \, #1}&#10;\newcommand{\Diag}[1]    {\operatorname{diag}\inp{#1}}&#10;\newcommand{\Dim}[1]     {\operatorname{dim}\inp{#1}}&#10;\newcommand{\Diagof}[1]  {\operatorname{diag}^{-1}\inp{#1}}&#10;\newcommand*{\diff}{\mathop{}\!\mathrm{d}} %e.g. $F(x) = \int\!f(x)\diff x$&#10;\newcommand{\Argmin}[1]{\underset{#1}{\operatorname{argmin}} \;}&#10;\newcommand{\Maxof}[1]{\underset{#1}{\operatorname{max}} \;}&#10;\newcommand{\Minof}[1]{\underset{#1}{\operatorname{min}} \;}&#10;&#10;\providecommand{\e}[1]{\ensuremath{\cdot 10^{#1}}}&#10;&#10;%workaround for mathbold in cool, cf. http://tex.stackexchange.com/questions/97910&#10;\let\oldmb\mathbold&#10;\protected\def\mathbold{\oldmb}&#10;&#10;\newcommand{\CB} [1]{{\color{#1}     $\bullet$}}&#10;\newcommand{\CBB}[2]{{\color[#1]{#2} $\bullet$}}&#10;&#10;\newcommand{\ie}{i.e.}&#10;\newcommand{\Ie}{I.e.}&#10;\newcommand{\eg}{e.g.}&#10;\newcommand{\Eg}{E.g.}&#10;\newcommand{\cf}{cf.\ }&#10;\newcommand{\Cf}{Cf.\ }&#10;\newcommand{\etc}{etc.\ }&#10;\newcommand{\wrt}{w.r.t.\ }&#10;\newcommand{\Wrt}{W.r.t.\ }&#10;% \newcommand{\wlog}{w.l.o.g.~}&#10;\newcommand{\Wlog}{W.l.o.g.\ }&#10;\newcommand{\resp}{resp.\ }&#10;\newcommand{\etal}{et al.\ }&#10;&#10;\newtheorem{theorem}{Theorem}&#10;\newtheorem{definition}{Definition}&#10;\newtheorem{expectation}{Expectation}&#10;\newtheorem{problem}{Problem}&#10;%\newtheorem{algorithm}{Algorithm}&#10;&#10;%\newenvironment{fshaded}{%&#10;%\def\FrameCommand{\fcolorbox{framecolor}{shadecolor}}%&#10;%\MakeFramed {\FrameRestore}}%&#10;%{\endMakeFramed}&#10;%&#10;%\newtheorem{theorem}{Theorem}[section]&#10;%&#10;%\newenvironment{fdfn}[1][]{&#10;%\definecolor{shadecolor}{rgb}{.9,.9,1}%DEFINITION_COLORBOX&#10;%\definecolor{framecolor}{rgb}{1,1,1}%&#10;%\begin{fshaded}\begin{theorem}[#1]}{\end{theorem}\end{fshaded}}&#10;%&#10;%&#10;%\begin{fdfn}[Blash]&#10;%Eine Zahlenfolge ...&#10;%\end{fdfn}&#10;%&#10;%\begin{fdfn}[Test]&#10;%Eine Zahlenfolge ...&#10;%\end{fdfn}&#10;&#10;% :mode=latex: %&#10;&#10;\begin{document}&#10;&#10;\[&#10;c \in \RRSet&#10;\]&#10;&#10;\end{document}"/>
  <p:tag name="IGUANATEXSIZE" val="25"/>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osf,sc]{mathpazo}&#10;\usepackage{cool}&#10;\usepackage{mathtools}&#10;\pagestyle{empty}&#10;&#10;%!TEX root = diss.tex&#10;&#10;%%%%%%%%%%%%%%%%%%%%%%%%%%%%%%%%%%%%%%%%%%%%%%%%%%%%%%%%%%%%%&#10;%% LaTeX math macros&#10;%%%%%%%%%%%%%%%%%%%%%%%%%%%%%%%%%%%%%%%%%%%%%%%%%%%%%%%%%%%%%&#10;&#10;\newcommand{\mySetNotation}[1]{{\mathbb{#1}}}&#10;\newcommand{\RRSet}{{\mySetNotation{R}}}&#10;\newcommand{\EESet}{{\mySetNotation{E}}}&#10;\newcommand{\NNSet}{{\mySetNotation{N}}}&#10;\newcommand{\QQSet}{{\mySetNotation{Q}}}&#10;&#10;\newcommand{\myBoldNotation}[1]{{\mathbf #1}}&#10;%\newcommand{\myBoldNotation}[1]{{\mathbold{#1}}} %for euler math&#10;\newcommand{\va}   {{\myBoldNotation{a}}}&#10;\newcommand{\vb}   {{\myBoldNotation{b}}}&#10;\newcommand{\vc}   {{\myBoldNotation{c}}}&#10;\newcommand{\vd}   {{\myBoldNotation{d}}}&#10;\newcommand{\ve}   {{\myBoldNotation{e}}}&#10;\newcommand{\vf}   {{\myBoldNotation{f}}}&#10;\newcommand{\vg}   {{\myBoldNotation{g}}}&#10;\newcommand{\vh}   {{\myBoldNotation{h}}}&#10;\newcommand{\vi}   {{\myBoldNotation{i}}}&#10;\newcommand{\vj}   {{\myBoldNotation{j}}}&#10;\newcommand{\vk}   {{\myBoldNotation{k}}}&#10;\newcommand{\vl}   {{\myBoldNotation{l}}}&#10;\newcommand{\vm}   {{\myBoldNotation{m}}}&#10;\newcommand{\vn}   {{\myBoldNotation{n}}}&#10;\newcommand{\nn}   {{\myBoldNotation{n}}}&#10;\newcommand{\vo}   {{\myBoldNotation{o}}}&#10;\newcommand{\vp}   {{\myBoldNotation{p}}}&#10;\newcommand{\pp}   {{\myBoldNotation{p}}}&#10;\newcommand{\vq}   {{\myBoldNotation{q}}}&#10;\newcommand{\vr}   {{\myBoldNotation{r}}}&#10;\newcommand{\vs}   {{\myBoldNotation{s}}}&#10;\newcommand{\vt}   {{\myBoldNotation{t}}}&#10;\newcommand{\vu}   {{\myBoldNotation{u}}}&#10;\newcommand{\vv}   {{\myBoldNotation{v}}}&#10;\newcommand{\vw}   {{\myBoldNotation{w}}}&#10;\newcommand{\vx}   {{\myBoldNotation{x}}}&#10;\newcommand{\vy}   {{\myBoldNotation{y}}}&#10;\newcommand{\vz}   {{\myBoldNotation{z}}}&#10;\newcommand{\vNull}{{\myBoldNotation{0}}}&#10;\newcommand{\vOne} {{\myBoldNotation{1}}}&#10;&#10;\newcommand{\mA}   {{\myBoldNotation{A}}}&#10;\newcommand{\mB}   {{\myBoldNotation{B}}}&#10;\newcommand{\mC}   {{\myBoldNotation{C}}}&#10;\newcommand{\mD}   {{\myBoldNotation{D}}}&#10;\newcommand{\mE}   {{\myBoldNotation{E}}}&#10;\newcommand{\mF}   {{\myBoldNotation{F}}}&#10;\newcommand{\mG}   {{\myBoldNotation{G}}}&#10;\newcommand{\mH}   {{\myBoldNotation{H}}}&#10;\newcommand{\mI}   {{\myBoldNotation{I}}}&#10;\newcommand{\mJ}   {{\myBoldNotation{J}}}&#10;\newcommand{\mK}   {{\myBoldNotation{K}}}&#10;\newcommand{\mL}   {{\myBoldNotation{L}}}&#10;\newcommand{\mM}   {{\myBoldNotation{M}}}&#10;\newcommand{\mN}   {{\myBoldNotation{N}}}&#10;\newcommand{\mO}   {{\myBoldNotation{O}}}&#10;\newcommand{\mP}   {{\myBoldNotation{P}}}&#10;\newcommand{\mQ}   {{\myBoldNotation{Q}}}&#10;\newcommand{\mR}   {{\myBoldNotation{R}}}&#10;\newcommand{\mS}   {{\myBoldNotation{S}}}&#10;\newcommand{\mT}   {{\myBoldNotation{T}}}&#10;\newcommand{\mU}   {{\myBoldNotation{U}}}&#10;\newcommand{\mV}   {{\myBoldNotation{V}}}&#10;\newcommand{\mW}   {{\myBoldNotation{W}}}&#10;\newcommand{\mX}   {{\myBoldNotation{X}}}&#10;\newcommand{\mY}   {{\myBoldNotation{Y}}}&#10;\newcommand{\mZ}   {{\myBoldNotation{Z}}}&#10;\newcommand{\mNull}{{\myBoldNotation{0}}}&#10;&#10;%\newcommand{\myBoldGreekNotation}[1]{\boldsymbol{#1}}&#10;\newcommand{\myBoldGreekNotationLower}[1]{{\bm{#1}}}&#10;\newcommand{\myBoldGreekNotationUpper}[1]{{\bm{#1}}}&#10;\newcommand{\balpha}  {{\myBoldGreekNotationLower{\alpha}  }}&#10;\newcommand{\bbeta}   {{\myBoldGreekNotationLower{\beta}   }}&#10;\newcommand{\bgamma}  {{\myBoldGreekNotationLower{\gamma}  }}&#10;\newcommand{\bdelta}  {{\myBoldGreekNotationLower{\delta}  }}&#10;\newcommand{\bepsilon}{{\myBoldGreekNotationLower{\epsilon}}}&#10;\newcommand{\bzeta}   {{\myBoldGreekNotationLower{\zeta}   }}&#10;\newcommand{\btheta}  {{\myBoldGreekNotationLower{\theta}  }}&#10;\newcommand{\biota}   {{\myBoldGreekNotationLower{\iota}   }}&#10;\newcommand{\bkappa}  {{\myBoldGreekNotationLower{\kappa}  }}&#10;\newcommand{\blambda} {{\myBoldGreekNotationLower{\lambda} }}&#10;\newcommand{\bmu}     {{\myBoldGreekNotationLower{\mu}     }}&#10;\newcommand{\bnu}     {{\myBoldGreekNotationLower{\nu}     }}&#10;\newcommand{\bxi}     {{\myBoldGreekNotationLower{\xi}     }}&#10;\newcommand{\bomicron}{{\myBoldGreekNotationLower{\omicron}}}&#10;\newcommand{\bpi}     {{\myBoldGreekNotationLower{\pi}     }}&#10;\newcommand{\brho}    {{\myBoldGreekNotationLower{\rho}    }}&#10;\newcommand{\bsigma}  {{\myBoldGreekNotationLower{\sigma}  }}&#10;\newcommand{\btau}    {{\myBoldGreekNotationLower{\tau}    }}&#10;\newcommand{\bupsilon}{{\myBoldGreekNotationLower{\upsilon}}}&#10;\newcommand{\bphi}    {{\myBoldGreekNotationLower{\phi}    }}&#10;\newcommand{\bchi}    {{\myBoldGreekNotationLower{\chi}    }}&#10;\newcommand{\bpsi}    {{\myBoldGreekNotationLower{\psi}    }}&#10;\newcommand{\bomega}  {{\myBoldGreekNotationLower{\omega}  }}&#10;&#10;\newcommand{\bGamma}  {{\myBoldGreekNotationUpper{\Gamma}  }}&#10;\newcommand{\bDelta}  {{\myBoldGreekNotationUpper{\Delta}  }}&#10;\newcommand{\bTheta}  {{\myBoldGreekNotationUpper{\Theta}  }}&#10;\newcommand{\bLambda} {{\myBoldGreekNotationUpper{\Lambda} }}&#10;\newcommand{\bXi}     {{\myBoldGreekNotationUpper{\Xi}     }}&#10;\newcommand{\bPi}     {{\myBoldGreekNotationUpper{\Pi}     }}&#10;\newcommand{\bSigma}  {{\myBoldGreekNotationUpper{\Sigma}  }}&#10;\newcommand{\bUpsilon}{{\myBoldGreekNotationUpper{\Upsilon}}}&#10;\newcommand{\bPhi}    {{\myBoldGreekNotationUpper{\Phi}    }}&#10;\newcommand{\bPsi}    {{\myBoldGreekNotationUpper{\Psi}    }}&#10;\newcommand{\bOmega}  {{\myBoldGreekNotationUpper{\Omega}  }}&#10;&#10;\newcommand{\inn}[2][0cm]{\mathopen{}\left|{#2}\parbox[h][#1]{0cm}{}\right|}&#10;\newcommand{\invn}[2][0cm]{\mathopen{}\left|\left|{#2}\parbox[h][#1]{0cm}{}\right|\right|}&#10;&#10;%\newcommand{\Sa}{{\mathbf {Sa}}}&#10;%\newcommand{\Topo}{{\mathbf {Topo}}}&#10;%\newcommand{\Sep}{{\mathbf {Sep}}}&#10;%\newcommand{\Str}{{\mathbf {Str}}}&#10;%\newcommand{\Reg}{{\mathbf {Reg}}}&#10;&#10;%\newcommand{\PPhi}{{\pmb \Phi}}&#10;%\newcommand{\PPi}{{\pmb \Pi}}&#10;%\newcommand{\PPhi}{{\bm \Phi}}&#10;%\newcommand{\PPi}{{\bm \Pi}}&#10;\newcommand{\PPhi}{{\Phi}}&#10;\newcommand{\PPi}{{\Pi}}&#10;\newcommand{\ppi}{{\pi}}&#10;\newcommand{\ggam}{{\gamma}}&#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cool package Styles&#10;\Style{IdentityMatrixSymb=\mI,%&#10;       DSymb={\mathrm d},%&#10;       IntegrateDifferentialDSymb={\mathrm d},%&#10;       TrParen=p,%&#10;       DetParen=p}&#10;\Style{DDisplayFunc=outset}&#10;\renewcommand{\Transpose}[1]{ {#1}^\Transp }&#10;\newcommand{\TransposeInv}[1]{ {#1}^{-\Transp} }&#10;\newcommand{\T}[1]{\Transpose{#1}}&#10;\newcommand{\TInv}[1]{\TransposeInv{#1}}&#10;\newcommand{\Inv}[1]{ {#1}^{-1} }&#10;\newcommand{\Transp}{{{\mathrm T}}}&#10;      &#10;\newcommand{\Rank}[1]    {\operatorname{rank}\inp{#1}}&#10;\newcommand{\Vol}[1]     {\operatorname{vol}\inp{#1}}&#10;\renewcommand{\Vec}[1]   {\operatorname{vec}\inp{#1}}&#10;\renewcommand{\Div}[1]   {\T{\nabla} \, #1}&#10;\newcommand{\Diag}[1]    {\operatorname{diag}\inp{#1}}&#10;\newcommand{\Dim}[1]     {\operatorname{dim}\inp{#1}}&#10;\newcommand{\Diagof}[1]  {\operatorname{diag}^{-1}\inp{#1}}&#10;\newcommand*{\diff}{\mathop{}\!\mathrm{d}} %e.g. $F(x) = \int\!f(x)\diff x$&#10;\newcommand{\Argmin}[1]{\underset{#1}{\operatorname{argmin}} \;}&#10;\newcommand{\Maxof}[1]{\underset{#1}{\operatorname{max}} \;}&#10;\newcommand{\Minof}[1]{\underset{#1}{\operatorname{min}} \;}&#10;&#10;\providecommand{\e}[1]{\ensuremath{\cdot 10^{#1}}}&#10;&#10;%workaround for mathbold in cool, cf. http://tex.stackexchange.com/questions/97910&#10;\let\oldmb\mathbold&#10;\protected\def\mathbold{\oldmb}&#10;&#10;\newcommand{\CB} [1]{{\color{#1}     $\bullet$}}&#10;\newcommand{\CBB}[2]{{\color[#1]{#2} $\bullet$}}&#10;&#10;\newcommand{\ie}{i.e.}&#10;\newcommand{\Ie}{I.e.}&#10;\newcommand{\eg}{e.g.}&#10;\newcommand{\Eg}{E.g.}&#10;\newcommand{\cf}{cf.\ }&#10;\newcommand{\Cf}{Cf.\ }&#10;\newcommand{\etc}{etc.\ }&#10;\newcommand{\wrt}{w.r.t.\ }&#10;\newcommand{\Wrt}{W.r.t.\ }&#10;% \newcommand{\wlog}{w.l.o.g.~}&#10;\newcommand{\Wlog}{W.l.o.g.\ }&#10;\newcommand{\resp}{resp.\ }&#10;\newcommand{\etal}{et al.\ }&#10;&#10;\newtheorem{theorem}{Theorem}&#10;\newtheorem{definition}{Definition}&#10;\newtheorem{expectation}{Expectation}&#10;\newtheorem{problem}{Problem}&#10;%\newtheorem{algorithm}{Algorithm}&#10;&#10;%\newenvironment{fshaded}{%&#10;%\def\FrameCommand{\fcolorbox{framecolor}{shadecolor}}%&#10;%\MakeFramed {\FrameRestore}}%&#10;%{\endMakeFramed}&#10;%&#10;%\newtheorem{theorem}{Theorem}[section]&#10;%&#10;%\newenvironment{fdfn}[1][]{&#10;%\definecolor{shadecolor}{rgb}{.9,.9,1}%DEFINITION_COLORBOX&#10;%\definecolor{framecolor}{rgb}{1,1,1}%&#10;%\begin{fshaded}\begin{theorem}[#1]}{\end{theorem}\end{fshaded}}&#10;%&#10;%&#10;%\begin{fdfn}[Blash]&#10;%Eine Zahlenfolge ...&#10;%\end{fdfn}&#10;%&#10;%\begin{fdfn}[Test]&#10;%Eine Zahlenfolge ...&#10;%\end{fdfn}&#10;&#10;% :mode=latex: %&#10;&#10;\begin{document}&#10;&#10;\[&#10;\inbr{(x,y) \, | \, f(x,y) = c}&#10;\]&#10;&#10;\end{document}"/>
  <p:tag name="IGUANATEXSIZE" val="25"/>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osf,sc]{mathpazo}&#10;\usepackage{cool}&#10;\usepackage{mathtools}&#10;\pagestyle{empty}&#10;&#10;%!TEX root = diss.tex&#10;&#10;%%%%%%%%%%%%%%%%%%%%%%%%%%%%%%%%%%%%%%%%%%%%%%%%%%%%%%%%%%%%%&#10;%% LaTeX math macros&#10;%%%%%%%%%%%%%%%%%%%%%%%%%%%%%%%%%%%%%%%%%%%%%%%%%%%%%%%%%%%%%&#10;&#10;\newcommand{\mySetNotation}[1]{{\mathbb{#1}}}&#10;\newcommand{\RRSet}{{\mySetNotation{R}}}&#10;\newcommand{\EESet}{{\mySetNotation{E}}}&#10;\newcommand{\NNSet}{{\mySetNotation{N}}}&#10;\newcommand{\QQSet}{{\mySetNotation{Q}}}&#10;&#10;\newcommand{\myBoldNotation}[1]{{\mathbf #1}}&#10;%\newcommand{\myBoldNotation}[1]{{\mathbold{#1}}} %for euler math&#10;\newcommand{\va}   {{\myBoldNotation{a}}}&#10;\newcommand{\vb}   {{\myBoldNotation{b}}}&#10;\newcommand{\vc}   {{\myBoldNotation{c}}}&#10;\newcommand{\vd}   {{\myBoldNotation{d}}}&#10;\newcommand{\ve}   {{\myBoldNotation{e}}}&#10;\newcommand{\vf}   {{\myBoldNotation{f}}}&#10;\newcommand{\vg}   {{\myBoldNotation{g}}}&#10;\newcommand{\vh}   {{\myBoldNotation{h}}}&#10;\newcommand{\vi}   {{\myBoldNotation{i}}}&#10;\newcommand{\vj}   {{\myBoldNotation{j}}}&#10;\newcommand{\vk}   {{\myBoldNotation{k}}}&#10;\newcommand{\vl}   {{\myBoldNotation{l}}}&#10;\newcommand{\vm}   {{\myBoldNotation{m}}}&#10;\newcommand{\vn}   {{\myBoldNotation{n}}}&#10;\newcommand{\nn}   {{\myBoldNotation{n}}}&#10;\newcommand{\vo}   {{\myBoldNotation{o}}}&#10;\newcommand{\vp}   {{\myBoldNotation{p}}}&#10;\newcommand{\pp}   {{\myBoldNotation{p}}}&#10;\newcommand{\vq}   {{\myBoldNotation{q}}}&#10;\newcommand{\vr}   {{\myBoldNotation{r}}}&#10;\newcommand{\vs}   {{\myBoldNotation{s}}}&#10;\newcommand{\vt}   {{\myBoldNotation{t}}}&#10;\newcommand{\vu}   {{\myBoldNotation{u}}}&#10;\newcommand{\vv}   {{\myBoldNotation{v}}}&#10;\newcommand{\vw}   {{\myBoldNotation{w}}}&#10;\newcommand{\vx}   {{\myBoldNotation{x}}}&#10;\newcommand{\vy}   {{\myBoldNotation{y}}}&#10;\newcommand{\vz}   {{\myBoldNotation{z}}}&#10;\newcommand{\vNull}{{\myBoldNotation{0}}}&#10;\newcommand{\vOne} {{\myBoldNotation{1}}}&#10;&#10;\newcommand{\mA}   {{\myBoldNotation{A}}}&#10;\newcommand{\mB}   {{\myBoldNotation{B}}}&#10;\newcommand{\mC}   {{\myBoldNotation{C}}}&#10;\newcommand{\mD}   {{\myBoldNotation{D}}}&#10;\newcommand{\mE}   {{\myBoldNotation{E}}}&#10;\newcommand{\mF}   {{\myBoldNotation{F}}}&#10;\newcommand{\mG}   {{\myBoldNotation{G}}}&#10;\newcommand{\mH}   {{\myBoldNotation{H}}}&#10;\newcommand{\mI}   {{\myBoldNotation{I}}}&#10;\newcommand{\mJ}   {{\myBoldNotation{J}}}&#10;\newcommand{\mK}   {{\myBoldNotation{K}}}&#10;\newcommand{\mL}   {{\myBoldNotation{L}}}&#10;\newcommand{\mM}   {{\myBoldNotation{M}}}&#10;\newcommand{\mN}   {{\myBoldNotation{N}}}&#10;\newcommand{\mO}   {{\myBoldNotation{O}}}&#10;\newcommand{\mP}   {{\myBoldNotation{P}}}&#10;\newcommand{\mQ}   {{\myBoldNotation{Q}}}&#10;\newcommand{\mR}   {{\myBoldNotation{R}}}&#10;\newcommand{\mS}   {{\myBoldNotation{S}}}&#10;\newcommand{\mT}   {{\myBoldNotation{T}}}&#10;\newcommand{\mU}   {{\myBoldNotation{U}}}&#10;\newcommand{\mV}   {{\myBoldNotation{V}}}&#10;\newcommand{\mW}   {{\myBoldNotation{W}}}&#10;\newcommand{\mX}   {{\myBoldNotation{X}}}&#10;\newcommand{\mY}   {{\myBoldNotation{Y}}}&#10;\newcommand{\mZ}   {{\myBoldNotation{Z}}}&#10;\newcommand{\mNull}{{\myBoldNotation{0}}}&#10;&#10;%\newcommand{\myBoldGreekNotation}[1]{\boldsymbol{#1}}&#10;\newcommand{\myBoldGreekNotationLower}[1]{{\bm{#1}}}&#10;\newcommand{\myBoldGreekNotationUpper}[1]{{\bm{#1}}}&#10;\newcommand{\balpha}  {{\myBoldGreekNotationLower{\alpha}  }}&#10;\newcommand{\bbeta}   {{\myBoldGreekNotationLower{\beta}   }}&#10;\newcommand{\bgamma}  {{\myBoldGreekNotationLower{\gamma}  }}&#10;\newcommand{\bdelta}  {{\myBoldGreekNotationLower{\delta}  }}&#10;\newcommand{\bepsilon}{{\myBoldGreekNotationLower{\epsilon}}}&#10;\newcommand{\bzeta}   {{\myBoldGreekNotationLower{\zeta}   }}&#10;\newcommand{\btheta}  {{\myBoldGreekNotationLower{\theta}  }}&#10;\newcommand{\biota}   {{\myBoldGreekNotationLower{\iota}   }}&#10;\newcommand{\bkappa}  {{\myBoldGreekNotationLower{\kappa}  }}&#10;\newcommand{\blambda} {{\myBoldGreekNotationLower{\lambda} }}&#10;\newcommand{\bmu}     {{\myBoldGreekNotationLower{\mu}     }}&#10;\newcommand{\bnu}     {{\myBoldGreekNotationLower{\nu}     }}&#10;\newcommand{\bxi}     {{\myBoldGreekNotationLower{\xi}     }}&#10;\newcommand{\bomicron}{{\myBoldGreekNotationLower{\omicron}}}&#10;\newcommand{\bpi}     {{\myBoldGreekNotationLower{\pi}     }}&#10;\newcommand{\brho}    {{\myBoldGreekNotationLower{\rho}    }}&#10;\newcommand{\bsigma}  {{\myBoldGreekNotationLower{\sigma}  }}&#10;\newcommand{\btau}    {{\myBoldGreekNotationLower{\tau}    }}&#10;\newcommand{\bupsilon}{{\myBoldGreekNotationLower{\upsilon}}}&#10;\newcommand{\bphi}    {{\myBoldGreekNotationLower{\phi}    }}&#10;\newcommand{\bchi}    {{\myBoldGreekNotationLower{\chi}    }}&#10;\newcommand{\bpsi}    {{\myBoldGreekNotationLower{\psi}    }}&#10;\newcommand{\bomega}  {{\myBoldGreekNotationLower{\omega}  }}&#10;&#10;\newcommand{\bGamma}  {{\myBoldGreekNotationUpper{\Gamma}  }}&#10;\newcommand{\bDelta}  {{\myBoldGreekNotationUpper{\Delta}  }}&#10;\newcommand{\bTheta}  {{\myBoldGreekNotationUpper{\Theta}  }}&#10;\newcommand{\bLambda} {{\myBoldGreekNotationUpper{\Lambda} }}&#10;\newcommand{\bXi}     {{\myBoldGreekNotationUpper{\Xi}     }}&#10;\newcommand{\bPi}     {{\myBoldGreekNotationUpper{\Pi}     }}&#10;\newcommand{\bSigma}  {{\myBoldGreekNotationUpper{\Sigma}  }}&#10;\newcommand{\bUpsilon}{{\myBoldGreekNotationUpper{\Upsilon}}}&#10;\newcommand{\bPhi}    {{\myBoldGreekNotationUpper{\Phi}    }}&#10;\newcommand{\bPsi}    {{\myBoldGreekNotationUpper{\Psi}    }}&#10;\newcommand{\bOmega}  {{\myBoldGreekNotationUpper{\Omega}  }}&#10;&#10;\newcommand{\inn}[2][0cm]{\mathopen{}\left|{#2}\parbox[h][#1]{0cm}{}\right|}&#10;\newcommand{\invn}[2][0cm]{\mathopen{}\left|\left|{#2}\parbox[h][#1]{0cm}{}\right|\right|}&#10;&#10;%\newcommand{\Sa}{{\mathbf {Sa}}}&#10;%\newcommand{\Topo}{{\mathbf {Topo}}}&#10;%\newcommand{\Sep}{{\mathbf {Sep}}}&#10;%\newcommand{\Str}{{\mathbf {Str}}}&#10;%\newcommand{\Reg}{{\mathbf {Reg}}}&#10;&#10;%\newcommand{\PPhi}{{\pmb \Phi}}&#10;%\newcommand{\PPi}{{\pmb \Pi}}&#10;%\newcommand{\PPhi}{{\bm \Phi}}&#10;%\newcommand{\PPi}{{\bm \Pi}}&#10;\newcommand{\PPhi}{{\Phi}}&#10;\newcommand{\PPi}{{\Pi}}&#10;\newcommand{\ppi}{{\pi}}&#10;\newcommand{\ggam}{{\gamma}}&#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cool package Styles&#10;\Style{IdentityMatrixSymb=\mI,%&#10;       DSymb={\mathrm d},%&#10;       IntegrateDifferentialDSymb={\mathrm d},%&#10;       TrParen=p,%&#10;       DetParen=p}&#10;\Style{DDisplayFunc=outset}&#10;\renewcommand{\Transpose}[1]{ {#1}^\Transp }&#10;\newcommand{\TransposeInv}[1]{ {#1}^{-\Transp} }&#10;\newcommand{\T}[1]{\Transpose{#1}}&#10;\newcommand{\TInv}[1]{\TransposeInv{#1}}&#10;\newcommand{\Inv}[1]{ {#1}^{-1} }&#10;\newcommand{\Transp}{{{\mathrm T}}}&#10;      &#10;\newcommand{\Rank}[1]    {\operatorname{rank}\inp{#1}}&#10;\newcommand{\Vol}[1]     {\operatorname{vol}\inp{#1}}&#10;\renewcommand{\Vec}[1]   {\operatorname{vec}\inp{#1}}&#10;\renewcommand{\Div}[1]   {\T{\nabla} \, #1}&#10;\newcommand{\Diag}[1]    {\operatorname{diag}\inp{#1}}&#10;\newcommand{\Dim}[1]     {\operatorname{dim}\inp{#1}}&#10;\newcommand{\Diagof}[1]  {\operatorname{diag}^{-1}\inp{#1}}&#10;\newcommand*{\diff}{\mathop{}\!\mathrm{d}} %e.g. $F(x) = \int\!f(x)\diff x$&#10;\newcommand{\Argmin}[1]{\underset{#1}{\operatorname{argmin}} \;}&#10;\newcommand{\Maxof}[1]{\underset{#1}{\operatorname{max}} \;}&#10;\newcommand{\Minof}[1]{\underset{#1}{\operatorname{min}} \;}&#10;&#10;\providecommand{\e}[1]{\ensuremath{\cdot 10^{#1}}}&#10;&#10;%workaround for mathbold in cool, cf. http://tex.stackexchange.com/questions/97910&#10;\let\oldmb\mathbold&#10;\protected\def\mathbold{\oldmb}&#10;&#10;\newcommand{\CB} [1]{{\color{#1}     $\bullet$}}&#10;\newcommand{\CBB}[2]{{\color[#1]{#2} $\bullet$}}&#10;&#10;\newcommand{\ie}{i.e.}&#10;\newcommand{\Ie}{I.e.}&#10;\newcommand{\eg}{e.g.}&#10;\newcommand{\Eg}{E.g.}&#10;\newcommand{\cf}{cf.\ }&#10;\newcommand{\Cf}{Cf.\ }&#10;\newcommand{\etc}{etc.\ }&#10;\newcommand{\wrt}{w.r.t.\ }&#10;\newcommand{\Wrt}{W.r.t.\ }&#10;% \newcommand{\wlog}{w.l.o.g.~}&#10;\newcommand{\Wlog}{W.l.o.g.\ }&#10;\newcommand{\resp}{resp.\ }&#10;\newcommand{\etal}{et al.\ }&#10;&#10;\newtheorem{theorem}{Theorem}&#10;\newtheorem{definition}{Definition}&#10;\newtheorem{expectation}{Expectation}&#10;\newtheorem{problem}{Problem}&#10;%\newtheorem{algorithm}{Algorithm}&#10;&#10;%\newenvironment{fshaded}{%&#10;%\def\FrameCommand{\fcolorbox{framecolor}{shadecolor}}%&#10;%\MakeFramed {\FrameRestore}}%&#10;%{\endMakeFramed}&#10;%&#10;%\newtheorem{theorem}{Theorem}[section]&#10;%&#10;%\newenvironment{fdfn}[1][]{&#10;%\definecolor{shadecolor}{rgb}{.9,.9,1}%DEFINITION_COLORBOX&#10;%\definecolor{framecolor}{rgb}{1,1,1}%&#10;%\begin{fshaded}\begin{theorem}[#1]}{\end{theorem}\end{fshaded}}&#10;%&#10;%&#10;%\begin{fdfn}[Blash]&#10;%Eine Zahlenfolge ...&#10;%\end{fdfn}&#10;%&#10;%\begin{fdfn}[Test]&#10;%Eine Zahlenfolge ...&#10;%\end{fdfn}&#10;&#10;% :mode=latex: %&#10;&#10;\begin{document}&#10;&#10;\[&#10;f_{ij} \geq c&#10;\]&#10;&#10;\end{document}"/>
  <p:tag name="IGUANATEXSIZE" val="25"/>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osf,sc]{mathpazo}&#10;\usepackage{cool}&#10;\usepackage{mathtools}&#10;\pagestyle{empty}&#10;&#10;%!TEX root = diss.tex&#10;&#10;%%%%%%%%%%%%%%%%%%%%%%%%%%%%%%%%%%%%%%%%%%%%%%%%%%%%%%%%%%%%%&#10;%% LaTeX math macros&#10;%%%%%%%%%%%%%%%%%%%%%%%%%%%%%%%%%%%%%%%%%%%%%%%%%%%%%%%%%%%%%&#10;&#10;\newcommand{\mySetNotation}[1]{{\mathbb{#1}}}&#10;\newcommand{\RRSet}{{\mySetNotation{R}}}&#10;\newcommand{\EESet}{{\mySetNotation{E}}}&#10;\newcommand{\NNSet}{{\mySetNotation{N}}}&#10;\newcommand{\QQSet}{{\mySetNotation{Q}}}&#10;&#10;\newcommand{\myBoldNotation}[1]{{\mathbf #1}}&#10;%\newcommand{\myBoldNotation}[1]{{\mathbold{#1}}} %for euler math&#10;\newcommand{\va}   {{\myBoldNotation{a}}}&#10;\newcommand{\vb}   {{\myBoldNotation{b}}}&#10;\newcommand{\vc}   {{\myBoldNotation{c}}}&#10;\newcommand{\vd}   {{\myBoldNotation{d}}}&#10;\newcommand{\ve}   {{\myBoldNotation{e}}}&#10;\newcommand{\vf}   {{\myBoldNotation{f}}}&#10;\newcommand{\vg}   {{\myBoldNotation{g}}}&#10;\newcommand{\vh}   {{\myBoldNotation{h}}}&#10;\newcommand{\vi}   {{\myBoldNotation{i}}}&#10;\newcommand{\vj}   {{\myBoldNotation{j}}}&#10;\newcommand{\vk}   {{\myBoldNotation{k}}}&#10;\newcommand{\vl}   {{\myBoldNotation{l}}}&#10;\newcommand{\vm}   {{\myBoldNotation{m}}}&#10;\newcommand{\vn}   {{\myBoldNotation{n}}}&#10;\newcommand{\nn}   {{\myBoldNotation{n}}}&#10;\newcommand{\vo}   {{\myBoldNotation{o}}}&#10;\newcommand{\vp}   {{\myBoldNotation{p}}}&#10;\newcommand{\pp}   {{\myBoldNotation{p}}}&#10;\newcommand{\vq}   {{\myBoldNotation{q}}}&#10;\newcommand{\vr}   {{\myBoldNotation{r}}}&#10;\newcommand{\vs}   {{\myBoldNotation{s}}}&#10;\newcommand{\vt}   {{\myBoldNotation{t}}}&#10;\newcommand{\vu}   {{\myBoldNotation{u}}}&#10;\newcommand{\vv}   {{\myBoldNotation{v}}}&#10;\newcommand{\vw}   {{\myBoldNotation{w}}}&#10;\newcommand{\vx}   {{\myBoldNotation{x}}}&#10;\newcommand{\vy}   {{\myBoldNotation{y}}}&#10;\newcommand{\vz}   {{\myBoldNotation{z}}}&#10;\newcommand{\vNull}{{\myBoldNotation{0}}}&#10;\newcommand{\vOne} {{\myBoldNotation{1}}}&#10;&#10;\newcommand{\mA}   {{\myBoldNotation{A}}}&#10;\newcommand{\mB}   {{\myBoldNotation{B}}}&#10;\newcommand{\mC}   {{\myBoldNotation{C}}}&#10;\newcommand{\mD}   {{\myBoldNotation{D}}}&#10;\newcommand{\mE}   {{\myBoldNotation{E}}}&#10;\newcommand{\mF}   {{\myBoldNotation{F}}}&#10;\newcommand{\mG}   {{\myBoldNotation{G}}}&#10;\newcommand{\mH}   {{\myBoldNotation{H}}}&#10;\newcommand{\mI}   {{\myBoldNotation{I}}}&#10;\newcommand{\mJ}   {{\myBoldNotation{J}}}&#10;\newcommand{\mK}   {{\myBoldNotation{K}}}&#10;\newcommand{\mL}   {{\myBoldNotation{L}}}&#10;\newcommand{\mM}   {{\myBoldNotation{M}}}&#10;\newcommand{\mN}   {{\myBoldNotation{N}}}&#10;\newcommand{\mO}   {{\myBoldNotation{O}}}&#10;\newcommand{\mP}   {{\myBoldNotation{P}}}&#10;\newcommand{\mQ}   {{\myBoldNotation{Q}}}&#10;\newcommand{\mR}   {{\myBoldNotation{R}}}&#10;\newcommand{\mS}   {{\myBoldNotation{S}}}&#10;\newcommand{\mT}   {{\myBoldNotation{T}}}&#10;\newcommand{\mU}   {{\myBoldNotation{U}}}&#10;\newcommand{\mV}   {{\myBoldNotation{V}}}&#10;\newcommand{\mW}   {{\myBoldNotation{W}}}&#10;\newcommand{\mX}   {{\myBoldNotation{X}}}&#10;\newcommand{\mY}   {{\myBoldNotation{Y}}}&#10;\newcommand{\mZ}   {{\myBoldNotation{Z}}}&#10;\newcommand{\mNull}{{\myBoldNotation{0}}}&#10;&#10;%\newcommand{\myBoldGreekNotation}[1]{\boldsymbol{#1}}&#10;\newcommand{\myBoldGreekNotationLower}[1]{{\bm{#1}}}&#10;\newcommand{\myBoldGreekNotationUpper}[1]{{\bm{#1}}}&#10;\newcommand{\balpha}  {{\myBoldGreekNotationLower{\alpha}  }}&#10;\newcommand{\bbeta}   {{\myBoldGreekNotationLower{\beta}   }}&#10;\newcommand{\bgamma}  {{\myBoldGreekNotationLower{\gamma}  }}&#10;\newcommand{\bdelta}  {{\myBoldGreekNotationLower{\delta}  }}&#10;\newcommand{\bepsilon}{{\myBoldGreekNotationLower{\epsilon}}}&#10;\newcommand{\bzeta}   {{\myBoldGreekNotationLower{\zeta}   }}&#10;\newcommand{\btheta}  {{\myBoldGreekNotationLower{\theta}  }}&#10;\newcommand{\biota}   {{\myBoldGreekNotationLower{\iota}   }}&#10;\newcommand{\bkappa}  {{\myBoldGreekNotationLower{\kappa}  }}&#10;\newcommand{\blambda} {{\myBoldGreekNotationLower{\lambda} }}&#10;\newcommand{\bmu}     {{\myBoldGreekNotationLower{\mu}     }}&#10;\newcommand{\bnu}     {{\myBoldGreekNotationLower{\nu}     }}&#10;\newcommand{\bxi}     {{\myBoldGreekNotationLower{\xi}     }}&#10;\newcommand{\bomicron}{{\myBoldGreekNotationLower{\omicron}}}&#10;\newcommand{\bpi}     {{\myBoldGreekNotationLower{\pi}     }}&#10;\newcommand{\brho}    {{\myBoldGreekNotationLower{\rho}    }}&#10;\newcommand{\bsigma}  {{\myBoldGreekNotationLower{\sigma}  }}&#10;\newcommand{\btau}    {{\myBoldGreekNotationLower{\tau}    }}&#10;\newcommand{\bupsilon}{{\myBoldGreekNotationLower{\upsilon}}}&#10;\newcommand{\bphi}    {{\myBoldGreekNotationLower{\phi}    }}&#10;\newcommand{\bchi}    {{\myBoldGreekNotationLower{\chi}    }}&#10;\newcommand{\bpsi}    {{\myBoldGreekNotationLower{\psi}    }}&#10;\newcommand{\bomega}  {{\myBoldGreekNotationLower{\omega}  }}&#10;&#10;\newcommand{\bGamma}  {{\myBoldGreekNotationUpper{\Gamma}  }}&#10;\newcommand{\bDelta}  {{\myBoldGreekNotationUpper{\Delta}  }}&#10;\newcommand{\bTheta}  {{\myBoldGreekNotationUpper{\Theta}  }}&#10;\newcommand{\bLambda} {{\myBoldGreekNotationUpper{\Lambda} }}&#10;\newcommand{\bXi}     {{\myBoldGreekNotationUpper{\Xi}     }}&#10;\newcommand{\bPi}     {{\myBoldGreekNotationUpper{\Pi}     }}&#10;\newcommand{\bSigma}  {{\myBoldGreekNotationUpper{\Sigma}  }}&#10;\newcommand{\bUpsilon}{{\myBoldGreekNotationUpper{\Upsilon}}}&#10;\newcommand{\bPhi}    {{\myBoldGreekNotationUpper{\Phi}    }}&#10;\newcommand{\bPsi}    {{\myBoldGreekNotationUpper{\Psi}    }}&#10;\newcommand{\bOmega}  {{\myBoldGreekNotationUpper{\Omega}  }}&#10;&#10;\newcommand{\inn}[2][0cm]{\mathopen{}\left|{#2}\parbox[h][#1]{0cm}{}\right|}&#10;\newcommand{\invn}[2][0cm]{\mathopen{}\left|\left|{#2}\parbox[h][#1]{0cm}{}\right|\right|}&#10;&#10;%\newcommand{\Sa}{{\mathbf {Sa}}}&#10;%\newcommand{\Topo}{{\mathbf {Topo}}}&#10;%\newcommand{\Sep}{{\mathbf {Sep}}}&#10;%\newcommand{\Str}{{\mathbf {Str}}}&#10;%\newcommand{\Reg}{{\mathbf {Reg}}}&#10;&#10;%\newcommand{\PPhi}{{\pmb \Phi}}&#10;%\newcommand{\PPi}{{\pmb \Pi}}&#10;%\newcommand{\PPhi}{{\bm \Phi}}&#10;%\newcommand{\PPi}{{\bm \Pi}}&#10;\newcommand{\PPhi}{{\Phi}}&#10;\newcommand{\PPi}{{\Pi}}&#10;\newcommand{\ppi}{{\pi}}&#10;\newcommand{\ggam}{{\gamma}}&#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cool package Styles&#10;\Style{IdentityMatrixSymb=\mI,%&#10;       DSymb={\mathrm d},%&#10;       IntegrateDifferentialDSymb={\mathrm d},%&#10;       TrParen=p,%&#10;       DetParen=p}&#10;\Style{DDisplayFunc=outset}&#10;\renewcommand{\Transpose}[1]{ {#1}^\Transp }&#10;\newcommand{\TransposeInv}[1]{ {#1}^{-\Transp} }&#10;\newcommand{\T}[1]{\Transpose{#1}}&#10;\newcommand{\TInv}[1]{\TransposeInv{#1}}&#10;\newcommand{\Inv}[1]{ {#1}^{-1} }&#10;\newcommand{\Transp}{{{\mathrm T}}}&#10;      &#10;\newcommand{\Rank}[1]    {\operatorname{rank}\inp{#1}}&#10;\newcommand{\Vol}[1]     {\operatorname{vol}\inp{#1}}&#10;\renewcommand{\Vec}[1]   {\operatorname{vec}\inp{#1}}&#10;\renewcommand{\Div}[1]   {\T{\nabla} \, #1}&#10;\newcommand{\Diag}[1]    {\operatorname{diag}\inp{#1}}&#10;\newcommand{\Dim}[1]     {\operatorname{dim}\inp{#1}}&#10;\newcommand{\Diagof}[1]  {\operatorname{diag}^{-1}\inp{#1}}&#10;\newcommand*{\diff}{\mathop{}\!\mathrm{d}} %e.g. $F(x) = \int\!f(x)\diff x$&#10;\newcommand{\Argmin}[1]{\underset{#1}{\operatorname{argmin}} \;}&#10;\newcommand{\Maxof}[1]{\underset{#1}{\operatorname{max}} \;}&#10;\newcommand{\Minof}[1]{\underset{#1}{\operatorname{min}} \;}&#10;&#10;\providecommand{\e}[1]{\ensuremath{\cdot 10^{#1}}}&#10;&#10;%workaround for mathbold in cool, cf. http://tex.stackexchange.com/questions/97910&#10;\let\oldmb\mathbold&#10;\protected\def\mathbold{\oldmb}&#10;&#10;\newcommand{\CB} [1]{{\color{#1}     $\bullet$}}&#10;\newcommand{\CBB}[2]{{\color[#1]{#2} $\bullet$}}&#10;&#10;\newcommand{\ie}{i.e.}&#10;\newcommand{\Ie}{I.e.}&#10;\newcommand{\eg}{e.g.}&#10;\newcommand{\Eg}{E.g.}&#10;\newcommand{\cf}{cf.\ }&#10;\newcommand{\Cf}{Cf.\ }&#10;\newcommand{\etc}{etc.\ }&#10;\newcommand{\wrt}{w.r.t.\ }&#10;\newcommand{\Wrt}{W.r.t.\ }&#10;% \newcommand{\wlog}{w.l.o.g.~}&#10;\newcommand{\Wlog}{W.l.o.g.\ }&#10;\newcommand{\resp}{resp.\ }&#10;\newcommand{\etal}{et al.\ }&#10;&#10;\newtheorem{theorem}{Theorem}&#10;\newtheorem{definition}{Definition}&#10;\newtheorem{expectation}{Expectation}&#10;\newtheorem{problem}{Problem}&#10;%\newtheorem{algorithm}{Algorithm}&#10;&#10;%\newenvironment{fshaded}{%&#10;%\def\FrameCommand{\fcolorbox{framecolor}{shadecolor}}%&#10;%\MakeFramed {\FrameRestore}}%&#10;%{\endMakeFramed}&#10;%&#10;%\newtheorem{theorem}{Theorem}[section]&#10;%&#10;%\newenvironment{fdfn}[1][]{&#10;%\definecolor{shadecolor}{rgb}{.9,.9,1}%DEFINITION_COLORBOX&#10;%\definecolor{framecolor}{rgb}{1,1,1}%&#10;%\begin{fshaded}\begin{theorem}[#1]}{\end{theorem}\end{fshaded}}&#10;%&#10;%&#10;%\begin{fdfn}[Blash]&#10;%Eine Zahlenfolge ...&#10;%\end{fdfn}&#10;%&#10;%\begin{fdfn}[Test]&#10;%Eine Zahlenfolge ...&#10;%\end{fdfn}&#10;&#10;% :mode=latex: %&#10;&#10;\begin{document}&#10;&#10;\[&#10;f_{ij} &lt; c&#10;\]&#10;&#10;\end{document}"/>
  <p:tag name="IGUANATEXSIZE" val="25"/>
</p:tagLst>
</file>

<file path=ppt/tags/tag17.xml><?xml version="1.0" encoding="utf-8"?>
<p:tagLst xmlns:a="http://schemas.openxmlformats.org/drawingml/2006/main" xmlns:r="http://schemas.openxmlformats.org/officeDocument/2006/relationships" xmlns:p="http://schemas.openxmlformats.org/presentationml/2006/main">
  <p:tag name="TEXPOINT" val="template"/>
  <p:tag name="SOURCE" val="TPT1  equation f_{min} = \min\left( f_{i,j} \, , \, f_{i+1,j}  \, , \, f_{i,j+1}  \, , \, f_{i+1,j+1} \right)  template TPT1  env TPENV1  fore 0  back 16777215  eqnno 1"/>
  <p:tag name="FILENAME" val="TP_tmp"/>
  <p:tag name="ORIGWIDTH" val="179"/>
  <p:tag name="PICTUREFILESIZE" val="6354"/>
</p:tagLst>
</file>

<file path=ppt/tags/tag18.xml><?xml version="1.0" encoding="utf-8"?>
<p:tagLst xmlns:a="http://schemas.openxmlformats.org/drawingml/2006/main" xmlns:r="http://schemas.openxmlformats.org/officeDocument/2006/relationships" xmlns:p="http://schemas.openxmlformats.org/presentationml/2006/main">
  <p:tag name="TEXPOINT" val="template"/>
  <p:tag name="SOURCE" val="TPT1  equation f_{max} = \max\left( f_{i,j} \, , \, f_{i+1,j}  \, , \, f_{i,j+1}  \, , \, f_{i+1,j+1} \right)  template TPT1  env TPENV1  fore 0  back 16777215  eqnno 1"/>
  <p:tag name="FILENAME" val="TP_tmp"/>
  <p:tag name="ORIGWIDTH" val="182"/>
  <p:tag name="PICTUREFILESIZE" val="6681"/>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osf,sc]{mathpazo}&#10;\usepackage{cool}&#10;\usepackage{mathtools}&#10;\pagestyle{empty}&#10;&#10;%!TEX root = diss.tex&#10;&#10;%%%%%%%%%%%%%%%%%%%%%%%%%%%%%%%%%%%%%%%%%%%%%%%%%%%%%%%%%%%%%&#10;%% LaTeX math macros&#10;%%%%%%%%%%%%%%%%%%%%%%%%%%%%%%%%%%%%%%%%%%%%%%%%%%%%%%%%%%%%%&#10;&#10;\newcommand{\mySetNotation}[1]{{\mathbb{#1}}}&#10;\newcommand{\RRSet}{{\mySetNotation{R}}}&#10;\newcommand{\EESet}{{\mySetNotation{E}}}&#10;\newcommand{\NNSet}{{\mySetNotation{N}}}&#10;\newcommand{\QQSet}{{\mySetNotation{Q}}}&#10;&#10;\newcommand{\myBoldNotation}[1]{{\mathbf #1}}&#10;%\newcommand{\myBoldNotation}[1]{{\mathbold{#1}}} %for euler math&#10;\newcommand{\va}   {{\myBoldNotation{a}}}&#10;\newcommand{\vb}   {{\myBoldNotation{b}}}&#10;\newcommand{\vc}   {{\myBoldNotation{c}}}&#10;\newcommand{\vd}   {{\myBoldNotation{d}}}&#10;\newcommand{\ve}   {{\myBoldNotation{e}}}&#10;\newcommand{\vf}   {{\myBoldNotation{f}}}&#10;\newcommand{\vg}   {{\myBoldNotation{g}}}&#10;\newcommand{\vh}   {{\myBoldNotation{h}}}&#10;\newcommand{\vi}   {{\myBoldNotation{i}}}&#10;\newcommand{\vj}   {{\myBoldNotation{j}}}&#10;\newcommand{\vk}   {{\myBoldNotation{k}}}&#10;\newcommand{\vl}   {{\myBoldNotation{l}}}&#10;\newcommand{\vm}   {{\myBoldNotation{m}}}&#10;\newcommand{\vn}   {{\myBoldNotation{n}}}&#10;\newcommand{\nn}   {{\myBoldNotation{n}}}&#10;\newcommand{\vo}   {{\myBoldNotation{o}}}&#10;\newcommand{\vp}   {{\myBoldNotation{p}}}&#10;\newcommand{\pp}   {{\myBoldNotation{p}}}&#10;\newcommand{\vq}   {{\myBoldNotation{q}}}&#10;\newcommand{\vr}   {{\myBoldNotation{r}}}&#10;\newcommand{\vs}   {{\myBoldNotation{s}}}&#10;\newcommand{\vt}   {{\myBoldNotation{t}}}&#10;\newcommand{\vu}   {{\myBoldNotation{u}}}&#10;\newcommand{\vv}   {{\myBoldNotation{v}}}&#10;\newcommand{\vw}   {{\myBoldNotation{w}}}&#10;\newcommand{\vx}   {{\myBoldNotation{x}}}&#10;\newcommand{\vy}   {{\myBoldNotation{y}}}&#10;\newcommand{\vz}   {{\myBoldNotation{z}}}&#10;\newcommand{\vNull}{{\myBoldNotation{0}}}&#10;\newcommand{\vOne} {{\myBoldNotation{1}}}&#10;&#10;\newcommand{\mA}   {{\myBoldNotation{A}}}&#10;\newcommand{\mB}   {{\myBoldNotation{B}}}&#10;\newcommand{\mC}   {{\myBoldNotation{C}}}&#10;\newcommand{\mD}   {{\myBoldNotation{D}}}&#10;\newcommand{\mE}   {{\myBoldNotation{E}}}&#10;\newcommand{\mF}   {{\myBoldNotation{F}}}&#10;\newcommand{\mG}   {{\myBoldNotation{G}}}&#10;\newcommand{\mH}   {{\myBoldNotation{H}}}&#10;\newcommand{\mI}   {{\myBoldNotation{I}}}&#10;\newcommand{\mJ}   {{\myBoldNotation{J}}}&#10;\newcommand{\mK}   {{\myBoldNotation{K}}}&#10;\newcommand{\mL}   {{\myBoldNotation{L}}}&#10;\newcommand{\mM}   {{\myBoldNotation{M}}}&#10;\newcommand{\mN}   {{\myBoldNotation{N}}}&#10;\newcommand{\mO}   {{\myBoldNotation{O}}}&#10;\newcommand{\mP}   {{\myBoldNotation{P}}}&#10;\newcommand{\mQ}   {{\myBoldNotation{Q}}}&#10;\newcommand{\mR}   {{\myBoldNotation{R}}}&#10;\newcommand{\mS}   {{\myBoldNotation{S}}}&#10;\newcommand{\mT}   {{\myBoldNotation{T}}}&#10;\newcommand{\mU}   {{\myBoldNotation{U}}}&#10;\newcommand{\mV}   {{\myBoldNotation{V}}}&#10;\newcommand{\mW}   {{\myBoldNotation{W}}}&#10;\newcommand{\mX}   {{\myBoldNotation{X}}}&#10;\newcommand{\mY}   {{\myBoldNotation{Y}}}&#10;\newcommand{\mZ}   {{\myBoldNotation{Z}}}&#10;\newcommand{\mNull}{{\myBoldNotation{0}}}&#10;&#10;%\newcommand{\myBoldGreekNotation}[1]{\boldsymbol{#1}}&#10;\newcommand{\myBoldGreekNotationLower}[1]{{\bm{#1}}}&#10;\newcommand{\myBoldGreekNotationUpper}[1]{{\bm{#1}}}&#10;\newcommand{\balpha}  {{\myBoldGreekNotationLower{\alpha}  }}&#10;\newcommand{\bbeta}   {{\myBoldGreekNotationLower{\beta}   }}&#10;\newcommand{\bgamma}  {{\myBoldGreekNotationLower{\gamma}  }}&#10;\newcommand{\bdelta}  {{\myBoldGreekNotationLower{\delta}  }}&#10;\newcommand{\bepsilon}{{\myBoldGreekNotationLower{\epsilon}}}&#10;\newcommand{\bzeta}   {{\myBoldGreekNotationLower{\zeta}   }}&#10;\newcommand{\btheta}  {{\myBoldGreekNotationLower{\theta}  }}&#10;\newcommand{\biota}   {{\myBoldGreekNotationLower{\iota}   }}&#10;\newcommand{\bkappa}  {{\myBoldGreekNotationLower{\kappa}  }}&#10;\newcommand{\blambda} {{\myBoldGreekNotationLower{\lambda} }}&#10;\newcommand{\bmu}     {{\myBoldGreekNotationLower{\mu}     }}&#10;\newcommand{\bnu}     {{\myBoldGreekNotationLower{\nu}     }}&#10;\newcommand{\bxi}     {{\myBoldGreekNotationLower{\xi}     }}&#10;\newcommand{\bomicron}{{\myBoldGreekNotationLower{\omicron}}}&#10;\newcommand{\bpi}     {{\myBoldGreekNotationLower{\pi}     }}&#10;\newcommand{\brho}    {{\myBoldGreekNotationLower{\rho}    }}&#10;\newcommand{\bsigma}  {{\myBoldGreekNotationLower{\sigma}  }}&#10;\newcommand{\btau}    {{\myBoldGreekNotationLower{\tau}    }}&#10;\newcommand{\bupsilon}{{\myBoldGreekNotationLower{\upsilon}}}&#10;\newcommand{\bphi}    {{\myBoldGreekNotationLower{\phi}    }}&#10;\newcommand{\bchi}    {{\myBoldGreekNotationLower{\chi}    }}&#10;\newcommand{\bpsi}    {{\myBoldGreekNotationLower{\psi}    }}&#10;\newcommand{\bomega}  {{\myBoldGreekNotationLower{\omega}  }}&#10;&#10;\newcommand{\bGamma}  {{\myBoldGreekNotationUpper{\Gamma}  }}&#10;\newcommand{\bDelta}  {{\myBoldGreekNotationUpper{\Delta}  }}&#10;\newcommand{\bTheta}  {{\myBoldGreekNotationUpper{\Theta}  }}&#10;\newcommand{\bLambda} {{\myBoldGreekNotationUpper{\Lambda} }}&#10;\newcommand{\bXi}     {{\myBoldGreekNotationUpper{\Xi}     }}&#10;\newcommand{\bPi}     {{\myBoldGreekNotationUpper{\Pi}     }}&#10;\newcommand{\bSigma}  {{\myBoldGreekNotationUpper{\Sigma}  }}&#10;\newcommand{\bUpsilon}{{\myBoldGreekNotationUpper{\Upsilon}}}&#10;\newcommand{\bPhi}    {{\myBoldGreekNotationUpper{\Phi}    }}&#10;\newcommand{\bPsi}    {{\myBoldGreekNotationUpper{\Psi}    }}&#10;\newcommand{\bOmega}  {{\myBoldGreekNotationUpper{\Omega}  }}&#10;&#10;\newcommand{\inn}[2][0cm]{\mathopen{}\left|{#2}\parbox[h][#1]{0cm}{}\right|}&#10;\newcommand{\invn}[2][0cm]{\mathopen{}\left|\left|{#2}\parbox[h][#1]{0cm}{}\right|\right|}&#10;&#10;%\newcommand{\Sa}{{\mathbf {Sa}}}&#10;%\newcommand{\Topo}{{\mathbf {Topo}}}&#10;%\newcommand{\Sep}{{\mathbf {Sep}}}&#10;%\newcommand{\Str}{{\mathbf {Str}}}&#10;%\newcommand{\Reg}{{\mathbf {Reg}}}&#10;&#10;%\newcommand{\PPhi}{{\pmb \Phi}}&#10;%\newcommand{\PPi}{{\pmb \Pi}}&#10;%\newcommand{\PPhi}{{\bm \Phi}}&#10;%\newcommand{\PPi}{{\bm \Pi}}&#10;\newcommand{\PPhi}{{\Phi}}&#10;\newcommand{\PPi}{{\Pi}}&#10;\newcommand{\ppi}{{\pi}}&#10;\newcommand{\ggam}{{\gamma}}&#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cool package Styles&#10;\Style{IdentityMatrixSymb=\mI,%&#10;       DSymb={\mathrm d},%&#10;       IntegrateDifferentialDSymb={\mathrm d},%&#10;       TrParen=p,%&#10;       DetParen=p}&#10;\Style{DDisplayFunc=outset}&#10;\renewcommand{\Transpose}[1]{ {#1}^\Transp }&#10;\newcommand{\TransposeInv}[1]{ {#1}^{-\Transp} }&#10;\newcommand{\T}[1]{\Transpose{#1}}&#10;\newcommand{\TInv}[1]{\TransposeInv{#1}}&#10;\newcommand{\Inv}[1]{ {#1}^{-1} }&#10;\newcommand{\Transp}{{{\mathrm T}}}&#10;      &#10;\newcommand{\Rank}[1]    {\operatorname{rank}\inp{#1}}&#10;\newcommand{\Vol}[1]     {\operatorname{vol}\inp{#1}}&#10;\renewcommand{\Vec}[1]   {\operatorname{vec}\inp{#1}}&#10;\renewcommand{\Div}[1]   {\T{\nabla} \, #1}&#10;\newcommand{\Diag}[1]    {\operatorname{diag}\inp{#1}}&#10;\newcommand{\Dim}[1]     {\operatorname{dim}\inp{#1}}&#10;\newcommand{\Diagof}[1]  {\operatorname{diag}^{-1}\inp{#1}}&#10;\newcommand*{\diff}{\mathop{}\!\mathrm{d}} %e.g. $F(x) = \int\!f(x)\diff x$&#10;\newcommand{\Argmin}[1]{\underset{#1}{\operatorname{argmin}} \;}&#10;\newcommand{\Maxof}[1]{\underset{#1}{\operatorname{max}} \;}&#10;\newcommand{\Minof}[1]{\underset{#1}{\operatorname{min}} \;}&#10;&#10;\providecommand{\e}[1]{\ensuremath{\cdot 10^{#1}}}&#10;&#10;%workaround for mathbold in cool, cf. http://tex.stackexchange.com/questions/97910&#10;\let\oldmb\mathbold&#10;\protected\def\mathbold{\oldmb}&#10;&#10;\newcommand{\CB} [1]{{\color{#1}     $\bullet$}}&#10;\newcommand{\CBB}[2]{{\color[#1]{#2} $\bullet$}}&#10;&#10;\newcommand{\ie}{i.e.}&#10;\newcommand{\Ie}{I.e.}&#10;\newcommand{\eg}{e.g.}&#10;\newcommand{\Eg}{E.g.}&#10;\newcommand{\cf}{cf.\ }&#10;\newcommand{\Cf}{Cf.\ }&#10;\newcommand{\etc}{etc.\ }&#10;\newcommand{\wrt}{w.r.t.\ }&#10;\newcommand{\Wrt}{W.r.t.\ }&#10;% \newcommand{\wlog}{w.l.o.g.~}&#10;\newcommand{\Wlog}{W.l.o.g.\ }&#10;\newcommand{\resp}{resp.\ }&#10;\newcommand{\etal}{et al.\ }&#10;&#10;\newtheorem{theorem}{Theorem}&#10;\newtheorem{definition}{Definition}&#10;\newtheorem{expectation}{Expectation}&#10;\newtheorem{problem}{Problem}&#10;%\newtheorem{algorithm}{Algorithm}&#10;&#10;%\newenvironment{fshaded}{%&#10;%\def\FrameCommand{\fcolorbox{framecolor}{shadecolor}}%&#10;%\MakeFramed {\FrameRestore}}%&#10;%{\endMakeFramed}&#10;%&#10;%\newtheorem{theorem}{Theorem}[section]&#10;%&#10;%\newenvironment{fdfn}[1][]{&#10;%\definecolor{shadecolor}{rgb}{.9,.9,1}%DEFINITION_COLORBOX&#10;%\definecolor{framecolor}{rgb}{1,1,1}%&#10;%\begin{fshaded}\begin{theorem}[#1]}{\end{theorem}\end{fshaded}}&#10;%&#10;%&#10;%\begin{fdfn}[Blash]&#10;%Eine Zahlenfolge ...&#10;%\end{fdfn}&#10;%&#10;%\begin{fdfn}[Test]&#10;%Eine Zahlenfolge ...&#10;%\end{fdfn}&#10;&#10;% :mode=latex: %&#10;&#10;\begin{document}&#10;&#10;\begin{align*}&#10;f_{min} \leq c \leq f_{max}&#10;\end{align*}&#10;&#10;\end{document}"/>
  <p:tag name="IGUANATEXSIZE" val="22"/>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osf,sc]{mathpazo}&#10;\usepackage{cool}&#10;\usepackage{mathtools}&#10;\pagestyle{empty}&#10;&#10;%!TEX root = diss.tex&#10;&#10;%%%%%%%%%%%%%%%%%%%%%%%%%%%%%%%%%%%%%%%%%%%%%%%%%%%%%%%%%%%%%&#10;%% LaTeX math macros&#10;%%%%%%%%%%%%%%%%%%%%%%%%%%%%%%%%%%%%%%%%%%%%%%%%%%%%%%%%%%%%%&#10;&#10;\newcommand{\mySetNotation}[1]{{\mathbb{#1}}}&#10;\newcommand{\RRSet}{{\mySetNotation{R}}}&#10;\newcommand{\EESet}{{\mySetNotation{E}}}&#10;\newcommand{\NNSet}{{\mySetNotation{N}}}&#10;\newcommand{\QQSet}{{\mySetNotation{Q}}}&#10;&#10;\newcommand{\myBoldNotation}[1]{{\mathbf #1}}&#10;%\newcommand{\myBoldNotation}[1]{{\mathbold{#1}}} %for euler math&#10;\newcommand{\va}   {{\myBoldNotation{a}}}&#10;\newcommand{\vb}   {{\myBoldNotation{b}}}&#10;\newcommand{\vc}   {{\myBoldNotation{c}}}&#10;\newcommand{\vd}   {{\myBoldNotation{d}}}&#10;\newcommand{\ve}   {{\myBoldNotation{e}}}&#10;\newcommand{\vf}   {{\myBoldNotation{f}}}&#10;\newcommand{\vg}   {{\myBoldNotation{g}}}&#10;\newcommand{\vh}   {{\myBoldNotation{h}}}&#10;\newcommand{\vi}   {{\myBoldNotation{i}}}&#10;\newcommand{\vj}   {{\myBoldNotation{j}}}&#10;\newcommand{\vk}   {{\myBoldNotation{k}}}&#10;\newcommand{\vl}   {{\myBoldNotation{l}}}&#10;\newcommand{\vm}   {{\myBoldNotation{m}}}&#10;\newcommand{\vn}   {{\myBoldNotation{n}}}&#10;\newcommand{\nn}   {{\myBoldNotation{n}}}&#10;\newcommand{\vo}   {{\myBoldNotation{o}}}&#10;\newcommand{\vp}   {{\myBoldNotation{p}}}&#10;\newcommand{\pp}   {{\myBoldNotation{p}}}&#10;\newcommand{\vq}   {{\myBoldNotation{q}}}&#10;\newcommand{\vr}   {{\myBoldNotation{r}}}&#10;\newcommand{\vs}   {{\myBoldNotation{s}}}&#10;\newcommand{\vt}   {{\myBoldNotation{t}}}&#10;\newcommand{\vu}   {{\myBoldNotation{u}}}&#10;\newcommand{\vv}   {{\myBoldNotation{v}}}&#10;\newcommand{\vw}   {{\myBoldNotation{w}}}&#10;\newcommand{\vx}   {{\myBoldNotation{x}}}&#10;\newcommand{\vy}   {{\myBoldNotation{y}}}&#10;\newcommand{\vz}   {{\myBoldNotation{z}}}&#10;\newcommand{\vNull}{{\myBoldNotation{0}}}&#10;\newcommand{\vOne} {{\myBoldNotation{1}}}&#10;&#10;\newcommand{\mA}   {{\myBoldNotation{A}}}&#10;\newcommand{\mB}   {{\myBoldNotation{B}}}&#10;\newcommand{\mC}   {{\myBoldNotation{C}}}&#10;\newcommand{\mD}   {{\myBoldNotation{D}}}&#10;\newcommand{\mE}   {{\myBoldNotation{E}}}&#10;\newcommand{\mF}   {{\myBoldNotation{F}}}&#10;\newcommand{\mG}   {{\myBoldNotation{G}}}&#10;\newcommand{\mH}   {{\myBoldNotation{H}}}&#10;\newcommand{\mI}   {{\myBoldNotation{I}}}&#10;\newcommand{\mJ}   {{\myBoldNotation{J}}}&#10;\newcommand{\mK}   {{\myBoldNotation{K}}}&#10;\newcommand{\mL}   {{\myBoldNotation{L}}}&#10;\newcommand{\mM}   {{\myBoldNotation{M}}}&#10;\newcommand{\mN}   {{\myBoldNotation{N}}}&#10;\newcommand{\mO}   {{\myBoldNotation{O}}}&#10;\newcommand{\mP}   {{\myBoldNotation{P}}}&#10;\newcommand{\mQ}   {{\myBoldNotation{Q}}}&#10;\newcommand{\mR}   {{\myBoldNotation{R}}}&#10;\newcommand{\mS}   {{\myBoldNotation{S}}}&#10;\newcommand{\mT}   {{\myBoldNotation{T}}}&#10;\newcommand{\mU}   {{\myBoldNotation{U}}}&#10;\newcommand{\mV}   {{\myBoldNotation{V}}}&#10;\newcommand{\mW}   {{\myBoldNotation{W}}}&#10;\newcommand{\mX}   {{\myBoldNotation{X}}}&#10;\newcommand{\mY}   {{\myBoldNotation{Y}}}&#10;\newcommand{\mZ}   {{\myBoldNotation{Z}}}&#10;\newcommand{\mNull}{{\myBoldNotation{0}}}&#10;&#10;%\newcommand{\myBoldGreekNotation}[1]{\boldsymbol{#1}}&#10;\newcommand{\myBoldGreekNotationLower}[1]{{\bm{#1}}}&#10;\newcommand{\myBoldGreekNotationUpper}[1]{{\bm{#1}}}&#10;\newcommand{\balpha}  {{\myBoldGreekNotationLower{\alpha}  }}&#10;\newcommand{\bbeta}   {{\myBoldGreekNotationLower{\beta}   }}&#10;\newcommand{\bgamma}  {{\myBoldGreekNotationLower{\gamma}  }}&#10;\newcommand{\bdelta}  {{\myBoldGreekNotationLower{\delta}  }}&#10;\newcommand{\bepsilon}{{\myBoldGreekNotationLower{\epsilon}}}&#10;\newcommand{\bzeta}   {{\myBoldGreekNotationLower{\zeta}   }}&#10;\newcommand{\btheta}  {{\myBoldGreekNotationLower{\theta}  }}&#10;\newcommand{\biota}   {{\myBoldGreekNotationLower{\iota}   }}&#10;\newcommand{\bkappa}  {{\myBoldGreekNotationLower{\kappa}  }}&#10;\newcommand{\blambda} {{\myBoldGreekNotationLower{\lambda} }}&#10;\newcommand{\bmu}     {{\myBoldGreekNotationLower{\mu}     }}&#10;\newcommand{\bnu}     {{\myBoldGreekNotationLower{\nu}     }}&#10;\newcommand{\bxi}     {{\myBoldGreekNotationLower{\xi}     }}&#10;\newcommand{\bomicron}{{\myBoldGreekNotationLower{\omicron}}}&#10;\newcommand{\bpi}     {{\myBoldGreekNotationLower{\pi}     }}&#10;\newcommand{\brho}    {{\myBoldGreekNotationLower{\rho}    }}&#10;\newcommand{\bsigma}  {{\myBoldGreekNotationLower{\sigma}  }}&#10;\newcommand{\btau}    {{\myBoldGreekNotationLower{\tau}    }}&#10;\newcommand{\bupsilon}{{\myBoldGreekNotationLower{\upsilon}}}&#10;\newcommand{\bphi}    {{\myBoldGreekNotationLower{\phi}    }}&#10;\newcommand{\bchi}    {{\myBoldGreekNotationLower{\chi}    }}&#10;\newcommand{\bpsi}    {{\myBoldGreekNotationLower{\psi}    }}&#10;\newcommand{\bomega}  {{\myBoldGreekNotationLower{\omega}  }}&#10;&#10;\newcommand{\bGamma}  {{\myBoldGreekNotationUpper{\Gamma}  }}&#10;\newcommand{\bDelta}  {{\myBoldGreekNotationUpper{\Delta}  }}&#10;\newcommand{\bTheta}  {{\myBoldGreekNotationUpper{\Theta}  }}&#10;\newcommand{\bLambda} {{\myBoldGreekNotationUpper{\Lambda} }}&#10;\newcommand{\bXi}     {{\myBoldGreekNotationUpper{\Xi}     }}&#10;\newcommand{\bPi}     {{\myBoldGreekNotationUpper{\Pi}     }}&#10;\newcommand{\bSigma}  {{\myBoldGreekNotationUpper{\Sigma}  }}&#10;\newcommand{\bUpsilon}{{\myBoldGreekNotationUpper{\Upsilon}}}&#10;\newcommand{\bPhi}    {{\myBoldGreekNotationUpper{\Phi}    }}&#10;\newcommand{\bPsi}    {{\myBoldGreekNotationUpper{\Psi}    }}&#10;\newcommand{\bOmega}  {{\myBoldGreekNotationUpper{\Omega}  }}&#10;&#10;\newcommand{\inn}[2][0cm]{\mathopen{}\left|{#2}\parbox[h][#1]{0cm}{}\right|}&#10;\newcommand{\invn}[2][0cm]{\mathopen{}\left|\left|{#2}\parbox[h][#1]{0cm}{}\right|\right|}&#10;&#10;%\newcommand{\Sa}{{\mathbf {Sa}}}&#10;%\newcommand{\Topo}{{\mathbf {Topo}}}&#10;%\newcommand{\Sep}{{\mathbf {Sep}}}&#10;%\newcommand{\Str}{{\mathbf {Str}}}&#10;%\newcommand{\Reg}{{\mathbf {Reg}}}&#10;&#10;%\newcommand{\PPhi}{{\pmb \Phi}}&#10;%\newcommand{\PPi}{{\pmb \Pi}}&#10;%\newcommand{\PPhi}{{\bm \Phi}}&#10;%\newcommand{\PPi}{{\bm \Pi}}&#10;\newcommand{\PPhi}{{\Phi}}&#10;\newcommand{\PPi}{{\Pi}}&#10;\newcommand{\ppi}{{\pi}}&#10;\newcommand{\ggam}{{\gamma}}&#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cool package Styles&#10;\Style{IdentityMatrixSymb=\mI,%&#10;       DSymb={\mathrm d},%&#10;       IntegrateDifferentialDSymb={\mathrm d},%&#10;       TrParen=p,%&#10;       DetParen=p}&#10;\Style{DDisplayFunc=outset}&#10;\renewcommand{\Transpose}[1]{ {#1}^\Transp }&#10;\newcommand{\TransposeInv}[1]{ {#1}^{-\Transp} }&#10;\newcommand{\T}[1]{\Transpose{#1}}&#10;\newcommand{\TInv}[1]{\TransposeInv{#1}}&#10;\newcommand{\Inv}[1]{ {#1}^{-1} }&#10;\newcommand{\Transp}{{{\mathrm T}}}&#10;      &#10;\newcommand{\Rank}[1]    {\operatorname{rank}\inp{#1}}&#10;\newcommand{\Vol}[1]     {\operatorname{vol}\inp{#1}}&#10;\renewcommand{\Vec}[1]   {\operatorname{vec}\inp{#1}}&#10;\renewcommand{\Div}[1]   {\T{\nabla} \, #1}&#10;\newcommand{\Diag}[1]    {\operatorname{diag}\inp{#1}}&#10;\newcommand{\Dim}[1]     {\operatorname{dim}\inp{#1}}&#10;\newcommand{\Diagof}[1]  {\operatorname{diag}^{-1}\inp{#1}}&#10;\newcommand*{\diff}{\mathop{}\!\mathrm{d}} %e.g. $F(x) = \int\!f(x)\diff x$&#10;\newcommand{\Argmin}[1]{\underset{#1}{\operatorname{argmin}} \;}&#10;\newcommand{\Maxof}[1]{\underset{#1}{\operatorname{max}} \;}&#10;\newcommand{\Minof}[1]{\underset{#1}{\operatorname{min}} \;}&#10;&#10;\providecommand{\e}[1]{\ensuremath{\cdot 10^{#1}}}&#10;&#10;%workaround for mathbold in cool, cf. http://tex.stackexchange.com/questions/97910&#10;\let\oldmb\mathbold&#10;\protected\def\mathbold{\oldmb}&#10;&#10;\newcommand{\CB} [1]{{\color{#1}     $\bullet$}}&#10;\newcommand{\CBB}[2]{{\color[#1]{#2} $\bullet$}}&#10;&#10;\newcommand{\ie}{i.e.}&#10;\newcommand{\Ie}{I.e.}&#10;\newcommand{\eg}{e.g.}&#10;\newcommand{\Eg}{E.g.}&#10;\newcommand{\cf}{cf.\ }&#10;\newcommand{\Cf}{Cf.\ }&#10;\newcommand{\etc}{etc.\ }&#10;\newcommand{\wrt}{w.r.t.\ }&#10;\newcommand{\Wrt}{W.r.t.\ }&#10;% \newcommand{\wlog}{w.l.o.g.~}&#10;\newcommand{\Wlog}{W.l.o.g.\ }&#10;\newcommand{\resp}{resp.\ }&#10;\newcommand{\etal}{et al.\ }&#10;&#10;\newtheorem{theorem}{Theorem}&#10;\newtheorem{definition}{Definition}&#10;\newtheorem{expectation}{Expectation}&#10;\newtheorem{problem}{Problem}&#10;%\newtheorem{algorithm}{Algorithm}&#10;&#10;%\newenvironment{fshaded}{%&#10;%\def\FrameCommand{\fcolorbox{framecolor}{shadecolor}}%&#10;%\MakeFramed {\FrameRestore}}%&#10;%{\endMakeFramed}&#10;%&#10;%\newtheorem{theorem}{Theorem}[section]&#10;%&#10;%\newenvironment{fdfn}[1][]{&#10;%\definecolor{shadecolor}{rgb}{.9,.9,1}%DEFINITION_COLORBOX&#10;%\definecolor{framecolor}{rgb}{1,1,1}%&#10;%\begin{fshaded}\begin{theorem}[#1]}{\end{theorem}\end{fshaded}}&#10;%&#10;%&#10;%\begin{fdfn}[Blash]&#10;%Eine Zahlenfolge ...&#10;%\end{fdfn}&#10;%&#10;%\begin{fdfn}[Test]&#10;%Eine Zahlenfolge ...&#10;%\end{fdfn}&#10;&#10;% :mode=latex: %&#10;&#10;\begin{document}&#10;&#10;\[&#10;s(x) = (f \ast g)(x) = \int_{-\infty}^{\infty} f(u)\,g(x-u) \diff u&#10;\]&#10;&#10;\end{document}"/>
  <p:tag name="IGUANATEXSIZE" val="25"/>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osf,sc]{mathpazo}&#10;\usepackage{cool}&#10;\usepackage{mathtools}&#10;\pagestyle{empty}&#10;&#10;%!TEX root = diss.tex&#10;&#10;%%%%%%%%%%%%%%%%%%%%%%%%%%%%%%%%%%%%%%%%%%%%%%%%%%%%%%%%%%%%%&#10;%% LaTeX math macros&#10;%%%%%%%%%%%%%%%%%%%%%%%%%%%%%%%%%%%%%%%%%%%%%%%%%%%%%%%%%%%%%&#10;&#10;\newcommand{\mySetNotation}[1]{{\mathbb{#1}}}&#10;\newcommand{\RRSet}{{\mySetNotation{R}}}&#10;\newcommand{\EESet}{{\mySetNotation{E}}}&#10;\newcommand{\NNSet}{{\mySetNotation{N}}}&#10;\newcommand{\QQSet}{{\mySetNotation{Q}}}&#10;&#10;\newcommand{\myBoldNotation}[1]{{\mathbf #1}}&#10;%\newcommand{\myBoldNotation}[1]{{\mathbold{#1}}} %for euler math&#10;\newcommand{\va}   {{\myBoldNotation{a}}}&#10;\newcommand{\vb}   {{\myBoldNotation{b}}}&#10;\newcommand{\vc}   {{\myBoldNotation{c}}}&#10;\newcommand{\vd}   {{\myBoldNotation{d}}}&#10;\newcommand{\ve}   {{\myBoldNotation{e}}}&#10;\newcommand{\vf}   {{\myBoldNotation{f}}}&#10;\newcommand{\vg}   {{\myBoldNotation{g}}}&#10;\newcommand{\vh}   {{\myBoldNotation{h}}}&#10;\newcommand{\vi}   {{\myBoldNotation{i}}}&#10;\newcommand{\vj}   {{\myBoldNotation{j}}}&#10;\newcommand{\vk}   {{\myBoldNotation{k}}}&#10;\newcommand{\vl}   {{\myBoldNotation{l}}}&#10;\newcommand{\vm}   {{\myBoldNotation{m}}}&#10;\newcommand{\vn}   {{\myBoldNotation{n}}}&#10;\newcommand{\nn}   {{\myBoldNotation{n}}}&#10;\newcommand{\vo}   {{\myBoldNotation{o}}}&#10;\newcommand{\vp}   {{\myBoldNotation{p}}}&#10;\newcommand{\pp}   {{\myBoldNotation{p}}}&#10;\newcommand{\vq}   {{\myBoldNotation{q}}}&#10;\newcommand{\vr}   {{\myBoldNotation{r}}}&#10;\newcommand{\vs}   {{\myBoldNotation{s}}}&#10;\newcommand{\vt}   {{\myBoldNotation{t}}}&#10;\newcommand{\vu}   {{\myBoldNotation{u}}}&#10;\newcommand{\vv}   {{\myBoldNotation{v}}}&#10;\newcommand{\vw}   {{\myBoldNotation{w}}}&#10;\newcommand{\vx}   {{\myBoldNotation{x}}}&#10;\newcommand{\vy}   {{\myBoldNotation{y}}}&#10;\newcommand{\vz}   {{\myBoldNotation{z}}}&#10;\newcommand{\vNull}{{\myBoldNotation{0}}}&#10;\newcommand{\vOne} {{\myBoldNotation{1}}}&#10;&#10;\newcommand{\mA}   {{\myBoldNotation{A}}}&#10;\newcommand{\mB}   {{\myBoldNotation{B}}}&#10;\newcommand{\mC}   {{\myBoldNotation{C}}}&#10;\newcommand{\mD}   {{\myBoldNotation{D}}}&#10;\newcommand{\mE}   {{\myBoldNotation{E}}}&#10;\newcommand{\mF}   {{\myBoldNotation{F}}}&#10;\newcommand{\mG}   {{\myBoldNotation{G}}}&#10;\newcommand{\mH}   {{\myBoldNotation{H}}}&#10;\newcommand{\mI}   {{\myBoldNotation{I}}}&#10;\newcommand{\mJ}   {{\myBoldNotation{J}}}&#10;\newcommand{\mK}   {{\myBoldNotation{K}}}&#10;\newcommand{\mL}   {{\myBoldNotation{L}}}&#10;\newcommand{\mM}   {{\myBoldNotation{M}}}&#10;\newcommand{\mN}   {{\myBoldNotation{N}}}&#10;\newcommand{\mO}   {{\myBoldNotation{O}}}&#10;\newcommand{\mP}   {{\myBoldNotation{P}}}&#10;\newcommand{\mQ}   {{\myBoldNotation{Q}}}&#10;\newcommand{\mR}   {{\myBoldNotation{R}}}&#10;\newcommand{\mS}   {{\myBoldNotation{S}}}&#10;\newcommand{\mT}   {{\myBoldNotation{T}}}&#10;\newcommand{\mU}   {{\myBoldNotation{U}}}&#10;\newcommand{\mV}   {{\myBoldNotation{V}}}&#10;\newcommand{\mW}   {{\myBoldNotation{W}}}&#10;\newcommand{\mX}   {{\myBoldNotation{X}}}&#10;\newcommand{\mY}   {{\myBoldNotation{Y}}}&#10;\newcommand{\mZ}   {{\myBoldNotation{Z}}}&#10;\newcommand{\mNull}{{\myBoldNotation{0}}}&#10;&#10;%\newcommand{\myBoldGreekNotation}[1]{\boldsymbol{#1}}&#10;\newcommand{\myBoldGreekNotationLower}[1]{{\bm{#1}}}&#10;\newcommand{\myBoldGreekNotationUpper}[1]{{\bm{#1}}}&#10;\newcommand{\balpha}  {{\myBoldGreekNotationLower{\alpha}  }}&#10;\newcommand{\bbeta}   {{\myBoldGreekNotationLower{\beta}   }}&#10;\newcommand{\bgamma}  {{\myBoldGreekNotationLower{\gamma}  }}&#10;\newcommand{\bdelta}  {{\myBoldGreekNotationLower{\delta}  }}&#10;\newcommand{\bepsilon}{{\myBoldGreekNotationLower{\epsilon}}}&#10;\newcommand{\bzeta}   {{\myBoldGreekNotationLower{\zeta}   }}&#10;\newcommand{\btheta}  {{\myBoldGreekNotationLower{\theta}  }}&#10;\newcommand{\biota}   {{\myBoldGreekNotationLower{\iota}   }}&#10;\newcommand{\bkappa}  {{\myBoldGreekNotationLower{\kappa}  }}&#10;\newcommand{\blambda} {{\myBoldGreekNotationLower{\lambda} }}&#10;\newcommand{\bmu}     {{\myBoldGreekNotationLower{\mu}     }}&#10;\newcommand{\bnu}     {{\myBoldGreekNotationLower{\nu}     }}&#10;\newcommand{\bxi}     {{\myBoldGreekNotationLower{\xi}     }}&#10;\newcommand{\bomicron}{{\myBoldGreekNotationLower{\omicron}}}&#10;\newcommand{\bpi}     {{\myBoldGreekNotationLower{\pi}     }}&#10;\newcommand{\brho}    {{\myBoldGreekNotationLower{\rho}    }}&#10;\newcommand{\bsigma}  {{\myBoldGreekNotationLower{\sigma}  }}&#10;\newcommand{\btau}    {{\myBoldGreekNotationLower{\tau}    }}&#10;\newcommand{\bupsilon}{{\myBoldGreekNotationLower{\upsilon}}}&#10;\newcommand{\bphi}    {{\myBoldGreekNotationLower{\phi}    }}&#10;\newcommand{\bchi}    {{\myBoldGreekNotationLower{\chi}    }}&#10;\newcommand{\bpsi}    {{\myBoldGreekNotationLower{\psi}    }}&#10;\newcommand{\bomega}  {{\myBoldGreekNotationLower{\omega}  }}&#10;&#10;\newcommand{\bGamma}  {{\myBoldGreekNotationUpper{\Gamma}  }}&#10;\newcommand{\bDelta}  {{\myBoldGreekNotationUpper{\Delta}  }}&#10;\newcommand{\bTheta}  {{\myBoldGreekNotationUpper{\Theta}  }}&#10;\newcommand{\bLambda} {{\myBoldGreekNotationUpper{\Lambda} }}&#10;\newcommand{\bXi}     {{\myBoldGreekNotationUpper{\Xi}     }}&#10;\newcommand{\bPi}     {{\myBoldGreekNotationUpper{\Pi}     }}&#10;\newcommand{\bSigma}  {{\myBoldGreekNotationUpper{\Sigma}  }}&#10;\newcommand{\bUpsilon}{{\myBoldGreekNotationUpper{\Upsilon}}}&#10;\newcommand{\bPhi}    {{\myBoldGreekNotationUpper{\Phi}    }}&#10;\newcommand{\bPsi}    {{\myBoldGreekNotationUpper{\Psi}    }}&#10;\newcommand{\bOmega}  {{\myBoldGreekNotationUpper{\Omega}  }}&#10;&#10;\newcommand{\inn}[2][0cm]{\mathopen{}\left|{#2}\parbox[h][#1]{0cm}{}\right|}&#10;\newcommand{\invn}[2][0cm]{\mathopen{}\left|\left|{#2}\parbox[h][#1]{0cm}{}\right|\right|}&#10;&#10;%\newcommand{\Sa}{{\mathbf {Sa}}}&#10;%\newcommand{\Topo}{{\mathbf {Topo}}}&#10;%\newcommand{\Sep}{{\mathbf {Sep}}}&#10;%\newcommand{\Str}{{\mathbf {Str}}}&#10;%\newcommand{\Reg}{{\mathbf {Reg}}}&#10;&#10;%\newcommand{\PPhi}{{\pmb \Phi}}&#10;%\newcommand{\PPi}{{\pmb \Pi}}&#10;%\newcommand{\PPhi}{{\bm \Phi}}&#10;%\newcommand{\PPi}{{\bm \Pi}}&#10;\newcommand{\PPhi}{{\Phi}}&#10;\newcommand{\PPi}{{\Pi}}&#10;\newcommand{\ppi}{{\pi}}&#10;\newcommand{\ggam}{{\gamma}}&#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cool package Styles&#10;\Style{IdentityMatrixSymb=\mI,%&#10;       DSymb={\mathrm d},%&#10;       IntegrateDifferentialDSymb={\mathrm d},%&#10;       TrParen=p,%&#10;       DetParen=p}&#10;\Style{DDisplayFunc=outset}&#10;\renewcommand{\Transpose}[1]{ {#1}^\Transp }&#10;\newcommand{\TransposeInv}[1]{ {#1}^{-\Transp} }&#10;\newcommand{\T}[1]{\Transpose{#1}}&#10;\newcommand{\TInv}[1]{\TransposeInv{#1}}&#10;\newcommand{\Inv}[1]{ {#1}^{-1} }&#10;\newcommand{\Transp}{{{\mathrm T}}}&#10;      &#10;\newcommand{\Rank}[1]    {\operatorname{rank}\inp{#1}}&#10;\newcommand{\Vol}[1]     {\operatorname{vol}\inp{#1}}&#10;\renewcommand{\Vec}[1]   {\operatorname{vec}\inp{#1}}&#10;\renewcommand{\Div}[1]   {\T{\nabla} \, #1}&#10;\newcommand{\Diag}[1]    {\operatorname{diag}\inp{#1}}&#10;\newcommand{\Dim}[1]     {\operatorname{dim}\inp{#1}}&#10;\newcommand{\Diagof}[1]  {\operatorname{diag}^{-1}\inp{#1}}&#10;\newcommand*{\diff}{\mathop{}\!\mathrm{d}} %e.g. $F(x) = \int\!f(x)\diff x$&#10;\newcommand{\Argmin}[1]{\underset{#1}{\operatorname{argmin}} \;}&#10;\newcommand{\Maxof}[1]{\underset{#1}{\operatorname{max}} \;}&#10;\newcommand{\Minof}[1]{\underset{#1}{\operatorname{min}} \;}&#10;&#10;\providecommand{\e}[1]{\ensuremath{\cdot 10^{#1}}}&#10;&#10;%workaround for mathbold in cool, cf. http://tex.stackexchange.com/questions/97910&#10;\let\oldmb\mathbold&#10;\protected\def\mathbold{\oldmb}&#10;&#10;\newcommand{\CB} [1]{{\color{#1}     $\bullet$}}&#10;\newcommand{\CBB}[2]{{\color[#1]{#2} $\bullet$}}&#10;&#10;\newcommand{\ie}{i.e.}&#10;\newcommand{\Ie}{I.e.}&#10;\newcommand{\eg}{e.g.}&#10;\newcommand{\Eg}{E.g.}&#10;\newcommand{\cf}{cf.\ }&#10;\newcommand{\Cf}{Cf.\ }&#10;\newcommand{\etc}{etc.\ }&#10;\newcommand{\wrt}{w.r.t.\ }&#10;\newcommand{\Wrt}{W.r.t.\ }&#10;% \newcommand{\wlog}{w.l.o.g.~}&#10;\newcommand{\Wlog}{W.l.o.g.\ }&#10;\newcommand{\resp}{resp.\ }&#10;\newcommand{\etal}{et al.\ }&#10;&#10;\newtheorem{theorem}{Theorem}&#10;\newtheorem{definition}{Definition}&#10;\newtheorem{expectation}{Expectation}&#10;\newtheorem{problem}{Problem}&#10;%\newtheorem{algorithm}{Algorithm}&#10;&#10;%\newenvironment{fshaded}{%&#10;%\def\FrameCommand{\fcolorbox{framecolor}{shadecolor}}%&#10;%\MakeFramed {\FrameRestore}}%&#10;%{\endMakeFramed}&#10;%&#10;%\newtheorem{theorem}{Theorem}[section]&#10;%&#10;%\newenvironment{fdfn}[1][]{&#10;%\definecolor{shadecolor}{rgb}{.9,.9,1}%DEFINITION_COLORBOX&#10;%\definecolor{framecolor}{rgb}{1,1,1}%&#10;%\begin{fshaded}\begin{theorem}[#1]}{\end{theorem}\end{fshaded}}&#10;%&#10;%&#10;%\begin{fdfn}[Blash]&#10;%Eine Zahlenfolge ...&#10;%\end{fdfn}&#10;%&#10;%\begin{fdfn}[Test]&#10;%Eine Zahlenfolge ...&#10;%\end{fdfn}&#10;&#10;% :mode=latex: %&#10;&#10;\begin{document}&#10;&#10;\[&#10;f_{center} = \frac{1}{4} \inp{f_{i,j}+f_{i+1,j}+f_{i,j+1}+f_{i+1,j+1}}&#10;\]&#10;&#10;\end{document}"/>
  <p:tag name="IGUANATEXSIZE" val="25"/>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osf,sc]{mathpazo}&#10;\usepackage{cool}&#10;\usepackage{mathtools}&#10;\pagestyle{empty}&#10;&#10;%!TEX root = diss.tex&#10;&#10;%%%%%%%%%%%%%%%%%%%%%%%%%%%%%%%%%%%%%%%%%%%%%%%%%%%%%%%%%%%%%&#10;%% LaTeX math macros&#10;%%%%%%%%%%%%%%%%%%%%%%%%%%%%%%%%%%%%%%%%%%%%%%%%%%%%%%%%%%%%%&#10;&#10;\newcommand{\mySetNotation}[1]{{\mathbb{#1}}}&#10;\newcommand{\RRSet}{{\mySetNotation{R}}}&#10;\newcommand{\EESet}{{\mySetNotation{E}}}&#10;\newcommand{\NNSet}{{\mySetNotation{N}}}&#10;\newcommand{\QQSet}{{\mySetNotation{Q}}}&#10;&#10;\newcommand{\myBoldNotation}[1]{{\mathbf #1}}&#10;%\newcommand{\myBoldNotation}[1]{{\mathbold{#1}}} %for euler math&#10;\newcommand{\va}   {{\myBoldNotation{a}}}&#10;\newcommand{\vb}   {{\myBoldNotation{b}}}&#10;\newcommand{\vc}   {{\myBoldNotation{c}}}&#10;\newcommand{\vd}   {{\myBoldNotation{d}}}&#10;\newcommand{\ve}   {{\myBoldNotation{e}}}&#10;\newcommand{\vf}   {{\myBoldNotation{f}}}&#10;\newcommand{\vg}   {{\myBoldNotation{g}}}&#10;\newcommand{\vh}   {{\myBoldNotation{h}}}&#10;\newcommand{\vi}   {{\myBoldNotation{i}}}&#10;\newcommand{\vj}   {{\myBoldNotation{j}}}&#10;\newcommand{\vk}   {{\myBoldNotation{k}}}&#10;\newcommand{\vl}   {{\myBoldNotation{l}}}&#10;\newcommand{\vm}   {{\myBoldNotation{m}}}&#10;\newcommand{\vn}   {{\myBoldNotation{n}}}&#10;\newcommand{\nn}   {{\myBoldNotation{n}}}&#10;\newcommand{\vo}   {{\myBoldNotation{o}}}&#10;\newcommand{\vp}   {{\myBoldNotation{p}}}&#10;\newcommand{\pp}   {{\myBoldNotation{p}}}&#10;\newcommand{\vq}   {{\myBoldNotation{q}}}&#10;\newcommand{\vr}   {{\myBoldNotation{r}}}&#10;\newcommand{\vs}   {{\myBoldNotation{s}}}&#10;\newcommand{\vt}   {{\myBoldNotation{t}}}&#10;\newcommand{\vu}   {{\myBoldNotation{u}}}&#10;\newcommand{\vv}   {{\myBoldNotation{v}}}&#10;\newcommand{\vw}   {{\myBoldNotation{w}}}&#10;\newcommand{\vx}   {{\myBoldNotation{x}}}&#10;\newcommand{\vy}   {{\myBoldNotation{y}}}&#10;\newcommand{\vz}   {{\myBoldNotation{z}}}&#10;\newcommand{\vNull}{{\myBoldNotation{0}}}&#10;\newcommand{\vOne} {{\myBoldNotation{1}}}&#10;&#10;\newcommand{\mA}   {{\myBoldNotation{A}}}&#10;\newcommand{\mB}   {{\myBoldNotation{B}}}&#10;\newcommand{\mC}   {{\myBoldNotation{C}}}&#10;\newcommand{\mD}   {{\myBoldNotation{D}}}&#10;\newcommand{\mE}   {{\myBoldNotation{E}}}&#10;\newcommand{\mF}   {{\myBoldNotation{F}}}&#10;\newcommand{\mG}   {{\myBoldNotation{G}}}&#10;\newcommand{\mH}   {{\myBoldNotation{H}}}&#10;\newcommand{\mI}   {{\myBoldNotation{I}}}&#10;\newcommand{\mJ}   {{\myBoldNotation{J}}}&#10;\newcommand{\mK}   {{\myBoldNotation{K}}}&#10;\newcommand{\mL}   {{\myBoldNotation{L}}}&#10;\newcommand{\mM}   {{\myBoldNotation{M}}}&#10;\newcommand{\mN}   {{\myBoldNotation{N}}}&#10;\newcommand{\mO}   {{\myBoldNotation{O}}}&#10;\newcommand{\mP}   {{\myBoldNotation{P}}}&#10;\newcommand{\mQ}   {{\myBoldNotation{Q}}}&#10;\newcommand{\mR}   {{\myBoldNotation{R}}}&#10;\newcommand{\mS}   {{\myBoldNotation{S}}}&#10;\newcommand{\mT}   {{\myBoldNotation{T}}}&#10;\newcommand{\mU}   {{\myBoldNotation{U}}}&#10;\newcommand{\mV}   {{\myBoldNotation{V}}}&#10;\newcommand{\mW}   {{\myBoldNotation{W}}}&#10;\newcommand{\mX}   {{\myBoldNotation{X}}}&#10;\newcommand{\mY}   {{\myBoldNotation{Y}}}&#10;\newcommand{\mZ}   {{\myBoldNotation{Z}}}&#10;\newcommand{\mNull}{{\myBoldNotation{0}}}&#10;&#10;%\newcommand{\myBoldGreekNotation}[1]{\boldsymbol{#1}}&#10;\newcommand{\myBoldGreekNotationLower}[1]{{\bm{#1}}}&#10;\newcommand{\myBoldGreekNotationUpper}[1]{{\bm{#1}}}&#10;\newcommand{\balpha}  {{\myBoldGreekNotationLower{\alpha}  }}&#10;\newcommand{\bbeta}   {{\myBoldGreekNotationLower{\beta}   }}&#10;\newcommand{\bgamma}  {{\myBoldGreekNotationLower{\gamma}  }}&#10;\newcommand{\bdelta}  {{\myBoldGreekNotationLower{\delta}  }}&#10;\newcommand{\bepsilon}{{\myBoldGreekNotationLower{\epsilon}}}&#10;\newcommand{\bzeta}   {{\myBoldGreekNotationLower{\zeta}   }}&#10;\newcommand{\btheta}  {{\myBoldGreekNotationLower{\theta}  }}&#10;\newcommand{\biota}   {{\myBoldGreekNotationLower{\iota}   }}&#10;\newcommand{\bkappa}  {{\myBoldGreekNotationLower{\kappa}  }}&#10;\newcommand{\blambda} {{\myBoldGreekNotationLower{\lambda} }}&#10;\newcommand{\bmu}     {{\myBoldGreekNotationLower{\mu}     }}&#10;\newcommand{\bnu}     {{\myBoldGreekNotationLower{\nu}     }}&#10;\newcommand{\bxi}     {{\myBoldGreekNotationLower{\xi}     }}&#10;\newcommand{\bomicron}{{\myBoldGreekNotationLower{\omicron}}}&#10;\newcommand{\bpi}     {{\myBoldGreekNotationLower{\pi}     }}&#10;\newcommand{\brho}    {{\myBoldGreekNotationLower{\rho}    }}&#10;\newcommand{\bsigma}  {{\myBoldGreekNotationLower{\sigma}  }}&#10;\newcommand{\btau}    {{\myBoldGreekNotationLower{\tau}    }}&#10;\newcommand{\bupsilon}{{\myBoldGreekNotationLower{\upsilon}}}&#10;\newcommand{\bphi}    {{\myBoldGreekNotationLower{\phi}    }}&#10;\newcommand{\bchi}    {{\myBoldGreekNotationLower{\chi}    }}&#10;\newcommand{\bpsi}    {{\myBoldGreekNotationLower{\psi}    }}&#10;\newcommand{\bomega}  {{\myBoldGreekNotationLower{\omega}  }}&#10;&#10;\newcommand{\bGamma}  {{\myBoldGreekNotationUpper{\Gamma}  }}&#10;\newcommand{\bDelta}  {{\myBoldGreekNotationUpper{\Delta}  }}&#10;\newcommand{\bTheta}  {{\myBoldGreekNotationUpper{\Theta}  }}&#10;\newcommand{\bLambda} {{\myBoldGreekNotationUpper{\Lambda} }}&#10;\newcommand{\bXi}     {{\myBoldGreekNotationUpper{\Xi}     }}&#10;\newcommand{\bPi}     {{\myBoldGreekNotationUpper{\Pi}     }}&#10;\newcommand{\bSigma}  {{\myBoldGreekNotationUpper{\Sigma}  }}&#10;\newcommand{\bUpsilon}{{\myBoldGreekNotationUpper{\Upsilon}}}&#10;\newcommand{\bPhi}    {{\myBoldGreekNotationUpper{\Phi}    }}&#10;\newcommand{\bPsi}    {{\myBoldGreekNotationUpper{\Psi}    }}&#10;\newcommand{\bOmega}  {{\myBoldGreekNotationUpper{\Omega}  }}&#10;&#10;\newcommand{\inn}[2][0cm]{\mathopen{}\left|{#2}\parbox[h][#1]{0cm}{}\right|}&#10;\newcommand{\invn}[2][0cm]{\mathopen{}\left|\left|{#2}\parbox[h][#1]{0cm}{}\right|\right|}&#10;&#10;%\newcommand{\Sa}{{\mathbf {Sa}}}&#10;%\newcommand{\Topo}{{\mathbf {Topo}}}&#10;%\newcommand{\Sep}{{\mathbf {Sep}}}&#10;%\newcommand{\Str}{{\mathbf {Str}}}&#10;%\newcommand{\Reg}{{\mathbf {Reg}}}&#10;&#10;%\newcommand{\PPhi}{{\pmb \Phi}}&#10;%\newcommand{\PPi}{{\pmb \Pi}}&#10;%\newcommand{\PPhi}{{\bm \Phi}}&#10;%\newcommand{\PPi}{{\bm \Pi}}&#10;\newcommand{\PPhi}{{\Phi}}&#10;\newcommand{\PPi}{{\Pi}}&#10;\newcommand{\ppi}{{\pi}}&#10;\newcommand{\ggam}{{\gamma}}&#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cool package Styles&#10;\Style{IdentityMatrixSymb=\mI,%&#10;       DSymb={\mathrm d},%&#10;       IntegrateDifferentialDSymb={\mathrm d},%&#10;       TrParen=p,%&#10;       DetParen=p}&#10;\Style{DDisplayFunc=outset}&#10;\renewcommand{\Transpose}[1]{ {#1}^\Transp }&#10;\newcommand{\TransposeInv}[1]{ {#1}^{-\Transp} }&#10;\newcommand{\T}[1]{\Transpose{#1}}&#10;\newcommand{\TInv}[1]{\TransposeInv{#1}}&#10;\newcommand{\Inv}[1]{ {#1}^{-1} }&#10;\newcommand{\Transp}{{{\mathrm T}}}&#10;      &#10;\newcommand{\Rank}[1]    {\operatorname{rank}\inp{#1}}&#10;\newcommand{\Vol}[1]     {\operatorname{vol}\inp{#1}}&#10;\renewcommand{\Vec}[1]   {\operatorname{vec}\inp{#1}}&#10;\renewcommand{\Div}[1]   {\T{\nabla} \, #1}&#10;\newcommand{\Diag}[1]    {\operatorname{diag}\inp{#1}}&#10;\newcommand{\Dim}[1]     {\operatorname{dim}\inp{#1}}&#10;\newcommand{\Diagof}[1]  {\operatorname{diag}^{-1}\inp{#1}}&#10;\newcommand*{\diff}{\mathop{}\!\mathrm{d}} %e.g. $F(x) = \int\!f(x)\diff x$&#10;\newcommand{\Argmin}[1]{\underset{#1}{\operatorname{argmin}} \;}&#10;\newcommand{\Maxof}[1]{\underset{#1}{\operatorname{max}} \;}&#10;\newcommand{\Minof}[1]{\underset{#1}{\operatorname{min}} \;}&#10;&#10;\providecommand{\e}[1]{\ensuremath{\cdot 10^{#1}}}&#10;&#10;%workaround for mathbold in cool, cf. http://tex.stackexchange.com/questions/97910&#10;\let\oldmb\mathbold&#10;\protected\def\mathbold{\oldmb}&#10;&#10;\newcommand{\CB} [1]{{\color{#1}     $\bullet$}}&#10;\newcommand{\CBB}[2]{{\color[#1]{#2} $\bullet$}}&#10;&#10;\newcommand{\ie}{i.e.}&#10;\newcommand{\Ie}{I.e.}&#10;\newcommand{\eg}{e.g.}&#10;\newcommand{\Eg}{E.g.}&#10;\newcommand{\cf}{cf.\ }&#10;\newcommand{\Cf}{Cf.\ }&#10;\newcommand{\etc}{etc.\ }&#10;\newcommand{\wrt}{w.r.t.\ }&#10;\newcommand{\Wrt}{W.r.t.\ }&#10;% \newcommand{\wlog}{w.l.o.g.~}&#10;\newcommand{\Wlog}{W.l.o.g.\ }&#10;\newcommand{\resp}{resp.\ }&#10;\newcommand{\etal}{et al.\ }&#10;&#10;\newtheorem{theorem}{Theorem}&#10;\newtheorem{definition}{Definition}&#10;\newtheorem{expectation}{Expectation}&#10;\newtheorem{problem}{Problem}&#10;%\newtheorem{algorithm}{Algorithm}&#10;&#10;%\newenvironment{fshaded}{%&#10;%\def\FrameCommand{\fcolorbox{framecolor}{shadecolor}}%&#10;%\MakeFramed {\FrameRestore}}%&#10;%{\endMakeFramed}&#10;%&#10;%\newtheorem{theorem}{Theorem}[section]&#10;%&#10;%\newenvironment{fdfn}[1][]{&#10;%\definecolor{shadecolor}{rgb}{.9,.9,1}%DEFINITION_COLORBOX&#10;%\definecolor{framecolor}{rgb}{1,1,1}%&#10;%\begin{fshaded}\begin{theorem}[#1]}{\end{theorem}\end{fshaded}}&#10;%&#10;%&#10;%\begin{fdfn}[Blash]&#10;%Eine Zahlenfolge ...&#10;%\end{fdfn}&#10;%&#10;%\begin{fdfn}[Test]&#10;%Eine Zahlenfolge ...&#10;%\end{fdfn}&#10;&#10;% :mode=latex: %&#10;&#10;\begin{document}&#10;&#10;\[&#10;f_{center} = \frac{1}{4} \inp{f_{i,j}+f_{i+1,j}+f_{i,j+1}+f_{i+1,j+1}}&#10;\]&#10;&#10;\end{document}"/>
  <p:tag name="IGUANATEXSIZE" val="25"/>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osf,sc]{mathpazo}&#10;\usepackage{cool}&#10;\usepackage{mathtools}&#10;\pagestyle{empty}&#10;&#10;%!TEX root = diss.tex&#10;&#10;%%%%%%%%%%%%%%%%%%%%%%%%%%%%%%%%%%%%%%%%%%%%%%%%%%%%%%%%%%%%%&#10;%% LaTeX math macros&#10;%%%%%%%%%%%%%%%%%%%%%%%%%%%%%%%%%%%%%%%%%%%%%%%%%%%%%%%%%%%%%&#10;&#10;\newcommand{\mySetNotation}[1]{{\mathbb{#1}}}&#10;\newcommand{\RRSet}{{\mySetNotation{R}}}&#10;\newcommand{\EESet}{{\mySetNotation{E}}}&#10;\newcommand{\NNSet}{{\mySetNotation{N}}}&#10;\newcommand{\QQSet}{{\mySetNotation{Q}}}&#10;&#10;\newcommand{\myBoldNotation}[1]{{\mathbf #1}}&#10;%\newcommand{\myBoldNotation}[1]{{\mathbold{#1}}} %for euler math&#10;\newcommand{\va}   {{\myBoldNotation{a}}}&#10;\newcommand{\vb}   {{\myBoldNotation{b}}}&#10;\newcommand{\vc}   {{\myBoldNotation{c}}}&#10;\newcommand{\vd}   {{\myBoldNotation{d}}}&#10;\newcommand{\ve}   {{\myBoldNotation{e}}}&#10;\newcommand{\vf}   {{\myBoldNotation{f}}}&#10;\newcommand{\vg}   {{\myBoldNotation{g}}}&#10;\newcommand{\vh}   {{\myBoldNotation{h}}}&#10;\newcommand{\vi}   {{\myBoldNotation{i}}}&#10;\newcommand{\vj}   {{\myBoldNotation{j}}}&#10;\newcommand{\vk}   {{\myBoldNotation{k}}}&#10;\newcommand{\vl}   {{\myBoldNotation{l}}}&#10;\newcommand{\vm}   {{\myBoldNotation{m}}}&#10;\newcommand{\vn}   {{\myBoldNotation{n}}}&#10;\newcommand{\nn}   {{\myBoldNotation{n}}}&#10;\newcommand{\vo}   {{\myBoldNotation{o}}}&#10;\newcommand{\vp}   {{\myBoldNotation{p}}}&#10;\newcommand{\pp}   {{\myBoldNotation{p}}}&#10;\newcommand{\vq}   {{\myBoldNotation{q}}}&#10;\newcommand{\vr}   {{\myBoldNotation{r}}}&#10;\newcommand{\vs}   {{\myBoldNotation{s}}}&#10;\newcommand{\vt}   {{\myBoldNotation{t}}}&#10;\newcommand{\vu}   {{\myBoldNotation{u}}}&#10;\newcommand{\vv}   {{\myBoldNotation{v}}}&#10;\newcommand{\vw}   {{\myBoldNotation{w}}}&#10;\newcommand{\vx}   {{\myBoldNotation{x}}}&#10;\newcommand{\vy}   {{\myBoldNotation{y}}}&#10;\newcommand{\vz}   {{\myBoldNotation{z}}}&#10;\newcommand{\vNull}{{\myBoldNotation{0}}}&#10;\newcommand{\vOne} {{\myBoldNotation{1}}}&#10;&#10;\newcommand{\mA}   {{\myBoldNotation{A}}}&#10;\newcommand{\mB}   {{\myBoldNotation{B}}}&#10;\newcommand{\mC}   {{\myBoldNotation{C}}}&#10;\newcommand{\mD}   {{\myBoldNotation{D}}}&#10;\newcommand{\mE}   {{\myBoldNotation{E}}}&#10;\newcommand{\mF}   {{\myBoldNotation{F}}}&#10;\newcommand{\mG}   {{\myBoldNotation{G}}}&#10;\newcommand{\mH}   {{\myBoldNotation{H}}}&#10;\newcommand{\mI}   {{\myBoldNotation{I}}}&#10;\newcommand{\mJ}   {{\myBoldNotation{J}}}&#10;\newcommand{\mK}   {{\myBoldNotation{K}}}&#10;\newcommand{\mL}   {{\myBoldNotation{L}}}&#10;\newcommand{\mM}   {{\myBoldNotation{M}}}&#10;\newcommand{\mN}   {{\myBoldNotation{N}}}&#10;\newcommand{\mO}   {{\myBoldNotation{O}}}&#10;\newcommand{\mP}   {{\myBoldNotation{P}}}&#10;\newcommand{\mQ}   {{\myBoldNotation{Q}}}&#10;\newcommand{\mR}   {{\myBoldNotation{R}}}&#10;\newcommand{\mS}   {{\myBoldNotation{S}}}&#10;\newcommand{\mT}   {{\myBoldNotation{T}}}&#10;\newcommand{\mU}   {{\myBoldNotation{U}}}&#10;\newcommand{\mV}   {{\myBoldNotation{V}}}&#10;\newcommand{\mW}   {{\myBoldNotation{W}}}&#10;\newcommand{\mX}   {{\myBoldNotation{X}}}&#10;\newcommand{\mY}   {{\myBoldNotation{Y}}}&#10;\newcommand{\mZ}   {{\myBoldNotation{Z}}}&#10;\newcommand{\mNull}{{\myBoldNotation{0}}}&#10;&#10;%\newcommand{\myBoldGreekNotation}[1]{\boldsymbol{#1}}&#10;\newcommand{\myBoldGreekNotationLower}[1]{{\bm{#1}}}&#10;\newcommand{\myBoldGreekNotationUpper}[1]{{\bm{#1}}}&#10;\newcommand{\balpha}  {{\myBoldGreekNotationLower{\alpha}  }}&#10;\newcommand{\bbeta}   {{\myBoldGreekNotationLower{\beta}   }}&#10;\newcommand{\bgamma}  {{\myBoldGreekNotationLower{\gamma}  }}&#10;\newcommand{\bdelta}  {{\myBoldGreekNotationLower{\delta}  }}&#10;\newcommand{\bepsilon}{{\myBoldGreekNotationLower{\epsilon}}}&#10;\newcommand{\bzeta}   {{\myBoldGreekNotationLower{\zeta}   }}&#10;\newcommand{\btheta}  {{\myBoldGreekNotationLower{\theta}  }}&#10;\newcommand{\biota}   {{\myBoldGreekNotationLower{\iota}   }}&#10;\newcommand{\bkappa}  {{\myBoldGreekNotationLower{\kappa}  }}&#10;\newcommand{\blambda} {{\myBoldGreekNotationLower{\lambda} }}&#10;\newcommand{\bmu}     {{\myBoldGreekNotationLower{\mu}     }}&#10;\newcommand{\bnu}     {{\myBoldGreekNotationLower{\nu}     }}&#10;\newcommand{\bxi}     {{\myBoldGreekNotationLower{\xi}     }}&#10;\newcommand{\bomicron}{{\myBoldGreekNotationLower{\omicron}}}&#10;\newcommand{\bpi}     {{\myBoldGreekNotationLower{\pi}     }}&#10;\newcommand{\brho}    {{\myBoldGreekNotationLower{\rho}    }}&#10;\newcommand{\bsigma}  {{\myBoldGreekNotationLower{\sigma}  }}&#10;\newcommand{\btau}    {{\myBoldGreekNotationLower{\tau}    }}&#10;\newcommand{\bupsilon}{{\myBoldGreekNotationLower{\upsilon}}}&#10;\newcommand{\bphi}    {{\myBoldGreekNotationLower{\phi}    }}&#10;\newcommand{\bchi}    {{\myBoldGreekNotationLower{\chi}    }}&#10;\newcommand{\bpsi}    {{\myBoldGreekNotationLower{\psi}    }}&#10;\newcommand{\bomega}  {{\myBoldGreekNotationLower{\omega}  }}&#10;&#10;\newcommand{\bGamma}  {{\myBoldGreekNotationUpper{\Gamma}  }}&#10;\newcommand{\bDelta}  {{\myBoldGreekNotationUpper{\Delta}  }}&#10;\newcommand{\bTheta}  {{\myBoldGreekNotationUpper{\Theta}  }}&#10;\newcommand{\bLambda} {{\myBoldGreekNotationUpper{\Lambda} }}&#10;\newcommand{\bXi}     {{\myBoldGreekNotationUpper{\Xi}     }}&#10;\newcommand{\bPi}     {{\myBoldGreekNotationUpper{\Pi}     }}&#10;\newcommand{\bSigma}  {{\myBoldGreekNotationUpper{\Sigma}  }}&#10;\newcommand{\bUpsilon}{{\myBoldGreekNotationUpper{\Upsilon}}}&#10;\newcommand{\bPhi}    {{\myBoldGreekNotationUpper{\Phi}    }}&#10;\newcommand{\bPsi}    {{\myBoldGreekNotationUpper{\Psi}    }}&#10;\newcommand{\bOmega}  {{\myBoldGreekNotationUpper{\Omega}  }}&#10;&#10;\newcommand{\inn}[2][0cm]{\mathopen{}\left|{#2}\parbox[h][#1]{0cm}{}\right|}&#10;\newcommand{\invn}[2][0cm]{\mathopen{}\left|\left|{#2}\parbox[h][#1]{0cm}{}\right|\right|}&#10;&#10;%\newcommand{\Sa}{{\mathbf {Sa}}}&#10;%\newcommand{\Topo}{{\mathbf {Topo}}}&#10;%\newcommand{\Sep}{{\mathbf {Sep}}}&#10;%\newcommand{\Str}{{\mathbf {Str}}}&#10;%\newcommand{\Reg}{{\mathbf {Reg}}}&#10;&#10;%\newcommand{\PPhi}{{\pmb \Phi}}&#10;%\newcommand{\PPi}{{\pmb \Pi}}&#10;%\newcommand{\PPhi}{{\bm \Phi}}&#10;%\newcommand{\PPi}{{\bm \Pi}}&#10;\newcommand{\PPhi}{{\Phi}}&#10;\newcommand{\PPi}{{\Pi}}&#10;\newcommand{\ppi}{{\pi}}&#10;\newcommand{\ggam}{{\gamma}}&#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cool package Styles&#10;\Style{IdentityMatrixSymb=\mI,%&#10;       DSymb={\mathrm d},%&#10;       IntegrateDifferentialDSymb={\mathrm d},%&#10;       TrParen=p,%&#10;       DetParen=p}&#10;\Style{DDisplayFunc=outset}&#10;\renewcommand{\Transpose}[1]{ {#1}^\Transp }&#10;\newcommand{\TransposeInv}[1]{ {#1}^{-\Transp} }&#10;\newcommand{\T}[1]{\Transpose{#1}}&#10;\newcommand{\TInv}[1]{\TransposeInv{#1}}&#10;\newcommand{\Inv}[1]{ {#1}^{-1} }&#10;\newcommand{\Transp}{{{\mathrm T}}}&#10;      &#10;\newcommand{\Rank}[1]    {\operatorname{rank}\inp{#1}}&#10;\newcommand{\Vol}[1]     {\operatorname{vol}\inp{#1}}&#10;\renewcommand{\Vec}[1]   {\operatorname{vec}\inp{#1}}&#10;\renewcommand{\Div}[1]   {\T{\nabla} \, #1}&#10;\newcommand{\Diag}[1]    {\operatorname{diag}\inp{#1}}&#10;\newcommand{\Dim}[1]     {\operatorname{dim}\inp{#1}}&#10;\newcommand{\Diagof}[1]  {\operatorname{diag}^{-1}\inp{#1}}&#10;\newcommand*{\diff}{\mathop{}\!\mathrm{d}} %e.g. $F(x) = \int\!f(x)\diff x$&#10;\newcommand{\Argmin}[1]{\underset{#1}{\operatorname{argmin}} \;}&#10;\newcommand{\Maxof}[1]{\underset{#1}{\operatorname{max}} \;}&#10;\newcommand{\Minof}[1]{\underset{#1}{\operatorname{min}} \;}&#10;&#10;\providecommand{\e}[1]{\ensuremath{\cdot 10^{#1}}}&#10;&#10;%workaround for mathbold in cool, cf. http://tex.stackexchange.com/questions/97910&#10;\let\oldmb\mathbold&#10;\protected\def\mathbold{\oldmb}&#10;&#10;\newcommand{\CB} [1]{{\color{#1}     $\bullet$}}&#10;\newcommand{\CBB}[2]{{\color[#1]{#2} $\bullet$}}&#10;&#10;\newcommand{\ie}{i.e.}&#10;\newcommand{\Ie}{I.e.}&#10;\newcommand{\eg}{e.g.}&#10;\newcommand{\Eg}{E.g.}&#10;\newcommand{\cf}{cf.\ }&#10;\newcommand{\Cf}{Cf.\ }&#10;\newcommand{\etc}{etc.\ }&#10;\newcommand{\wrt}{w.r.t.\ }&#10;\newcommand{\Wrt}{W.r.t.\ }&#10;% \newcommand{\wlog}{w.l.o.g.~}&#10;\newcommand{\Wlog}{W.l.o.g.\ }&#10;\newcommand{\resp}{resp.\ }&#10;\newcommand{\etal}{et al.\ }&#10;&#10;\newtheorem{theorem}{Theorem}&#10;\newtheorem{definition}{Definition}&#10;\newtheorem{expectation}{Expectation}&#10;\newtheorem{problem}{Problem}&#10;%\newtheorem{algorithm}{Algorithm}&#10;&#10;%\newenvironment{fshaded}{%&#10;%\def\FrameCommand{\fcolorbox{framecolor}{shadecolor}}%&#10;%\MakeFramed {\FrameRestore}}%&#10;%{\endMakeFramed}&#10;%&#10;%\newtheorem{theorem}{Theorem}[section]&#10;%&#10;%\newenvironment{fdfn}[1][]{&#10;%\definecolor{shadecolor}{rgb}{.9,.9,1}%DEFINITION_COLORBOX&#10;%\definecolor{framecolor}{rgb}{1,1,1}%&#10;%\begin{fshaded}\begin{theorem}[#1]}{\end{theorem}\end{fshaded}}&#10;%&#10;%&#10;%\begin{fdfn}[Blash]&#10;%Eine Zahlenfolge ...&#10;%\end{fdfn}&#10;%&#10;%\begin{fdfn}[Test]&#10;%Eine Zahlenfolge ...&#10;%\end{fdfn}&#10;&#10;% :mode=latex: %&#10;&#10;\begin{document}&#10;&#10;\[&#10;f_{center} = \frac{1}{4} \inp{f_{i,j}+f_{i+1,j}+f_{i,j+1}+f_{i+1,j+1}}&#10;\]&#10;&#10;\end{document}"/>
  <p:tag name="IGUANATEXSIZE" val="25"/>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osf,sc]{mathpazo}&#10;\usepackage{cool}&#10;\usepackage{mathtools}&#10;\pagestyle{empty}&#10;&#10;%!TEX root = diss.tex&#10;&#10;%%%%%%%%%%%%%%%%%%%%%%%%%%%%%%%%%%%%%%%%%%%%%%%%%%%%%%%%%%%%%&#10;%% LaTeX math macros&#10;%%%%%%%%%%%%%%%%%%%%%%%%%%%%%%%%%%%%%%%%%%%%%%%%%%%%%%%%%%%%%&#10;&#10;\newcommand{\mySetNotation}[1]{{\mathbb{#1}}}&#10;\newcommand{\RRSet}{{\mySetNotation{R}}}&#10;\newcommand{\EESet}{{\mySetNotation{E}}}&#10;\newcommand{\NNSet}{{\mySetNotation{N}}}&#10;\newcommand{\QQSet}{{\mySetNotation{Q}}}&#10;&#10;\newcommand{\myBoldNotation}[1]{{\mathbf #1}}&#10;%\newcommand{\myBoldNotation}[1]{{\mathbold{#1}}} %for euler math&#10;\newcommand{\va}   {{\myBoldNotation{a}}}&#10;\newcommand{\vb}   {{\myBoldNotation{b}}}&#10;\newcommand{\vc}   {{\myBoldNotation{c}}}&#10;\newcommand{\vd}   {{\myBoldNotation{d}}}&#10;\newcommand{\ve}   {{\myBoldNotation{e}}}&#10;\newcommand{\vf}   {{\myBoldNotation{f}}}&#10;\newcommand{\vg}   {{\myBoldNotation{g}}}&#10;\newcommand{\vh}   {{\myBoldNotation{h}}}&#10;\newcommand{\vi}   {{\myBoldNotation{i}}}&#10;\newcommand{\vj}   {{\myBoldNotation{j}}}&#10;\newcommand{\vk}   {{\myBoldNotation{k}}}&#10;\newcommand{\vl}   {{\myBoldNotation{l}}}&#10;\newcommand{\vm}   {{\myBoldNotation{m}}}&#10;\newcommand{\vn}   {{\myBoldNotation{n}}}&#10;\newcommand{\nn}   {{\myBoldNotation{n}}}&#10;\newcommand{\vo}   {{\myBoldNotation{o}}}&#10;\newcommand{\vp}   {{\myBoldNotation{p}}}&#10;\newcommand{\pp}   {{\myBoldNotation{p}}}&#10;\newcommand{\vq}   {{\myBoldNotation{q}}}&#10;\newcommand{\vr}   {{\myBoldNotation{r}}}&#10;\newcommand{\vs}   {{\myBoldNotation{s}}}&#10;\newcommand{\vt}   {{\myBoldNotation{t}}}&#10;\newcommand{\vu}   {{\myBoldNotation{u}}}&#10;\newcommand{\vv}   {{\myBoldNotation{v}}}&#10;\newcommand{\vw}   {{\myBoldNotation{w}}}&#10;\newcommand{\vx}   {{\myBoldNotation{x}}}&#10;\newcommand{\vy}   {{\myBoldNotation{y}}}&#10;\newcommand{\vz}   {{\myBoldNotation{z}}}&#10;\newcommand{\vNull}{{\myBoldNotation{0}}}&#10;\newcommand{\vOne} {{\myBoldNotation{1}}}&#10;&#10;\newcommand{\mA}   {{\myBoldNotation{A}}}&#10;\newcommand{\mB}   {{\myBoldNotation{B}}}&#10;\newcommand{\mC}   {{\myBoldNotation{C}}}&#10;\newcommand{\mD}   {{\myBoldNotation{D}}}&#10;\newcommand{\mE}   {{\myBoldNotation{E}}}&#10;\newcommand{\mF}   {{\myBoldNotation{F}}}&#10;\newcommand{\mG}   {{\myBoldNotation{G}}}&#10;\newcommand{\mH}   {{\myBoldNotation{H}}}&#10;\newcommand{\mI}   {{\myBoldNotation{I}}}&#10;\newcommand{\mJ}   {{\myBoldNotation{J}}}&#10;\newcommand{\mK}   {{\myBoldNotation{K}}}&#10;\newcommand{\mL}   {{\myBoldNotation{L}}}&#10;\newcommand{\mM}   {{\myBoldNotation{M}}}&#10;\newcommand{\mN}   {{\myBoldNotation{N}}}&#10;\newcommand{\mO}   {{\myBoldNotation{O}}}&#10;\newcommand{\mP}   {{\myBoldNotation{P}}}&#10;\newcommand{\mQ}   {{\myBoldNotation{Q}}}&#10;\newcommand{\mR}   {{\myBoldNotation{R}}}&#10;\newcommand{\mS}   {{\myBoldNotation{S}}}&#10;\newcommand{\mT}   {{\myBoldNotation{T}}}&#10;\newcommand{\mU}   {{\myBoldNotation{U}}}&#10;\newcommand{\mV}   {{\myBoldNotation{V}}}&#10;\newcommand{\mW}   {{\myBoldNotation{W}}}&#10;\newcommand{\mX}   {{\myBoldNotation{X}}}&#10;\newcommand{\mY}   {{\myBoldNotation{Y}}}&#10;\newcommand{\mZ}   {{\myBoldNotation{Z}}}&#10;\newcommand{\mNull}{{\myBoldNotation{0}}}&#10;&#10;%\newcommand{\myBoldGreekNotation}[1]{\boldsymbol{#1}}&#10;\newcommand{\myBoldGreekNotationLower}[1]{{\bm{#1}}}&#10;\newcommand{\myBoldGreekNotationUpper}[1]{{\bm{#1}}}&#10;\newcommand{\balpha}  {{\myBoldGreekNotationLower{\alpha}  }}&#10;\newcommand{\bbeta}   {{\myBoldGreekNotationLower{\beta}   }}&#10;\newcommand{\bgamma}  {{\myBoldGreekNotationLower{\gamma}  }}&#10;\newcommand{\bdelta}  {{\myBoldGreekNotationLower{\delta}  }}&#10;\newcommand{\bepsilon}{{\myBoldGreekNotationLower{\epsilon}}}&#10;\newcommand{\bzeta}   {{\myBoldGreekNotationLower{\zeta}   }}&#10;\newcommand{\btheta}  {{\myBoldGreekNotationLower{\theta}  }}&#10;\newcommand{\biota}   {{\myBoldGreekNotationLower{\iota}   }}&#10;\newcommand{\bkappa}  {{\myBoldGreekNotationLower{\kappa}  }}&#10;\newcommand{\blambda} {{\myBoldGreekNotationLower{\lambda} }}&#10;\newcommand{\bmu}     {{\myBoldGreekNotationLower{\mu}     }}&#10;\newcommand{\bnu}     {{\myBoldGreekNotationLower{\nu}     }}&#10;\newcommand{\bxi}     {{\myBoldGreekNotationLower{\xi}     }}&#10;\newcommand{\bomicron}{{\myBoldGreekNotationLower{\omicron}}}&#10;\newcommand{\bpi}     {{\myBoldGreekNotationLower{\pi}     }}&#10;\newcommand{\brho}    {{\myBoldGreekNotationLower{\rho}    }}&#10;\newcommand{\bsigma}  {{\myBoldGreekNotationLower{\sigma}  }}&#10;\newcommand{\btau}    {{\myBoldGreekNotationLower{\tau}    }}&#10;\newcommand{\bupsilon}{{\myBoldGreekNotationLower{\upsilon}}}&#10;\newcommand{\bphi}    {{\myBoldGreekNotationLower{\phi}    }}&#10;\newcommand{\bchi}    {{\myBoldGreekNotationLower{\chi}    }}&#10;\newcommand{\bpsi}    {{\myBoldGreekNotationLower{\psi}    }}&#10;\newcommand{\bomega}  {{\myBoldGreekNotationLower{\omega}  }}&#10;&#10;\newcommand{\bGamma}  {{\myBoldGreekNotationUpper{\Gamma}  }}&#10;\newcommand{\bDelta}  {{\myBoldGreekNotationUpper{\Delta}  }}&#10;\newcommand{\bTheta}  {{\myBoldGreekNotationUpper{\Theta}  }}&#10;\newcommand{\bLambda} {{\myBoldGreekNotationUpper{\Lambda} }}&#10;\newcommand{\bXi}     {{\myBoldGreekNotationUpper{\Xi}     }}&#10;\newcommand{\bPi}     {{\myBoldGreekNotationUpper{\Pi}     }}&#10;\newcommand{\bSigma}  {{\myBoldGreekNotationUpper{\Sigma}  }}&#10;\newcommand{\bUpsilon}{{\myBoldGreekNotationUpper{\Upsilon}}}&#10;\newcommand{\bPhi}    {{\myBoldGreekNotationUpper{\Phi}    }}&#10;\newcommand{\bPsi}    {{\myBoldGreekNotationUpper{\Psi}    }}&#10;\newcommand{\bOmega}  {{\myBoldGreekNotationUpper{\Omega}  }}&#10;&#10;\newcommand{\inn}[2][0cm]{\mathopen{}\left|{#2}\parbox[h][#1]{0cm}{}\right|}&#10;\newcommand{\invn}[2][0cm]{\mathopen{}\left|\left|{#2}\parbox[h][#1]{0cm}{}\right|\right|}&#10;&#10;%\newcommand{\Sa}{{\mathbf {Sa}}}&#10;%\newcommand{\Topo}{{\mathbf {Topo}}}&#10;%\newcommand{\Sep}{{\mathbf {Sep}}}&#10;%\newcommand{\Str}{{\mathbf {Str}}}&#10;%\newcommand{\Reg}{{\mathbf {Reg}}}&#10;&#10;%\newcommand{\PPhi}{{\pmb \Phi}}&#10;%\newcommand{\PPi}{{\pmb \Pi}}&#10;%\newcommand{\PPhi}{{\bm \Phi}}&#10;%\newcommand{\PPi}{{\bm \Pi}}&#10;\newcommand{\PPhi}{{\Phi}}&#10;\newcommand{\PPi}{{\Pi}}&#10;\newcommand{\ppi}{{\pi}}&#10;\newcommand{\ggam}{{\gamma}}&#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cool package Styles&#10;\Style{IdentityMatrixSymb=\mI,%&#10;       DSymb={\mathrm d},%&#10;       IntegrateDifferentialDSymb={\mathrm d},%&#10;       TrParen=p,%&#10;       DetParen=p}&#10;\Style{DDisplayFunc=outset}&#10;\renewcommand{\Transpose}[1]{ {#1}^\Transp }&#10;\newcommand{\TransposeInv}[1]{ {#1}^{-\Transp} }&#10;\newcommand{\T}[1]{\Transpose{#1}}&#10;\newcommand{\TInv}[1]{\TransposeInv{#1}}&#10;\newcommand{\Inv}[1]{ {#1}^{-1} }&#10;\newcommand{\Transp}{{{\mathrm T}}}&#10;      &#10;\newcommand{\Rank}[1]    {\operatorname{rank}\inp{#1}}&#10;\newcommand{\Vol}[1]     {\operatorname{vol}\inp{#1}}&#10;\renewcommand{\Vec}[1]   {\operatorname{vec}\inp{#1}}&#10;\renewcommand{\Div}[1]   {\T{\nabla} \, #1}&#10;\newcommand{\Diag}[1]    {\operatorname{diag}\inp{#1}}&#10;\newcommand{\Dim}[1]     {\operatorname{dim}\inp{#1}}&#10;\newcommand{\Diagof}[1]  {\operatorname{diag}^{-1}\inp{#1}}&#10;\newcommand*{\diff}{\mathop{}\!\mathrm{d}} %e.g. $F(x) = \int\!f(x)\diff x$&#10;\newcommand{\Argmin}[1]{\underset{#1}{\operatorname{argmin}} \;}&#10;\newcommand{\Maxof}[1]{\underset{#1}{\operatorname{max}} \;}&#10;\newcommand{\Minof}[1]{\underset{#1}{\operatorname{min}} \;}&#10;&#10;\providecommand{\e}[1]{\ensuremath{\cdot 10^{#1}}}&#10;&#10;%workaround for mathbold in cool, cf. http://tex.stackexchange.com/questions/97910&#10;\let\oldmb\mathbold&#10;\protected\def\mathbold{\oldmb}&#10;&#10;\newcommand{\CB} [1]{{\color{#1}     $\bullet$}}&#10;\newcommand{\CBB}[2]{{\color[#1]{#2} $\bullet$}}&#10;&#10;\newcommand{\ie}{i.e.}&#10;\newcommand{\Ie}{I.e.}&#10;\newcommand{\eg}{e.g.}&#10;\newcommand{\Eg}{E.g.}&#10;\newcommand{\cf}{cf.\ }&#10;\newcommand{\Cf}{Cf.\ }&#10;\newcommand{\etc}{etc.\ }&#10;\newcommand{\wrt}{w.r.t.\ }&#10;\newcommand{\Wrt}{W.r.t.\ }&#10;% \newcommand{\wlog}{w.l.o.g.~}&#10;\newcommand{\Wlog}{W.l.o.g.\ }&#10;\newcommand{\resp}{resp.\ }&#10;\newcommand{\etal}{et al.\ }&#10;&#10;\newtheorem{theorem}{Theorem}&#10;\newtheorem{definition}{Definition}&#10;\newtheorem{expectation}{Expectation}&#10;\newtheorem{problem}{Problem}&#10;%\newtheorem{algorithm}{Algorithm}&#10;&#10;%\newenvironment{fshaded}{%&#10;%\def\FrameCommand{\fcolorbox{framecolor}{shadecolor}}%&#10;%\MakeFramed {\FrameRestore}}%&#10;%{\endMakeFramed}&#10;%&#10;%\newtheorem{theorem}{Theorem}[section]&#10;%&#10;%\newenvironment{fdfn}[1][]{&#10;%\definecolor{shadecolor}{rgb}{.9,.9,1}%DEFINITION_COLORBOX&#10;%\definecolor{framecolor}{rgb}{1,1,1}%&#10;%\begin{fshaded}\begin{theorem}[#1]}{\end{theorem}\end{fshaded}}&#10;%&#10;%&#10;%\begin{fdfn}[Blash]&#10;%Eine Zahlenfolge ...&#10;%\end{fdfn}&#10;%&#10;%\begin{fdfn}[Test]&#10;%Eine Zahlenfolge ...&#10;%\end{fdfn}&#10;&#10;% :mode=latex: %&#10;&#10;\begin{document}&#10;&#10;\begin{align*}&#10;f(x,y) =&amp; f_{i,j} + (f_{i+1,j}-f_{i,j}) \, x + (f_{i,j+1}-f_{i,j}) \, y&#10;+ \phantom{ }  \\ &amp; (f_{i+1,j+1} + f_{i,j} - f_{i+1,j} - f_{i,j+1}) \, xy&#10;\end{align*}&#10;&#10;\end{document}"/>
  <p:tag name="IGUANATEXSIZE" val="25"/>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osf,sc]{mathpazo}&#10;\usepackage{cool}&#10;\usepackage{mathtools}&#10;\pagestyle{empty}&#10;&#10;%!TEX root = diss.tex&#10;&#10;%%%%%%%%%%%%%%%%%%%%%%%%%%%%%%%%%%%%%%%%%%%%%%%%%%%%%%%%%%%%%&#10;%% LaTeX math macros&#10;%%%%%%%%%%%%%%%%%%%%%%%%%%%%%%%%%%%%%%%%%%%%%%%%%%%%%%%%%%%%%&#10;&#10;\newcommand{\mySetNotation}[1]{{\mathbb{#1}}}&#10;\newcommand{\RRSet}{{\mySetNotation{R}}}&#10;\newcommand{\EESet}{{\mySetNotation{E}}}&#10;\newcommand{\NNSet}{{\mySetNotation{N}}}&#10;\newcommand{\QQSet}{{\mySetNotation{Q}}}&#10;&#10;\newcommand{\myBoldNotation}[1]{{\mathbf #1}}&#10;%\newcommand{\myBoldNotation}[1]{{\mathbold{#1}}} %for euler math&#10;\newcommand{\va}   {{\myBoldNotation{a}}}&#10;\newcommand{\vb}   {{\myBoldNotation{b}}}&#10;\newcommand{\vc}   {{\myBoldNotation{c}}}&#10;\newcommand{\vd}   {{\myBoldNotation{d}}}&#10;\newcommand{\ve}   {{\myBoldNotation{e}}}&#10;\newcommand{\vf}   {{\myBoldNotation{f}}}&#10;\newcommand{\vg}   {{\myBoldNotation{g}}}&#10;\newcommand{\vh}   {{\myBoldNotation{h}}}&#10;\newcommand{\vi}   {{\myBoldNotation{i}}}&#10;\newcommand{\vj}   {{\myBoldNotation{j}}}&#10;\newcommand{\vk}   {{\myBoldNotation{k}}}&#10;\newcommand{\vl}   {{\myBoldNotation{l}}}&#10;\newcommand{\vm}   {{\myBoldNotation{m}}}&#10;\newcommand{\vn}   {{\myBoldNotation{n}}}&#10;\newcommand{\nn}   {{\myBoldNotation{n}}}&#10;\newcommand{\vo}   {{\myBoldNotation{o}}}&#10;\newcommand{\vp}   {{\myBoldNotation{p}}}&#10;\newcommand{\pp}   {{\myBoldNotation{p}}}&#10;\newcommand{\vq}   {{\myBoldNotation{q}}}&#10;\newcommand{\vr}   {{\myBoldNotation{r}}}&#10;\newcommand{\vs}   {{\myBoldNotation{s}}}&#10;\newcommand{\vt}   {{\myBoldNotation{t}}}&#10;\newcommand{\vu}   {{\myBoldNotation{u}}}&#10;\newcommand{\vv}   {{\myBoldNotation{v}}}&#10;\newcommand{\vw}   {{\myBoldNotation{w}}}&#10;\newcommand{\vx}   {{\myBoldNotation{x}}}&#10;\newcommand{\vy}   {{\myBoldNotation{y}}}&#10;\newcommand{\vz}   {{\myBoldNotation{z}}}&#10;\newcommand{\vNull}{{\myBoldNotation{0}}}&#10;\newcommand{\vOne} {{\myBoldNotation{1}}}&#10;&#10;\newcommand{\mA}   {{\myBoldNotation{A}}}&#10;\newcommand{\mB}   {{\myBoldNotation{B}}}&#10;\newcommand{\mC}   {{\myBoldNotation{C}}}&#10;\newcommand{\mD}   {{\myBoldNotation{D}}}&#10;\newcommand{\mE}   {{\myBoldNotation{E}}}&#10;\newcommand{\mF}   {{\myBoldNotation{F}}}&#10;\newcommand{\mG}   {{\myBoldNotation{G}}}&#10;\newcommand{\mH}   {{\myBoldNotation{H}}}&#10;\newcommand{\mI}   {{\myBoldNotation{I}}}&#10;\newcommand{\mJ}   {{\myBoldNotation{J}}}&#10;\newcommand{\mK}   {{\myBoldNotation{K}}}&#10;\newcommand{\mL}   {{\myBoldNotation{L}}}&#10;\newcommand{\mM}   {{\myBoldNotation{M}}}&#10;\newcommand{\mN}   {{\myBoldNotation{N}}}&#10;\newcommand{\mO}   {{\myBoldNotation{O}}}&#10;\newcommand{\mP}   {{\myBoldNotation{P}}}&#10;\newcommand{\mQ}   {{\myBoldNotation{Q}}}&#10;\newcommand{\mR}   {{\myBoldNotation{R}}}&#10;\newcommand{\mS}   {{\myBoldNotation{S}}}&#10;\newcommand{\mT}   {{\myBoldNotation{T}}}&#10;\newcommand{\mU}   {{\myBoldNotation{U}}}&#10;\newcommand{\mV}   {{\myBoldNotation{V}}}&#10;\newcommand{\mW}   {{\myBoldNotation{W}}}&#10;\newcommand{\mX}   {{\myBoldNotation{X}}}&#10;\newcommand{\mY}   {{\myBoldNotation{Y}}}&#10;\newcommand{\mZ}   {{\myBoldNotation{Z}}}&#10;\newcommand{\mNull}{{\myBoldNotation{0}}}&#10;&#10;%\newcommand{\myBoldGreekNotation}[1]{\boldsymbol{#1}}&#10;\newcommand{\myBoldGreekNotationLower}[1]{{\bm{#1}}}&#10;\newcommand{\myBoldGreekNotationUpper}[1]{{\bm{#1}}}&#10;\newcommand{\balpha}  {{\myBoldGreekNotationLower{\alpha}  }}&#10;\newcommand{\bbeta}   {{\myBoldGreekNotationLower{\beta}   }}&#10;\newcommand{\bgamma}  {{\myBoldGreekNotationLower{\gamma}  }}&#10;\newcommand{\bdelta}  {{\myBoldGreekNotationLower{\delta}  }}&#10;\newcommand{\bepsilon}{{\myBoldGreekNotationLower{\epsilon}}}&#10;\newcommand{\bzeta}   {{\myBoldGreekNotationLower{\zeta}   }}&#10;\newcommand{\btheta}  {{\myBoldGreekNotationLower{\theta}  }}&#10;\newcommand{\biota}   {{\myBoldGreekNotationLower{\iota}   }}&#10;\newcommand{\bkappa}  {{\myBoldGreekNotationLower{\kappa}  }}&#10;\newcommand{\blambda} {{\myBoldGreekNotationLower{\lambda} }}&#10;\newcommand{\bmu}     {{\myBoldGreekNotationLower{\mu}     }}&#10;\newcommand{\bnu}     {{\myBoldGreekNotationLower{\nu}     }}&#10;\newcommand{\bxi}     {{\myBoldGreekNotationLower{\xi}     }}&#10;\newcommand{\bomicron}{{\myBoldGreekNotationLower{\omicron}}}&#10;\newcommand{\bpi}     {{\myBoldGreekNotationLower{\pi}     }}&#10;\newcommand{\brho}    {{\myBoldGreekNotationLower{\rho}    }}&#10;\newcommand{\bsigma}  {{\myBoldGreekNotationLower{\sigma}  }}&#10;\newcommand{\btau}    {{\myBoldGreekNotationLower{\tau}    }}&#10;\newcommand{\bupsilon}{{\myBoldGreekNotationLower{\upsilon}}}&#10;\newcommand{\bphi}    {{\myBoldGreekNotationLower{\phi}    }}&#10;\newcommand{\bchi}    {{\myBoldGreekNotationLower{\chi}    }}&#10;\newcommand{\bpsi}    {{\myBoldGreekNotationLower{\psi}    }}&#10;\newcommand{\bomega}  {{\myBoldGreekNotationLower{\omega}  }}&#10;&#10;\newcommand{\bGamma}  {{\myBoldGreekNotationUpper{\Gamma}  }}&#10;\newcommand{\bDelta}  {{\myBoldGreekNotationUpper{\Delta}  }}&#10;\newcommand{\bTheta}  {{\myBoldGreekNotationUpper{\Theta}  }}&#10;\newcommand{\bLambda} {{\myBoldGreekNotationUpper{\Lambda} }}&#10;\newcommand{\bXi}     {{\myBoldGreekNotationUpper{\Xi}     }}&#10;\newcommand{\bPi}     {{\myBoldGreekNotationUpper{\Pi}     }}&#10;\newcommand{\bSigma}  {{\myBoldGreekNotationUpper{\Sigma}  }}&#10;\newcommand{\bUpsilon}{{\myBoldGreekNotationUpper{\Upsilon}}}&#10;\newcommand{\bPhi}    {{\myBoldGreekNotationUpper{\Phi}    }}&#10;\newcommand{\bPsi}    {{\myBoldGreekNotationUpper{\Psi}    }}&#10;\newcommand{\bOmega}  {{\myBoldGreekNotationUpper{\Omega}  }}&#10;&#10;\newcommand{\inn}[2][0cm]{\mathopen{}\left|{#2}\parbox[h][#1]{0cm}{}\right|}&#10;\newcommand{\invn}[2][0cm]{\mathopen{}\left|\left|{#2}\parbox[h][#1]{0cm}{}\right|\right|}&#10;&#10;%\newcommand{\Sa}{{\mathbf {Sa}}}&#10;%\newcommand{\Topo}{{\mathbf {Topo}}}&#10;%\newcommand{\Sep}{{\mathbf {Sep}}}&#10;%\newcommand{\Str}{{\mathbf {Str}}}&#10;%\newcommand{\Reg}{{\mathbf {Reg}}}&#10;&#10;%\newcommand{\PPhi}{{\pmb \Phi}}&#10;%\newcommand{\PPi}{{\pmb \Pi}}&#10;%\newcommand{\PPhi}{{\bm \Phi}}&#10;%\newcommand{\PPi}{{\bm \Pi}}&#10;\newcommand{\PPhi}{{\Phi}}&#10;\newcommand{\PPi}{{\Pi}}&#10;\newcommand{\ppi}{{\pi}}&#10;\newcommand{\ggam}{{\gamma}}&#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cool package Styles&#10;\Style{IdentityMatrixSymb=\mI,%&#10;       DSymb={\mathrm d},%&#10;       IntegrateDifferentialDSymb={\mathrm d},%&#10;       TrParen=p,%&#10;       DetParen=p}&#10;\Style{DDisplayFunc=outset}&#10;\renewcommand{\Transpose}[1]{ {#1}^\Transp }&#10;\newcommand{\TransposeInv}[1]{ {#1}^{-\Transp} }&#10;\newcommand{\T}[1]{\Transpose{#1}}&#10;\newcommand{\TInv}[1]{\TransposeInv{#1}}&#10;\newcommand{\Inv}[1]{ {#1}^{-1} }&#10;\newcommand{\Transp}{{{\mathrm T}}}&#10;      &#10;\newcommand{\Rank}[1]    {\operatorname{rank}\inp{#1}}&#10;\newcommand{\Vol}[1]     {\operatorname{vol}\inp{#1}}&#10;\renewcommand{\Vec}[1]   {\operatorname{vec}\inp{#1}}&#10;\renewcommand{\Div}[1]   {\T{\nabla} \, #1}&#10;\newcommand{\Diag}[1]    {\operatorname{diag}\inp{#1}}&#10;\newcommand{\Dim}[1]     {\operatorname{dim}\inp{#1}}&#10;\newcommand{\Diagof}[1]  {\operatorname{diag}^{-1}\inp{#1}}&#10;\newcommand*{\diff}{\mathop{}\!\mathrm{d}} %e.g. $F(x) = \int\!f(x)\diff x$&#10;\newcommand{\Argmin}[1]{\underset{#1}{\operatorname{argmin}} \;}&#10;\newcommand{\Maxof}[1]{\underset{#1}{\operatorname{max}} \;}&#10;\newcommand{\Minof}[1]{\underset{#1}{\operatorname{min}} \;}&#10;&#10;\providecommand{\e}[1]{\ensuremath{\cdot 10^{#1}}}&#10;&#10;%workaround for mathbold in cool, cf. http://tex.stackexchange.com/questions/97910&#10;\let\oldmb\mathbold&#10;\protected\def\mathbold{\oldmb}&#10;&#10;\newcommand{\CB} [1]{{\color{#1}     $\bullet$}}&#10;\newcommand{\CBB}[2]{{\color[#1]{#2} $\bullet$}}&#10;&#10;\newcommand{\ie}{i.e.}&#10;\newcommand{\Ie}{I.e.}&#10;\newcommand{\eg}{e.g.}&#10;\newcommand{\Eg}{E.g.}&#10;\newcommand{\cf}{cf.\ }&#10;\newcommand{\Cf}{Cf.\ }&#10;\newcommand{\etc}{etc.\ }&#10;\newcommand{\wrt}{w.r.t.\ }&#10;\newcommand{\Wrt}{W.r.t.\ }&#10;% \newcommand{\wlog}{w.l.o.g.~}&#10;\newcommand{\Wlog}{W.l.o.g.\ }&#10;\newcommand{\resp}{resp.\ }&#10;\newcommand{\etal}{et al.\ }&#10;&#10;\newtheorem{theorem}{Theorem}&#10;\newtheorem{definition}{Definition}&#10;\newtheorem{expectation}{Expectation}&#10;\newtheorem{problem}{Problem}&#10;%\newtheorem{algorithm}{Algorithm}&#10;&#10;%\newenvironment{fshaded}{%&#10;%\def\FrameCommand{\fcolorbox{framecolor}{shadecolor}}%&#10;%\MakeFramed {\FrameRestore}}%&#10;%{\endMakeFramed}&#10;%&#10;%\newtheorem{theorem}{Theorem}[section]&#10;%&#10;%\newenvironment{fdfn}[1][]{&#10;%\definecolor{shadecolor}{rgb}{.9,.9,1}%DEFINITION_COLORBOX&#10;%\definecolor{framecolor}{rgb}{1,1,1}%&#10;%\begin{fshaded}\begin{theorem}[#1]}{\end{theorem}\end{fshaded}}&#10;%&#10;%&#10;%\begin{fdfn}[Blash]&#10;%Eine Zahlenfolge ...&#10;%\end{fdfn}&#10;%&#10;%\begin{fdfn}[Test]&#10;%Eine Zahlenfolge ...&#10;%\end{fdfn}&#10;&#10;% :mode=latex: %&#10;&#10;\begin{document}&#10;&#10;\begin{align*}&#10;f(x,y) = c&#10;\end{align*}&#10;&#10;\end{document}"/>
  <p:tag name="IGUANATEXSIZE" val="25"/>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osf,sc]{mathpazo}&#10;\usepackage{cool}&#10;\usepackage{mathtools}&#10;\pagestyle{empty}&#10;&#10;%!TEX root = diss.tex&#10;&#10;%%%%%%%%%%%%%%%%%%%%%%%%%%%%%%%%%%%%%%%%%%%%%%%%%%%%%%%%%%%%%&#10;%% LaTeX math macros&#10;%%%%%%%%%%%%%%%%%%%%%%%%%%%%%%%%%%%%%%%%%%%%%%%%%%%%%%%%%%%%%&#10;&#10;\newcommand{\mySetNotation}[1]{{\mathbb{#1}}}&#10;\newcommand{\RRSet}{{\mySetNotation{R}}}&#10;\newcommand{\EESet}{{\mySetNotation{E}}}&#10;\newcommand{\NNSet}{{\mySetNotation{N}}}&#10;\newcommand{\QQSet}{{\mySetNotation{Q}}}&#10;&#10;\newcommand{\myBoldNotation}[1]{{\mathbf #1}}&#10;%\newcommand{\myBoldNotation}[1]{{\mathbold{#1}}} %for euler math&#10;\newcommand{\va}   {{\myBoldNotation{a}}}&#10;\newcommand{\vb}   {{\myBoldNotation{b}}}&#10;\newcommand{\vc}   {{\myBoldNotation{c}}}&#10;\newcommand{\vd}   {{\myBoldNotation{d}}}&#10;\newcommand{\ve}   {{\myBoldNotation{e}}}&#10;\newcommand{\vf}   {{\myBoldNotation{f}}}&#10;\newcommand{\vg}   {{\myBoldNotation{g}}}&#10;\newcommand{\vh}   {{\myBoldNotation{h}}}&#10;\newcommand{\vi}   {{\myBoldNotation{i}}}&#10;\newcommand{\vj}   {{\myBoldNotation{j}}}&#10;\newcommand{\vk}   {{\myBoldNotation{k}}}&#10;\newcommand{\vl}   {{\myBoldNotation{l}}}&#10;\newcommand{\vm}   {{\myBoldNotation{m}}}&#10;\newcommand{\vn}   {{\myBoldNotation{n}}}&#10;\newcommand{\nn}   {{\myBoldNotation{n}}}&#10;\newcommand{\vo}   {{\myBoldNotation{o}}}&#10;\newcommand{\vp}   {{\myBoldNotation{p}}}&#10;\newcommand{\pp}   {{\myBoldNotation{p}}}&#10;\newcommand{\vq}   {{\myBoldNotation{q}}}&#10;\newcommand{\vr}   {{\myBoldNotation{r}}}&#10;\newcommand{\vs}   {{\myBoldNotation{s}}}&#10;\newcommand{\vt}   {{\myBoldNotation{t}}}&#10;\newcommand{\vu}   {{\myBoldNotation{u}}}&#10;\newcommand{\vv}   {{\myBoldNotation{v}}}&#10;\newcommand{\vw}   {{\myBoldNotation{w}}}&#10;\newcommand{\vx}   {{\myBoldNotation{x}}}&#10;\newcommand{\vy}   {{\myBoldNotation{y}}}&#10;\newcommand{\vz}   {{\myBoldNotation{z}}}&#10;\newcommand{\vNull}{{\myBoldNotation{0}}}&#10;\newcommand{\vOne} {{\myBoldNotation{1}}}&#10;&#10;\newcommand{\mA}   {{\myBoldNotation{A}}}&#10;\newcommand{\mB}   {{\myBoldNotation{B}}}&#10;\newcommand{\mC}   {{\myBoldNotation{C}}}&#10;\newcommand{\mD}   {{\myBoldNotation{D}}}&#10;\newcommand{\mE}   {{\myBoldNotation{E}}}&#10;\newcommand{\mF}   {{\myBoldNotation{F}}}&#10;\newcommand{\mG}   {{\myBoldNotation{G}}}&#10;\newcommand{\mH}   {{\myBoldNotation{H}}}&#10;\newcommand{\mI}   {{\myBoldNotation{I}}}&#10;\newcommand{\mJ}   {{\myBoldNotation{J}}}&#10;\newcommand{\mK}   {{\myBoldNotation{K}}}&#10;\newcommand{\mL}   {{\myBoldNotation{L}}}&#10;\newcommand{\mM}   {{\myBoldNotation{M}}}&#10;\newcommand{\mN}   {{\myBoldNotation{N}}}&#10;\newcommand{\mO}   {{\myBoldNotation{O}}}&#10;\newcommand{\mP}   {{\myBoldNotation{P}}}&#10;\newcommand{\mQ}   {{\myBoldNotation{Q}}}&#10;\newcommand{\mR}   {{\myBoldNotation{R}}}&#10;\newcommand{\mS}   {{\myBoldNotation{S}}}&#10;\newcommand{\mT}   {{\myBoldNotation{T}}}&#10;\newcommand{\mU}   {{\myBoldNotation{U}}}&#10;\newcommand{\mV}   {{\myBoldNotation{V}}}&#10;\newcommand{\mW}   {{\myBoldNotation{W}}}&#10;\newcommand{\mX}   {{\myBoldNotation{X}}}&#10;\newcommand{\mY}   {{\myBoldNotation{Y}}}&#10;\newcommand{\mZ}   {{\myBoldNotation{Z}}}&#10;\newcommand{\mNull}{{\myBoldNotation{0}}}&#10;&#10;%\newcommand{\myBoldGreekNotation}[1]{\boldsymbol{#1}}&#10;\newcommand{\myBoldGreekNotationLower}[1]{{\bm{#1}}}&#10;\newcommand{\myBoldGreekNotationUpper}[1]{{\bm{#1}}}&#10;\newcommand{\balpha}  {{\myBoldGreekNotationLower{\alpha}  }}&#10;\newcommand{\bbeta}   {{\myBoldGreekNotationLower{\beta}   }}&#10;\newcommand{\bgamma}  {{\myBoldGreekNotationLower{\gamma}  }}&#10;\newcommand{\bdelta}  {{\myBoldGreekNotationLower{\delta}  }}&#10;\newcommand{\bepsilon}{{\myBoldGreekNotationLower{\epsilon}}}&#10;\newcommand{\bzeta}   {{\myBoldGreekNotationLower{\zeta}   }}&#10;\newcommand{\btheta}  {{\myBoldGreekNotationLower{\theta}  }}&#10;\newcommand{\biota}   {{\myBoldGreekNotationLower{\iota}   }}&#10;\newcommand{\bkappa}  {{\myBoldGreekNotationLower{\kappa}  }}&#10;\newcommand{\blambda} {{\myBoldGreekNotationLower{\lambda} }}&#10;\newcommand{\bmu}     {{\myBoldGreekNotationLower{\mu}     }}&#10;\newcommand{\bnu}     {{\myBoldGreekNotationLower{\nu}     }}&#10;\newcommand{\bxi}     {{\myBoldGreekNotationLower{\xi}     }}&#10;\newcommand{\bomicron}{{\myBoldGreekNotationLower{\omicron}}}&#10;\newcommand{\bpi}     {{\myBoldGreekNotationLower{\pi}     }}&#10;\newcommand{\brho}    {{\myBoldGreekNotationLower{\rho}    }}&#10;\newcommand{\bsigma}  {{\myBoldGreekNotationLower{\sigma}  }}&#10;\newcommand{\btau}    {{\myBoldGreekNotationLower{\tau}    }}&#10;\newcommand{\bupsilon}{{\myBoldGreekNotationLower{\upsilon}}}&#10;\newcommand{\bphi}    {{\myBoldGreekNotationLower{\phi}    }}&#10;\newcommand{\bchi}    {{\myBoldGreekNotationLower{\chi}    }}&#10;\newcommand{\bpsi}    {{\myBoldGreekNotationLower{\psi}    }}&#10;\newcommand{\bomega}  {{\myBoldGreekNotationLower{\omega}  }}&#10;&#10;\newcommand{\bGamma}  {{\myBoldGreekNotationUpper{\Gamma}  }}&#10;\newcommand{\bDelta}  {{\myBoldGreekNotationUpper{\Delta}  }}&#10;\newcommand{\bTheta}  {{\myBoldGreekNotationUpper{\Theta}  }}&#10;\newcommand{\bLambda} {{\myBoldGreekNotationUpper{\Lambda} }}&#10;\newcommand{\bXi}     {{\myBoldGreekNotationUpper{\Xi}     }}&#10;\newcommand{\bPi}     {{\myBoldGreekNotationUpper{\Pi}     }}&#10;\newcommand{\bSigma}  {{\myBoldGreekNotationUpper{\Sigma}  }}&#10;\newcommand{\bUpsilon}{{\myBoldGreekNotationUpper{\Upsilon}}}&#10;\newcommand{\bPhi}    {{\myBoldGreekNotationUpper{\Phi}    }}&#10;\newcommand{\bPsi}    {{\myBoldGreekNotationUpper{\Psi}    }}&#10;\newcommand{\bOmega}  {{\myBoldGreekNotationUpper{\Omega}  }}&#10;&#10;\newcommand{\inn}[2][0cm]{\mathopen{}\left|{#2}\parbox[h][#1]{0cm}{}\right|}&#10;\newcommand{\invn}[2][0cm]{\mathopen{}\left|\left|{#2}\parbox[h][#1]{0cm}{}\right|\right|}&#10;&#10;%\newcommand{\Sa}{{\mathbf {Sa}}}&#10;%\newcommand{\Topo}{{\mathbf {Topo}}}&#10;%\newcommand{\Sep}{{\mathbf {Sep}}}&#10;%\newcommand{\Str}{{\mathbf {Str}}}&#10;%\newcommand{\Reg}{{\mathbf {Reg}}}&#10;&#10;%\newcommand{\PPhi}{{\pmb \Phi}}&#10;%\newcommand{\PPi}{{\pmb \Pi}}&#10;%\newcommand{\PPhi}{{\bm \Phi}}&#10;%\newcommand{\PPi}{{\bm \Pi}}&#10;\newcommand{\PPhi}{{\Phi}}&#10;\newcommand{\PPi}{{\Pi}}&#10;\newcommand{\ppi}{{\pi}}&#10;\newcommand{\ggam}{{\gamma}}&#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cool package Styles&#10;\Style{IdentityMatrixSymb=\mI,%&#10;       DSymb={\mathrm d},%&#10;       IntegrateDifferentialDSymb={\mathrm d},%&#10;       TrParen=p,%&#10;       DetParen=p}&#10;\Style{DDisplayFunc=outset}&#10;\renewcommand{\Transpose}[1]{ {#1}^\Transp }&#10;\newcommand{\TransposeInv}[1]{ {#1}^{-\Transp} }&#10;\newcommand{\T}[1]{\Transpose{#1}}&#10;\newcommand{\TInv}[1]{\TransposeInv{#1}}&#10;\newcommand{\Inv}[1]{ {#1}^{-1} }&#10;\newcommand{\Transp}{{{\mathrm T}}}&#10;      &#10;\newcommand{\Rank}[1]    {\operatorname{rank}\inp{#1}}&#10;\newcommand{\Vol}[1]     {\operatorname{vol}\inp{#1}}&#10;\renewcommand{\Vec}[1]   {\operatorname{vec}\inp{#1}}&#10;\renewcommand{\Div}[1]   {\T{\nabla} \, #1}&#10;\newcommand{\Diag}[1]    {\operatorname{diag}\inp{#1}}&#10;\newcommand{\Dim}[1]     {\operatorname{dim}\inp{#1}}&#10;\newcommand{\Diagof}[1]  {\operatorname{diag}^{-1}\inp{#1}}&#10;\newcommand*{\diff}{\mathop{}\!\mathrm{d}} %e.g. $F(x) = \int\!f(x)\diff x$&#10;\newcommand{\Argmin}[1]{\underset{#1}{\operatorname{argmin}} \;}&#10;\newcommand{\Maxof}[1]{\underset{#1}{\operatorname{max}} \;}&#10;\newcommand{\Minof}[1]{\underset{#1}{\operatorname{min}} \;}&#10;&#10;\providecommand{\e}[1]{\ensuremath{\cdot 10^{#1}}}&#10;&#10;%workaround for mathbold in cool, cf. http://tex.stackexchange.com/questions/97910&#10;\let\oldmb\mathbold&#10;\protected\def\mathbold{\oldmb}&#10;&#10;\newcommand{\CB} [1]{{\color{#1}     $\bullet$}}&#10;\newcommand{\CBB}[2]{{\color[#1]{#2} $\bullet$}}&#10;&#10;\newcommand{\ie}{i.e.}&#10;\newcommand{\Ie}{I.e.}&#10;\newcommand{\eg}{e.g.}&#10;\newcommand{\Eg}{E.g.}&#10;\newcommand{\cf}{cf.\ }&#10;\newcommand{\Cf}{Cf.\ }&#10;\newcommand{\etc}{etc.\ }&#10;\newcommand{\wrt}{w.r.t.\ }&#10;\newcommand{\Wrt}{W.r.t.\ }&#10;% \newcommand{\wlog}{w.l.o.g.~}&#10;\newcommand{\Wlog}{W.l.o.g.\ }&#10;\newcommand{\resp}{resp.\ }&#10;\newcommand{\etal}{et al.\ }&#10;&#10;\newtheorem{theorem}{Theorem}&#10;\newtheorem{definition}{Definition}&#10;\newtheorem{expectation}{Expectation}&#10;\newtheorem{problem}{Problem}&#10;%\newtheorem{algorithm}{Algorithm}&#10;&#10;%\newenvironment{fshaded}{%&#10;%\def\FrameCommand{\fcolorbox{framecolor}{shadecolor}}%&#10;%\MakeFramed {\FrameRestore}}%&#10;%{\endMakeFramed}&#10;%&#10;%\newtheorem{theorem}{Theorem}[section]&#10;%&#10;%\newenvironment{fdfn}[1][]{&#10;%\definecolor{shadecolor}{rgb}{.9,.9,1}%DEFINITION_COLORBOX&#10;%\definecolor{framecolor}{rgb}{1,1,1}%&#10;%\begin{fshaded}\begin{theorem}[#1]}{\end{theorem}\end{fshaded}}&#10;%&#10;%&#10;%\begin{fdfn}[Blash]&#10;%Eine Zahlenfolge ...&#10;%\end{fdfn}&#10;%&#10;%\begin{fdfn}[Test]&#10;%Eine Zahlenfolge ...&#10;%\end{fdfn}&#10;&#10;% :mode=latex: %&#10;&#10;\begin{document}&#10;&#10;\begin{align*}&#10;c = &amp;f_{i,j} + (f_{i+1,j}-f_{i,j}) \, x + (f_{i,j+1}-f_{i,j}) \, y&#10;+ \phantom{ }  \\ &amp; (f_{i+1,j+1} + f_{i,j} - f_{i+1,j} - f_{i,j+1}) \, xy&#10;\end{align*}&#10;&#10;\end{document}"/>
  <p:tag name="IGUANATEXSIZE" val="25"/>
</p:tagLst>
</file>

<file path=ppt/tags/tag2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osf,sc]{mathpazo}&#10;\usepackage{cool}&#10;\usepackage{mathtools}&#10;\pagestyle{empty}&#10;&#10;%!TEX root = diss.tex&#10;&#10;%%%%%%%%%%%%%%%%%%%%%%%%%%%%%%%%%%%%%%%%%%%%%%%%%%%%%%%%%%%%%&#10;%% LaTeX math macros&#10;%%%%%%%%%%%%%%%%%%%%%%%%%%%%%%%%%%%%%%%%%%%%%%%%%%%%%%%%%%%%%&#10;&#10;\newcommand{\mySetNotation}[1]{{\mathbb{#1}}}&#10;\newcommand{\RRSet}{{\mySetNotation{R}}}&#10;\newcommand{\EESet}{{\mySetNotation{E}}}&#10;\newcommand{\NNSet}{{\mySetNotation{N}}}&#10;\newcommand{\QQSet}{{\mySetNotation{Q}}}&#10;&#10;\newcommand{\myBoldNotation}[1]{{\mathbf #1}}&#10;%\newcommand{\myBoldNotation}[1]{{\mathbold{#1}}} %for euler math&#10;\newcommand{\va}   {{\myBoldNotation{a}}}&#10;\newcommand{\vb}   {{\myBoldNotation{b}}}&#10;\newcommand{\vc}   {{\myBoldNotation{c}}}&#10;\newcommand{\vd}   {{\myBoldNotation{d}}}&#10;\newcommand{\ve}   {{\myBoldNotation{e}}}&#10;\newcommand{\vf}   {{\myBoldNotation{f}}}&#10;\newcommand{\vg}   {{\myBoldNotation{g}}}&#10;\newcommand{\vh}   {{\myBoldNotation{h}}}&#10;\newcommand{\vi}   {{\myBoldNotation{i}}}&#10;\newcommand{\vj}   {{\myBoldNotation{j}}}&#10;\newcommand{\vk}   {{\myBoldNotation{k}}}&#10;\newcommand{\vl}   {{\myBoldNotation{l}}}&#10;\newcommand{\vm}   {{\myBoldNotation{m}}}&#10;\newcommand{\vn}   {{\myBoldNotation{n}}}&#10;\newcommand{\nn}   {{\myBoldNotation{n}}}&#10;\newcommand{\vo}   {{\myBoldNotation{o}}}&#10;\newcommand{\vp}   {{\myBoldNotation{p}}}&#10;\newcommand{\pp}   {{\myBoldNotation{p}}}&#10;\newcommand{\vq}   {{\myBoldNotation{q}}}&#10;\newcommand{\vr}   {{\myBoldNotation{r}}}&#10;\newcommand{\vs}   {{\myBoldNotation{s}}}&#10;\newcommand{\vt}   {{\myBoldNotation{t}}}&#10;\newcommand{\vu}   {{\myBoldNotation{u}}}&#10;\newcommand{\vv}   {{\myBoldNotation{v}}}&#10;\newcommand{\vw}   {{\myBoldNotation{w}}}&#10;\newcommand{\vx}   {{\myBoldNotation{x}}}&#10;\newcommand{\vy}   {{\myBoldNotation{y}}}&#10;\newcommand{\vz}   {{\myBoldNotation{z}}}&#10;\newcommand{\vNull}{{\myBoldNotation{0}}}&#10;\newcommand{\vOne} {{\myBoldNotation{1}}}&#10;&#10;\newcommand{\mA}   {{\myBoldNotation{A}}}&#10;\newcommand{\mB}   {{\myBoldNotation{B}}}&#10;\newcommand{\mC}   {{\myBoldNotation{C}}}&#10;\newcommand{\mD}   {{\myBoldNotation{D}}}&#10;\newcommand{\mE}   {{\myBoldNotation{E}}}&#10;\newcommand{\mF}   {{\myBoldNotation{F}}}&#10;\newcommand{\mG}   {{\myBoldNotation{G}}}&#10;\newcommand{\mH}   {{\myBoldNotation{H}}}&#10;\newcommand{\mI}   {{\myBoldNotation{I}}}&#10;\newcommand{\mJ}   {{\myBoldNotation{J}}}&#10;\newcommand{\mK}   {{\myBoldNotation{K}}}&#10;\newcommand{\mL}   {{\myBoldNotation{L}}}&#10;\newcommand{\mM}   {{\myBoldNotation{M}}}&#10;\newcommand{\mN}   {{\myBoldNotation{N}}}&#10;\newcommand{\mO}   {{\myBoldNotation{O}}}&#10;\newcommand{\mP}   {{\myBoldNotation{P}}}&#10;\newcommand{\mQ}   {{\myBoldNotation{Q}}}&#10;\newcommand{\mR}   {{\myBoldNotation{R}}}&#10;\newcommand{\mS}   {{\myBoldNotation{S}}}&#10;\newcommand{\mT}   {{\myBoldNotation{T}}}&#10;\newcommand{\mU}   {{\myBoldNotation{U}}}&#10;\newcommand{\mV}   {{\myBoldNotation{V}}}&#10;\newcommand{\mW}   {{\myBoldNotation{W}}}&#10;\newcommand{\mX}   {{\myBoldNotation{X}}}&#10;\newcommand{\mY}   {{\myBoldNotation{Y}}}&#10;\newcommand{\mZ}   {{\myBoldNotation{Z}}}&#10;\newcommand{\mNull}{{\myBoldNotation{0}}}&#10;&#10;%\newcommand{\myBoldGreekNotation}[1]{\boldsymbol{#1}}&#10;\newcommand{\myBoldGreekNotationLower}[1]{{\bm{#1}}}&#10;\newcommand{\myBoldGreekNotationUpper}[1]{{\bm{#1}}}&#10;\newcommand{\balpha}  {{\myBoldGreekNotationLower{\alpha}  }}&#10;\newcommand{\bbeta}   {{\myBoldGreekNotationLower{\beta}   }}&#10;\newcommand{\bgamma}  {{\myBoldGreekNotationLower{\gamma}  }}&#10;\newcommand{\bdelta}  {{\myBoldGreekNotationLower{\delta}  }}&#10;\newcommand{\bepsilon}{{\myBoldGreekNotationLower{\epsilon}}}&#10;\newcommand{\bzeta}   {{\myBoldGreekNotationLower{\zeta}   }}&#10;\newcommand{\btheta}  {{\myBoldGreekNotationLower{\theta}  }}&#10;\newcommand{\biota}   {{\myBoldGreekNotationLower{\iota}   }}&#10;\newcommand{\bkappa}  {{\myBoldGreekNotationLower{\kappa}  }}&#10;\newcommand{\blambda} {{\myBoldGreekNotationLower{\lambda} }}&#10;\newcommand{\bmu}     {{\myBoldGreekNotationLower{\mu}     }}&#10;\newcommand{\bnu}     {{\myBoldGreekNotationLower{\nu}     }}&#10;\newcommand{\bxi}     {{\myBoldGreekNotationLower{\xi}     }}&#10;\newcommand{\bomicron}{{\myBoldGreekNotationLower{\omicron}}}&#10;\newcommand{\bpi}     {{\myBoldGreekNotationLower{\pi}     }}&#10;\newcommand{\brho}    {{\myBoldGreekNotationLower{\rho}    }}&#10;\newcommand{\bsigma}  {{\myBoldGreekNotationLower{\sigma}  }}&#10;\newcommand{\btau}    {{\myBoldGreekNotationLower{\tau}    }}&#10;\newcommand{\bupsilon}{{\myBoldGreekNotationLower{\upsilon}}}&#10;\newcommand{\bphi}    {{\myBoldGreekNotationLower{\phi}    }}&#10;\newcommand{\bchi}    {{\myBoldGreekNotationLower{\chi}    }}&#10;\newcommand{\bpsi}    {{\myBoldGreekNotationLower{\psi}    }}&#10;\newcommand{\bomega}  {{\myBoldGreekNotationLower{\omega}  }}&#10;&#10;\newcommand{\bGamma}  {{\myBoldGreekNotationUpper{\Gamma}  }}&#10;\newcommand{\bDelta}  {{\myBoldGreekNotationUpper{\Delta}  }}&#10;\newcommand{\bTheta}  {{\myBoldGreekNotationUpper{\Theta}  }}&#10;\newcommand{\bLambda} {{\myBoldGreekNotationUpper{\Lambda} }}&#10;\newcommand{\bXi}     {{\myBoldGreekNotationUpper{\Xi}     }}&#10;\newcommand{\bPi}     {{\myBoldGreekNotationUpper{\Pi}     }}&#10;\newcommand{\bSigma}  {{\myBoldGreekNotationUpper{\Sigma}  }}&#10;\newcommand{\bUpsilon}{{\myBoldGreekNotationUpper{\Upsilon}}}&#10;\newcommand{\bPhi}    {{\myBoldGreekNotationUpper{\Phi}    }}&#10;\newcommand{\bPsi}    {{\myBoldGreekNotationUpper{\Psi}    }}&#10;\newcommand{\bOmega}  {{\myBoldGreekNotationUpper{\Omega}  }}&#10;&#10;\newcommand{\inn}[2][0cm]{\mathopen{}\left|{#2}\parbox[h][#1]{0cm}{}\right|}&#10;\newcommand{\invn}[2][0cm]{\mathopen{}\left|\left|{#2}\parbox[h][#1]{0cm}{}\right|\right|}&#10;&#10;%\newcommand{\Sa}{{\mathbf {Sa}}}&#10;%\newcommand{\Topo}{{\mathbf {Topo}}}&#10;%\newcommand{\Sep}{{\mathbf {Sep}}}&#10;%\newcommand{\Str}{{\mathbf {Str}}}&#10;%\newcommand{\Reg}{{\mathbf {Reg}}}&#10;&#10;%\newcommand{\PPhi}{{\pmb \Phi}}&#10;%\newcommand{\PPi}{{\pmb \Pi}}&#10;%\newcommand{\PPhi}{{\bm \Phi}}&#10;%\newcommand{\PPi}{{\bm \Pi}}&#10;\newcommand{\PPhi}{{\Phi}}&#10;\newcommand{\PPi}{{\Pi}}&#10;\newcommand{\ppi}{{\pi}}&#10;\newcommand{\ggam}{{\gamma}}&#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cool package Styles&#10;\Style{IdentityMatrixSymb=\mI,%&#10;       DSymb={\mathrm d},%&#10;       IntegrateDifferentialDSymb={\mathrm d},%&#10;       TrParen=p,%&#10;       DetParen=p}&#10;\Style{DDisplayFunc=outset}&#10;\renewcommand{\Transpose}[1]{ {#1}^\Transp }&#10;\newcommand{\TransposeInv}[1]{ {#1}^{-\Transp} }&#10;\newcommand{\T}[1]{\Transpose{#1}}&#10;\newcommand{\TInv}[1]{\TransposeInv{#1}}&#10;\newcommand{\Inv}[1]{ {#1}^{-1} }&#10;\newcommand{\Transp}{{{\mathrm T}}}&#10;      &#10;\newcommand{\Rank}[1]    {\operatorname{rank}\inp{#1}}&#10;\newcommand{\Vol}[1]     {\operatorname{vol}\inp{#1}}&#10;\renewcommand{\Vec}[1]   {\operatorname{vec}\inp{#1}}&#10;\renewcommand{\Div}[1]   {\T{\nabla} \, #1}&#10;\newcommand{\Diag}[1]    {\operatorname{diag}\inp{#1}}&#10;\newcommand{\Dim}[1]     {\operatorname{dim}\inp{#1}}&#10;\newcommand{\Diagof}[1]  {\operatorname{diag}^{-1}\inp{#1}}&#10;\newcommand*{\diff}{\mathop{}\!\mathrm{d}} %e.g. $F(x) = \int\!f(x)\diff x$&#10;\newcommand{\Argmin}[1]{\underset{#1}{\operatorname{argmin}} \;}&#10;\newcommand{\Maxof}[1]{\underset{#1}{\operatorname{max}} \;}&#10;\newcommand{\Minof}[1]{\underset{#1}{\operatorname{min}} \;}&#10;&#10;\providecommand{\e}[1]{\ensuremath{\cdot 10^{#1}}}&#10;&#10;%workaround for mathbold in cool, cf. http://tex.stackexchange.com/questions/97910&#10;\let\oldmb\mathbold&#10;\protected\def\mathbold{\oldmb}&#10;&#10;\newcommand{\CB} [1]{{\color{#1}     $\bullet$}}&#10;\newcommand{\CBB}[2]{{\color[#1]{#2} $\bullet$}}&#10;&#10;\newcommand{\ie}{i.e.}&#10;\newcommand{\Ie}{I.e.}&#10;\newcommand{\eg}{e.g.}&#10;\newcommand{\Eg}{E.g.}&#10;\newcommand{\cf}{cf.\ }&#10;\newcommand{\Cf}{Cf.\ }&#10;\newcommand{\etc}{etc.\ }&#10;\newcommand{\wrt}{w.r.t.\ }&#10;\newcommand{\Wrt}{W.r.t.\ }&#10;% \newcommand{\wlog}{w.l.o.g.~}&#10;\newcommand{\Wlog}{W.l.o.g.\ }&#10;\newcommand{\resp}{resp.\ }&#10;\newcommand{\etal}{et al.\ }&#10;&#10;\newtheorem{theorem}{Theorem}&#10;\newtheorem{definition}{Definition}&#10;\newtheorem{expectation}{Expectation}&#10;\newtheorem{problem}{Problem}&#10;%\newtheorem{algorithm}{Algorithm}&#10;&#10;%\newenvironment{fshaded}{%&#10;%\def\FrameCommand{\fcolorbox{framecolor}{shadecolor}}%&#10;%\MakeFramed {\FrameRestore}}%&#10;%{\endMakeFramed}&#10;%&#10;%\newtheorem{theorem}{Theorem}[section]&#10;%&#10;%\newenvironment{fdfn}[1][]{&#10;%\definecolor{shadecolor}{rgb}{.9,.9,1}%DEFINITION_COLORBOX&#10;%\definecolor{framecolor}{rgb}{1,1,1}%&#10;%\begin{fshaded}\begin{theorem}[#1]}{\end{theorem}\end{fshaded}}&#10;%&#10;%&#10;%\begin{fdfn}[Blash]&#10;%Eine Zahlenfolge ...&#10;%\end{fdfn}&#10;%&#10;%\begin{fdfn}[Test]&#10;%Eine Zahlenfolge ...&#10;%\end{fdfn}&#10;&#10;% :mode=latex: %&#10;&#10;\begin{document}&#10;&#10;\begin{equation*}&#10;y = \frac{c - (f_{i+1,j}-f_{i,j}) \, x - f_{i,j}}{(f_{i,j+1}-f_{i,j}) + (f_{i+1,j+1} + f_{i,j} - f_{i+1,j} - f_{i,j+1}) \, x}&#10;\end{equation*}&#10;&#10;\end{document}"/>
  <p:tag name="IGUANATEXSIZE" val="25"/>
</p:tagLst>
</file>

<file path=ppt/tags/tag2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osf,sc]{mathpazo}&#10;\usepackage{cool}&#10;\usepackage{mathtools}&#10;\pagestyle{empty}&#10;&#10;%!TEX root = diss.tex&#10;&#10;%%%%%%%%%%%%%%%%%%%%%%%%%%%%%%%%%%%%%%%%%%%%%%%%%%%%%%%%%%%%%&#10;%% LaTeX math macros&#10;%%%%%%%%%%%%%%%%%%%%%%%%%%%%%%%%%%%%%%%%%%%%%%%%%%%%%%%%%%%%%&#10;&#10;\newcommand{\mySetNotation}[1]{{\mathbb{#1}}}&#10;\newcommand{\RRSet}{{\mySetNotation{R}}}&#10;\newcommand{\EESet}{{\mySetNotation{E}}}&#10;\newcommand{\NNSet}{{\mySetNotation{N}}}&#10;\newcommand{\QQSet}{{\mySetNotation{Q}}}&#10;&#10;\newcommand{\myBoldNotation}[1]{{\mathbf #1}}&#10;%\newcommand{\myBoldNotation}[1]{{\mathbold{#1}}} %for euler math&#10;\newcommand{\va}   {{\myBoldNotation{a}}}&#10;\newcommand{\vb}   {{\myBoldNotation{b}}}&#10;\newcommand{\vc}   {{\myBoldNotation{c}}}&#10;\newcommand{\vd}   {{\myBoldNotation{d}}}&#10;\newcommand{\ve}   {{\myBoldNotation{e}}}&#10;\newcommand{\vf}   {{\myBoldNotation{f}}}&#10;\newcommand{\vg}   {{\myBoldNotation{g}}}&#10;\newcommand{\vh}   {{\myBoldNotation{h}}}&#10;\newcommand{\vi}   {{\myBoldNotation{i}}}&#10;\newcommand{\vj}   {{\myBoldNotation{j}}}&#10;\newcommand{\vk}   {{\myBoldNotation{k}}}&#10;\newcommand{\vl}   {{\myBoldNotation{l}}}&#10;\newcommand{\vm}   {{\myBoldNotation{m}}}&#10;\newcommand{\vn}   {{\myBoldNotation{n}}}&#10;\newcommand{\nn}   {{\myBoldNotation{n}}}&#10;\newcommand{\vo}   {{\myBoldNotation{o}}}&#10;\newcommand{\vp}   {{\myBoldNotation{p}}}&#10;\newcommand{\pp}   {{\myBoldNotation{p}}}&#10;\newcommand{\vq}   {{\myBoldNotation{q}}}&#10;\newcommand{\vr}   {{\myBoldNotation{r}}}&#10;\newcommand{\vs}   {{\myBoldNotation{s}}}&#10;\newcommand{\vt}   {{\myBoldNotation{t}}}&#10;\newcommand{\vu}   {{\myBoldNotation{u}}}&#10;\newcommand{\vv}   {{\myBoldNotation{v}}}&#10;\newcommand{\vw}   {{\myBoldNotation{w}}}&#10;\newcommand{\vx}   {{\myBoldNotation{x}}}&#10;\newcommand{\vy}   {{\myBoldNotation{y}}}&#10;\newcommand{\vz}   {{\myBoldNotation{z}}}&#10;\newcommand{\vNull}{{\myBoldNotation{0}}}&#10;\newcommand{\vOne} {{\myBoldNotation{1}}}&#10;&#10;\newcommand{\mA}   {{\myBoldNotation{A}}}&#10;\newcommand{\mB}   {{\myBoldNotation{B}}}&#10;\newcommand{\mC}   {{\myBoldNotation{C}}}&#10;\newcommand{\mD}   {{\myBoldNotation{D}}}&#10;\newcommand{\mE}   {{\myBoldNotation{E}}}&#10;\newcommand{\mF}   {{\myBoldNotation{F}}}&#10;\newcommand{\mG}   {{\myBoldNotation{G}}}&#10;\newcommand{\mH}   {{\myBoldNotation{H}}}&#10;\newcommand{\mI}   {{\myBoldNotation{I}}}&#10;\newcommand{\mJ}   {{\myBoldNotation{J}}}&#10;\newcommand{\mK}   {{\myBoldNotation{K}}}&#10;\newcommand{\mL}   {{\myBoldNotation{L}}}&#10;\newcommand{\mM}   {{\myBoldNotation{M}}}&#10;\newcommand{\mN}   {{\myBoldNotation{N}}}&#10;\newcommand{\mO}   {{\myBoldNotation{O}}}&#10;\newcommand{\mP}   {{\myBoldNotation{P}}}&#10;\newcommand{\mQ}   {{\myBoldNotation{Q}}}&#10;\newcommand{\mR}   {{\myBoldNotation{R}}}&#10;\newcommand{\mS}   {{\myBoldNotation{S}}}&#10;\newcommand{\mT}   {{\myBoldNotation{T}}}&#10;\newcommand{\mU}   {{\myBoldNotation{U}}}&#10;\newcommand{\mV}   {{\myBoldNotation{V}}}&#10;\newcommand{\mW}   {{\myBoldNotation{W}}}&#10;\newcommand{\mX}   {{\myBoldNotation{X}}}&#10;\newcommand{\mY}   {{\myBoldNotation{Y}}}&#10;\newcommand{\mZ}   {{\myBoldNotation{Z}}}&#10;\newcommand{\mNull}{{\myBoldNotation{0}}}&#10;&#10;%\newcommand{\myBoldGreekNotation}[1]{\boldsymbol{#1}}&#10;\newcommand{\myBoldGreekNotationLower}[1]{{\bm{#1}}}&#10;\newcommand{\myBoldGreekNotationUpper}[1]{{\bm{#1}}}&#10;\newcommand{\balpha}  {{\myBoldGreekNotationLower{\alpha}  }}&#10;\newcommand{\bbeta}   {{\myBoldGreekNotationLower{\beta}   }}&#10;\newcommand{\bgamma}  {{\myBoldGreekNotationLower{\gamma}  }}&#10;\newcommand{\bdelta}  {{\myBoldGreekNotationLower{\delta}  }}&#10;\newcommand{\bepsilon}{{\myBoldGreekNotationLower{\epsilon}}}&#10;\newcommand{\bzeta}   {{\myBoldGreekNotationLower{\zeta}   }}&#10;\newcommand{\btheta}  {{\myBoldGreekNotationLower{\theta}  }}&#10;\newcommand{\biota}   {{\myBoldGreekNotationLower{\iota}   }}&#10;\newcommand{\bkappa}  {{\myBoldGreekNotationLower{\kappa}  }}&#10;\newcommand{\blambda} {{\myBoldGreekNotationLower{\lambda} }}&#10;\newcommand{\bmu}     {{\myBoldGreekNotationLower{\mu}     }}&#10;\newcommand{\bnu}     {{\myBoldGreekNotationLower{\nu}     }}&#10;\newcommand{\bxi}     {{\myBoldGreekNotationLower{\xi}     }}&#10;\newcommand{\bomicron}{{\myBoldGreekNotationLower{\omicron}}}&#10;\newcommand{\bpi}     {{\myBoldGreekNotationLower{\pi}     }}&#10;\newcommand{\brho}    {{\myBoldGreekNotationLower{\rho}    }}&#10;\newcommand{\bsigma}  {{\myBoldGreekNotationLower{\sigma}  }}&#10;\newcommand{\btau}    {{\myBoldGreekNotationLower{\tau}    }}&#10;\newcommand{\bupsilon}{{\myBoldGreekNotationLower{\upsilon}}}&#10;\newcommand{\bphi}    {{\myBoldGreekNotationLower{\phi}    }}&#10;\newcommand{\bchi}    {{\myBoldGreekNotationLower{\chi}    }}&#10;\newcommand{\bpsi}    {{\myBoldGreekNotationLower{\psi}    }}&#10;\newcommand{\bomega}  {{\myBoldGreekNotationLower{\omega}  }}&#10;&#10;\newcommand{\bGamma}  {{\myBoldGreekNotationUpper{\Gamma}  }}&#10;\newcommand{\bDelta}  {{\myBoldGreekNotationUpper{\Delta}  }}&#10;\newcommand{\bTheta}  {{\myBoldGreekNotationUpper{\Theta}  }}&#10;\newcommand{\bLambda} {{\myBoldGreekNotationUpper{\Lambda} }}&#10;\newcommand{\bXi}     {{\myBoldGreekNotationUpper{\Xi}     }}&#10;\newcommand{\bPi}     {{\myBoldGreekNotationUpper{\Pi}     }}&#10;\newcommand{\bSigma}  {{\myBoldGreekNotationUpper{\Sigma}  }}&#10;\newcommand{\bUpsilon}{{\myBoldGreekNotationUpper{\Upsilon}}}&#10;\newcommand{\bPhi}    {{\myBoldGreekNotationUpper{\Phi}    }}&#10;\newcommand{\bPsi}    {{\myBoldGreekNotationUpper{\Psi}    }}&#10;\newcommand{\bOmega}  {{\myBoldGreekNotationUpper{\Omega}  }}&#10;&#10;\newcommand{\inn}[2][0cm]{\mathopen{}\left|{#2}\parbox[h][#1]{0cm}{}\right|}&#10;\newcommand{\invn}[2][0cm]{\mathopen{}\left|\left|{#2}\parbox[h][#1]{0cm}{}\right|\right|}&#10;&#10;%\newcommand{\Sa}{{\mathbf {Sa}}}&#10;%\newcommand{\Topo}{{\mathbf {Topo}}}&#10;%\newcommand{\Sep}{{\mathbf {Sep}}}&#10;%\newcommand{\Str}{{\mathbf {Str}}}&#10;%\newcommand{\Reg}{{\mathbf {Reg}}}&#10;&#10;%\newcommand{\PPhi}{{\pmb \Phi}}&#10;%\newcommand{\PPi}{{\pmb \Pi}}&#10;%\newcommand{\PPhi}{{\bm \Phi}}&#10;%\newcommand{\PPi}{{\bm \Pi}}&#10;\newcommand{\PPhi}{{\Phi}}&#10;\newcommand{\PPi}{{\Pi}}&#10;\newcommand{\ppi}{{\pi}}&#10;\newcommand{\ggam}{{\gamma}}&#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cool package Styles&#10;\Style{IdentityMatrixSymb=\mI,%&#10;       DSymb={\mathrm d},%&#10;       IntegrateDifferentialDSymb={\mathrm d},%&#10;       TrParen=p,%&#10;       DetParen=p}&#10;\Style{DDisplayFunc=outset}&#10;\renewcommand{\Transpose}[1]{ {#1}^\Transp }&#10;\newcommand{\TransposeInv}[1]{ {#1}^{-\Transp} }&#10;\newcommand{\T}[1]{\Transpose{#1}}&#10;\newcommand{\TInv}[1]{\TransposeInv{#1}}&#10;\newcommand{\Inv}[1]{ {#1}^{-1} }&#10;\newcommand{\Transp}{{{\mathrm T}}}&#10;      &#10;\newcommand{\Rank}[1]    {\operatorname{rank}\inp{#1}}&#10;\newcommand{\Vol}[1]     {\operatorname{vol}\inp{#1}}&#10;\renewcommand{\Vec}[1]   {\operatorname{vec}\inp{#1}}&#10;\renewcommand{\Div}[1]   {\T{\nabla} \, #1}&#10;\newcommand{\Diag}[1]    {\operatorname{diag}\inp{#1}}&#10;\newcommand{\Dim}[1]     {\operatorname{dim}\inp{#1}}&#10;\newcommand{\Diagof}[1]  {\operatorname{diag}^{-1}\inp{#1}}&#10;\newcommand*{\diff}{\mathop{}\!\mathrm{d}} %e.g. $F(x) = \int\!f(x)\diff x$&#10;\newcommand{\Argmin}[1]{\underset{#1}{\operatorname{argmin}} \;}&#10;\newcommand{\Maxof}[1]{\underset{#1}{\operatorname{max}} \;}&#10;\newcommand{\Minof}[1]{\underset{#1}{\operatorname{min}} \;}&#10;&#10;\providecommand{\e}[1]{\ensuremath{\cdot 10^{#1}}}&#10;&#10;%workaround for mathbold in cool, cf. http://tex.stackexchange.com/questions/97910&#10;\let\oldmb\mathbold&#10;\protected\def\mathbold{\oldmb}&#10;&#10;\newcommand{\CB} [1]{{\color{#1}     $\bullet$}}&#10;\newcommand{\CBB}[2]{{\color[#1]{#2} $\bullet$}}&#10;&#10;\newcommand{\ie}{i.e.}&#10;\newcommand{\Ie}{I.e.}&#10;\newcommand{\eg}{e.g.}&#10;\newcommand{\Eg}{E.g.}&#10;\newcommand{\cf}{cf.\ }&#10;\newcommand{\Cf}{Cf.\ }&#10;\newcommand{\etc}{etc.\ }&#10;\newcommand{\wrt}{w.r.t.\ }&#10;\newcommand{\Wrt}{W.r.t.\ }&#10;% \newcommand{\wlog}{w.l.o.g.~}&#10;\newcommand{\Wlog}{W.l.o.g.\ }&#10;\newcommand{\resp}{resp.\ }&#10;\newcommand{\etal}{et al.\ }&#10;&#10;\newtheorem{theorem}{Theorem}&#10;\newtheorem{definition}{Definition}&#10;\newtheorem{expectation}{Expectation}&#10;\newtheorem{problem}{Problem}&#10;%\newtheorem{algorithm}{Algorithm}&#10;&#10;%\newenvironment{fshaded}{%&#10;%\def\FrameCommand{\fcolorbox{framecolor}{shadecolor}}%&#10;%\MakeFramed {\FrameRestore}}%&#10;%{\endMakeFramed}&#10;%&#10;%\newtheorem{theorem}{Theorem}[section]&#10;%&#10;%\newenvironment{fdfn}[1][]{&#10;%\definecolor{shadecolor}{rgb}{.9,.9,1}%DEFINITION_COLORBOX&#10;%\definecolor{framecolor}{rgb}{1,1,1}%&#10;%\begin{fshaded}\begin{theorem}[#1]}{\end{theorem}\end{fshaded}}&#10;%&#10;%&#10;%\begin{fdfn}[Blash]&#10;%Eine Zahlenfolge ...&#10;%\end{fdfn}&#10;%&#10;%\begin{fdfn}[Test]&#10;%Eine Zahlenfolge ...&#10;%\end{fdfn}&#10;&#10;% :mode=latex: %&#10;&#10;\begin{document}&#10;&#10;\begin{align*}&#10;f(x,y) =&amp; f_{i,j} + (f_{i+1,j}-f_{i,j}) \, x + (f_{i,j+1}-f_{i,j}) \, y&#10;+ \phantom{ }  \\ &amp; (f_{i+1,j+1} + f_{i,j} - f_{i+1,j} - f_{i,j+1}) \, xy&#10;\end{align*}&#10;&#10;\end{document}"/>
  <p:tag name="IGUANATEXSIZE" val="25"/>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osf,sc]{mathpazo}&#10;\usepackage{cool}&#10;\usepackage{mathtools}&#10;\pagestyle{empty}&#10;&#10;%!TEX root = diss.tex&#10;&#10;%%%%%%%%%%%%%%%%%%%%%%%%%%%%%%%%%%%%%%%%%%%%%%%%%%%%%%%%%%%%%&#10;%% LaTeX math macros&#10;%%%%%%%%%%%%%%%%%%%%%%%%%%%%%%%%%%%%%%%%%%%%%%%%%%%%%%%%%%%%%&#10;&#10;\newcommand{\mySetNotation}[1]{{\mathbb{#1}}}&#10;\newcommand{\RRSet}{{\mySetNotation{R}}}&#10;\newcommand{\EESet}{{\mySetNotation{E}}}&#10;\newcommand{\NNSet}{{\mySetNotation{N}}}&#10;\newcommand{\QQSet}{{\mySetNotation{Q}}}&#10;&#10;\newcommand{\myBoldNotation}[1]{{\mathbf #1}}&#10;%\newcommand{\myBoldNotation}[1]{{\mathbold{#1}}} %for euler math&#10;\newcommand{\va}   {{\myBoldNotation{a}}}&#10;\newcommand{\vb}   {{\myBoldNotation{b}}}&#10;\newcommand{\vc}   {{\myBoldNotation{c}}}&#10;\newcommand{\vd}   {{\myBoldNotation{d}}}&#10;\newcommand{\ve}   {{\myBoldNotation{e}}}&#10;\newcommand{\vf}   {{\myBoldNotation{f}}}&#10;\newcommand{\vg}   {{\myBoldNotation{g}}}&#10;\newcommand{\vh}   {{\myBoldNotation{h}}}&#10;\newcommand{\vi}   {{\myBoldNotation{i}}}&#10;\newcommand{\vj}   {{\myBoldNotation{j}}}&#10;\newcommand{\vk}   {{\myBoldNotation{k}}}&#10;\newcommand{\vl}   {{\myBoldNotation{l}}}&#10;\newcommand{\vm}   {{\myBoldNotation{m}}}&#10;\newcommand{\vn}   {{\myBoldNotation{n}}}&#10;\newcommand{\nn}   {{\myBoldNotation{n}}}&#10;\newcommand{\vo}   {{\myBoldNotation{o}}}&#10;\newcommand{\vp}   {{\myBoldNotation{p}}}&#10;\newcommand{\pp}   {{\myBoldNotation{p}}}&#10;\newcommand{\vq}   {{\myBoldNotation{q}}}&#10;\newcommand{\vr}   {{\myBoldNotation{r}}}&#10;\newcommand{\vs}   {{\myBoldNotation{s}}}&#10;\newcommand{\vt}   {{\myBoldNotation{t}}}&#10;\newcommand{\vu}   {{\myBoldNotation{u}}}&#10;\newcommand{\vv}   {{\myBoldNotation{v}}}&#10;\newcommand{\vw}   {{\myBoldNotation{w}}}&#10;\newcommand{\vx}   {{\myBoldNotation{x}}}&#10;\newcommand{\vy}   {{\myBoldNotation{y}}}&#10;\newcommand{\vz}   {{\myBoldNotation{z}}}&#10;\newcommand{\vNull}{{\myBoldNotation{0}}}&#10;\newcommand{\vOne} {{\myBoldNotation{1}}}&#10;&#10;\newcommand{\mA}   {{\myBoldNotation{A}}}&#10;\newcommand{\mB}   {{\myBoldNotation{B}}}&#10;\newcommand{\mC}   {{\myBoldNotation{C}}}&#10;\newcommand{\mD}   {{\myBoldNotation{D}}}&#10;\newcommand{\mE}   {{\myBoldNotation{E}}}&#10;\newcommand{\mF}   {{\myBoldNotation{F}}}&#10;\newcommand{\mG}   {{\myBoldNotation{G}}}&#10;\newcommand{\mH}   {{\myBoldNotation{H}}}&#10;\newcommand{\mI}   {{\myBoldNotation{I}}}&#10;\newcommand{\mJ}   {{\myBoldNotation{J}}}&#10;\newcommand{\mK}   {{\myBoldNotation{K}}}&#10;\newcommand{\mL}   {{\myBoldNotation{L}}}&#10;\newcommand{\mM}   {{\myBoldNotation{M}}}&#10;\newcommand{\mN}   {{\myBoldNotation{N}}}&#10;\newcommand{\mO}   {{\myBoldNotation{O}}}&#10;\newcommand{\mP}   {{\myBoldNotation{P}}}&#10;\newcommand{\mQ}   {{\myBoldNotation{Q}}}&#10;\newcommand{\mR}   {{\myBoldNotation{R}}}&#10;\newcommand{\mS}   {{\myBoldNotation{S}}}&#10;\newcommand{\mT}   {{\myBoldNotation{T}}}&#10;\newcommand{\mU}   {{\myBoldNotation{U}}}&#10;\newcommand{\mV}   {{\myBoldNotation{V}}}&#10;\newcommand{\mW}   {{\myBoldNotation{W}}}&#10;\newcommand{\mX}   {{\myBoldNotation{X}}}&#10;\newcommand{\mY}   {{\myBoldNotation{Y}}}&#10;\newcommand{\mZ}   {{\myBoldNotation{Z}}}&#10;\newcommand{\mNull}{{\myBoldNotation{0}}}&#10;&#10;%\newcommand{\myBoldGreekNotation}[1]{\boldsymbol{#1}}&#10;\newcommand{\myBoldGreekNotationLower}[1]{{\bm{#1}}}&#10;\newcommand{\myBoldGreekNotationUpper}[1]{{\bm{#1}}}&#10;\newcommand{\balpha}  {{\myBoldGreekNotationLower{\alpha}  }}&#10;\newcommand{\bbeta}   {{\myBoldGreekNotationLower{\beta}   }}&#10;\newcommand{\bgamma}  {{\myBoldGreekNotationLower{\gamma}  }}&#10;\newcommand{\bdelta}  {{\myBoldGreekNotationLower{\delta}  }}&#10;\newcommand{\bepsilon}{{\myBoldGreekNotationLower{\epsilon}}}&#10;\newcommand{\bzeta}   {{\myBoldGreekNotationLower{\zeta}   }}&#10;\newcommand{\btheta}  {{\myBoldGreekNotationLower{\theta}  }}&#10;\newcommand{\biota}   {{\myBoldGreekNotationLower{\iota}   }}&#10;\newcommand{\bkappa}  {{\myBoldGreekNotationLower{\kappa}  }}&#10;\newcommand{\blambda} {{\myBoldGreekNotationLower{\lambda} }}&#10;\newcommand{\bmu}     {{\myBoldGreekNotationLower{\mu}     }}&#10;\newcommand{\bnu}     {{\myBoldGreekNotationLower{\nu}     }}&#10;\newcommand{\bxi}     {{\myBoldGreekNotationLower{\xi}     }}&#10;\newcommand{\bomicron}{{\myBoldGreekNotationLower{\omicron}}}&#10;\newcommand{\bpi}     {{\myBoldGreekNotationLower{\pi}     }}&#10;\newcommand{\brho}    {{\myBoldGreekNotationLower{\rho}    }}&#10;\newcommand{\bsigma}  {{\myBoldGreekNotationLower{\sigma}  }}&#10;\newcommand{\btau}    {{\myBoldGreekNotationLower{\tau}    }}&#10;\newcommand{\bupsilon}{{\myBoldGreekNotationLower{\upsilon}}}&#10;\newcommand{\bphi}    {{\myBoldGreekNotationLower{\phi}    }}&#10;\newcommand{\bchi}    {{\myBoldGreekNotationLower{\chi}    }}&#10;\newcommand{\bpsi}    {{\myBoldGreekNotationLower{\psi}    }}&#10;\newcommand{\bomega}  {{\myBoldGreekNotationLower{\omega}  }}&#10;&#10;\newcommand{\bGamma}  {{\myBoldGreekNotationUpper{\Gamma}  }}&#10;\newcommand{\bDelta}  {{\myBoldGreekNotationUpper{\Delta}  }}&#10;\newcommand{\bTheta}  {{\myBoldGreekNotationUpper{\Theta}  }}&#10;\newcommand{\bLambda} {{\myBoldGreekNotationUpper{\Lambda} }}&#10;\newcommand{\bXi}     {{\myBoldGreekNotationUpper{\Xi}     }}&#10;\newcommand{\bPi}     {{\myBoldGreekNotationUpper{\Pi}     }}&#10;\newcommand{\bSigma}  {{\myBoldGreekNotationUpper{\Sigma}  }}&#10;\newcommand{\bUpsilon}{{\myBoldGreekNotationUpper{\Upsilon}}}&#10;\newcommand{\bPhi}    {{\myBoldGreekNotationUpper{\Phi}    }}&#10;\newcommand{\bPsi}    {{\myBoldGreekNotationUpper{\Psi}    }}&#10;\newcommand{\bOmega}  {{\myBoldGreekNotationUpper{\Omega}  }}&#10;&#10;\newcommand{\inn}[2][0cm]{\mathopen{}\left|{#2}\parbox[h][#1]{0cm}{}\right|}&#10;\newcommand{\invn}[2][0cm]{\mathopen{}\left|\left|{#2}\parbox[h][#1]{0cm}{}\right|\right|}&#10;&#10;%\newcommand{\Sa}{{\mathbf {Sa}}}&#10;%\newcommand{\Topo}{{\mathbf {Topo}}}&#10;%\newcommand{\Sep}{{\mathbf {Sep}}}&#10;%\newcommand{\Str}{{\mathbf {Str}}}&#10;%\newcommand{\Reg}{{\mathbf {Reg}}}&#10;&#10;%\newcommand{\PPhi}{{\pmb \Phi}}&#10;%\newcommand{\PPi}{{\pmb \Pi}}&#10;%\newcommand{\PPhi}{{\bm \Phi}}&#10;%\newcommand{\PPi}{{\bm \Pi}}&#10;\newcommand{\PPhi}{{\Phi}}&#10;\newcommand{\PPi}{{\Pi}}&#10;\newcommand{\ppi}{{\pi}}&#10;\newcommand{\ggam}{{\gamma}}&#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cool package Styles&#10;\Style{IdentityMatrixSymb=\mI,%&#10;       DSymb={\mathrm d},%&#10;       IntegrateDifferentialDSymb={\mathrm d},%&#10;       TrParen=p,%&#10;       DetParen=p}&#10;\Style{DDisplayFunc=outset}&#10;\renewcommand{\Transpose}[1]{ {#1}^\Transp }&#10;\newcommand{\TransposeInv}[1]{ {#1}^{-\Transp} }&#10;\newcommand{\T}[1]{\Transpose{#1}}&#10;\newcommand{\TInv}[1]{\TransposeInv{#1}}&#10;\newcommand{\Inv}[1]{ {#1}^{-1} }&#10;\newcommand{\Transp}{{{\mathrm T}}}&#10;      &#10;\newcommand{\Rank}[1]    {\operatorname{rank}\inp{#1}}&#10;\newcommand{\Vol}[1]     {\operatorname{vol}\inp{#1}}&#10;\renewcommand{\Vec}[1]   {\operatorname{vec}\inp{#1}}&#10;\renewcommand{\Div}[1]   {\T{\nabla} \, #1}&#10;\newcommand{\Diag}[1]    {\operatorname{diag}\inp{#1}}&#10;\newcommand{\Dim}[1]     {\operatorname{dim}\inp{#1}}&#10;\newcommand{\Diagof}[1]  {\operatorname{diag}^{-1}\inp{#1}}&#10;\newcommand*{\diff}{\mathop{}\!\mathrm{d}} %e.g. $F(x) = \int\!f(x)\diff x$&#10;\newcommand{\Argmin}[1]{\underset{#1}{\operatorname{argmin}} \;}&#10;\newcommand{\Maxof}[1]{\underset{#1}{\operatorname{max}} \;}&#10;\newcommand{\Minof}[1]{\underset{#1}{\operatorname{min}} \;}&#10;&#10;\providecommand{\e}[1]{\ensuremath{\cdot 10^{#1}}}&#10;&#10;%workaround for mathbold in cool, cf. http://tex.stackexchange.com/questions/97910&#10;\let\oldmb\mathbold&#10;\protected\def\mathbold{\oldmb}&#10;&#10;\newcommand{\CB} [1]{{\color{#1}     $\bullet$}}&#10;\newcommand{\CBB}[2]{{\color[#1]{#2} $\bullet$}}&#10;&#10;\newcommand{\ie}{i.e.}&#10;\newcommand{\Ie}{I.e.}&#10;\newcommand{\eg}{e.g.}&#10;\newcommand{\Eg}{E.g.}&#10;\newcommand{\cf}{cf.\ }&#10;\newcommand{\Cf}{Cf.\ }&#10;\newcommand{\etc}{etc.\ }&#10;\newcommand{\wrt}{w.r.t.\ }&#10;\newcommand{\Wrt}{W.r.t.\ }&#10;% \newcommand{\wlog}{w.l.o.g.~}&#10;\newcommand{\Wlog}{W.l.o.g.\ }&#10;\newcommand{\resp}{resp.\ }&#10;\newcommand{\etal}{et al.\ }&#10;&#10;\newtheorem{theorem}{Theorem}&#10;\newtheorem{definition}{Definition}&#10;\newtheorem{expectation}{Expectation}&#10;\newtheorem{problem}{Problem}&#10;%\newtheorem{algorithm}{Algorithm}&#10;&#10;%\newenvironment{fshaded}{%&#10;%\def\FrameCommand{\fcolorbox{framecolor}{shadecolor}}%&#10;%\MakeFramed {\FrameRestore}}%&#10;%{\endMakeFramed}&#10;%&#10;%\newtheorem{theorem}{Theorem}[section]&#10;%&#10;%\newenvironment{fdfn}[1][]{&#10;%\definecolor{shadecolor}{rgb}{.9,.9,1}%DEFINITION_COLORBOX&#10;%\definecolor{framecolor}{rgb}{1,1,1}%&#10;%\begin{fshaded}\begin{theorem}[#1]}{\end{theorem}\end{fshaded}}&#10;%&#10;%&#10;%\begin{fdfn}[Blash]&#10;%Eine Zahlenfolge ...&#10;%\end{fdfn}&#10;%&#10;%\begin{fdfn}[Test]&#10;%Eine Zahlenfolge ...&#10;%\end{fdfn}&#10;&#10;% :mode=latex: %&#10;&#10;\begin{document}&#10;&#10;\begin{align*}&#10;f(x_a,y_a) = \beta&#10;\end{align*}&#10;&#10;\end{document}"/>
  <p:tag name="IGUANATEXSIZE" val="25"/>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osf,sc]{mathpazo}&#10;\usepackage{cool}&#10;\usepackage{mathtools}&#10;\pagestyle{empty}&#10;&#10;%!TEX root = diss.tex&#10;&#10;%%%%%%%%%%%%%%%%%%%%%%%%%%%%%%%%%%%%%%%%%%%%%%%%%%%%%%%%%%%%%&#10;%% LaTeX math macros&#10;%%%%%%%%%%%%%%%%%%%%%%%%%%%%%%%%%%%%%%%%%%%%%%%%%%%%%%%%%%%%%&#10;&#10;\newcommand{\mySetNotation}[1]{{\mathbb{#1}}}&#10;\newcommand{\RRSet}{{\mySetNotation{R}}}&#10;\newcommand{\EESet}{{\mySetNotation{E}}}&#10;\newcommand{\NNSet}{{\mySetNotation{N}}}&#10;\newcommand{\QQSet}{{\mySetNotation{Q}}}&#10;&#10;\newcommand{\myBoldNotation}[1]{{\mathbf #1}}&#10;%\newcommand{\myBoldNotation}[1]{{\mathbold{#1}}} %for euler math&#10;\newcommand{\va}   {{\myBoldNotation{a}}}&#10;\newcommand{\vb}   {{\myBoldNotation{b}}}&#10;\newcommand{\vc}   {{\myBoldNotation{c}}}&#10;\newcommand{\vd}   {{\myBoldNotation{d}}}&#10;\newcommand{\ve}   {{\myBoldNotation{e}}}&#10;\newcommand{\vf}   {{\myBoldNotation{f}}}&#10;\newcommand{\vg}   {{\myBoldNotation{g}}}&#10;\newcommand{\vh}   {{\myBoldNotation{h}}}&#10;\newcommand{\vi}   {{\myBoldNotation{i}}}&#10;\newcommand{\vj}   {{\myBoldNotation{j}}}&#10;\newcommand{\vk}   {{\myBoldNotation{k}}}&#10;\newcommand{\vl}   {{\myBoldNotation{l}}}&#10;\newcommand{\vm}   {{\myBoldNotation{m}}}&#10;\newcommand{\vn}   {{\myBoldNotation{n}}}&#10;\newcommand{\nn}   {{\myBoldNotation{n}}}&#10;\newcommand{\vo}   {{\myBoldNotation{o}}}&#10;\newcommand{\vp}   {{\myBoldNotation{p}}}&#10;\newcommand{\pp}   {{\myBoldNotation{p}}}&#10;\newcommand{\vq}   {{\myBoldNotation{q}}}&#10;\newcommand{\vr}   {{\myBoldNotation{r}}}&#10;\newcommand{\vs}   {{\myBoldNotation{s}}}&#10;\newcommand{\vt}   {{\myBoldNotation{t}}}&#10;\newcommand{\vu}   {{\myBoldNotation{u}}}&#10;\newcommand{\vv}   {{\myBoldNotation{v}}}&#10;\newcommand{\vw}   {{\myBoldNotation{w}}}&#10;\newcommand{\vx}   {{\myBoldNotation{x}}}&#10;\newcommand{\vy}   {{\myBoldNotation{y}}}&#10;\newcommand{\vz}   {{\myBoldNotation{z}}}&#10;\newcommand{\vNull}{{\myBoldNotation{0}}}&#10;\newcommand{\vOne} {{\myBoldNotation{1}}}&#10;&#10;\newcommand{\mA}   {{\myBoldNotation{A}}}&#10;\newcommand{\mB}   {{\myBoldNotation{B}}}&#10;\newcommand{\mC}   {{\myBoldNotation{C}}}&#10;\newcommand{\mD}   {{\myBoldNotation{D}}}&#10;\newcommand{\mE}   {{\myBoldNotation{E}}}&#10;\newcommand{\mF}   {{\myBoldNotation{F}}}&#10;\newcommand{\mG}   {{\myBoldNotation{G}}}&#10;\newcommand{\mH}   {{\myBoldNotation{H}}}&#10;\newcommand{\mI}   {{\myBoldNotation{I}}}&#10;\newcommand{\mJ}   {{\myBoldNotation{J}}}&#10;\newcommand{\mK}   {{\myBoldNotation{K}}}&#10;\newcommand{\mL}   {{\myBoldNotation{L}}}&#10;\newcommand{\mM}   {{\myBoldNotation{M}}}&#10;\newcommand{\mN}   {{\myBoldNotation{N}}}&#10;\newcommand{\mO}   {{\myBoldNotation{O}}}&#10;\newcommand{\mP}   {{\myBoldNotation{P}}}&#10;\newcommand{\mQ}   {{\myBoldNotation{Q}}}&#10;\newcommand{\mR}   {{\myBoldNotation{R}}}&#10;\newcommand{\mS}   {{\myBoldNotation{S}}}&#10;\newcommand{\mT}   {{\myBoldNotation{T}}}&#10;\newcommand{\mU}   {{\myBoldNotation{U}}}&#10;\newcommand{\mV}   {{\myBoldNotation{V}}}&#10;\newcommand{\mW}   {{\myBoldNotation{W}}}&#10;\newcommand{\mX}   {{\myBoldNotation{X}}}&#10;\newcommand{\mY}   {{\myBoldNotation{Y}}}&#10;\newcommand{\mZ}   {{\myBoldNotation{Z}}}&#10;\newcommand{\mNull}{{\myBoldNotation{0}}}&#10;&#10;%\newcommand{\myBoldGreekNotation}[1]{\boldsymbol{#1}}&#10;\newcommand{\myBoldGreekNotationLower}[1]{{\bm{#1}}}&#10;\newcommand{\myBoldGreekNotationUpper}[1]{{\bm{#1}}}&#10;\newcommand{\balpha}  {{\myBoldGreekNotationLower{\alpha}  }}&#10;\newcommand{\bbeta}   {{\myBoldGreekNotationLower{\beta}   }}&#10;\newcommand{\bgamma}  {{\myBoldGreekNotationLower{\gamma}  }}&#10;\newcommand{\bdelta}  {{\myBoldGreekNotationLower{\delta}  }}&#10;\newcommand{\bepsilon}{{\myBoldGreekNotationLower{\epsilon}}}&#10;\newcommand{\bzeta}   {{\myBoldGreekNotationLower{\zeta}   }}&#10;\newcommand{\btheta}  {{\myBoldGreekNotationLower{\theta}  }}&#10;\newcommand{\biota}   {{\myBoldGreekNotationLower{\iota}   }}&#10;\newcommand{\bkappa}  {{\myBoldGreekNotationLower{\kappa}  }}&#10;\newcommand{\blambda} {{\myBoldGreekNotationLower{\lambda} }}&#10;\newcommand{\bmu}     {{\myBoldGreekNotationLower{\mu}     }}&#10;\newcommand{\bnu}     {{\myBoldGreekNotationLower{\nu}     }}&#10;\newcommand{\bxi}     {{\myBoldGreekNotationLower{\xi}     }}&#10;\newcommand{\bomicron}{{\myBoldGreekNotationLower{\omicron}}}&#10;\newcommand{\bpi}     {{\myBoldGreekNotationLower{\pi}     }}&#10;\newcommand{\brho}    {{\myBoldGreekNotationLower{\rho}    }}&#10;\newcommand{\bsigma}  {{\myBoldGreekNotationLower{\sigma}  }}&#10;\newcommand{\btau}    {{\myBoldGreekNotationLower{\tau}    }}&#10;\newcommand{\bupsilon}{{\myBoldGreekNotationLower{\upsilon}}}&#10;\newcommand{\bphi}    {{\myBoldGreekNotationLower{\phi}    }}&#10;\newcommand{\bchi}    {{\myBoldGreekNotationLower{\chi}    }}&#10;\newcommand{\bpsi}    {{\myBoldGreekNotationLower{\psi}    }}&#10;\newcommand{\bomega}  {{\myBoldGreekNotationLower{\omega}  }}&#10;&#10;\newcommand{\bGamma}  {{\myBoldGreekNotationUpper{\Gamma}  }}&#10;\newcommand{\bDelta}  {{\myBoldGreekNotationUpper{\Delta}  }}&#10;\newcommand{\bTheta}  {{\myBoldGreekNotationUpper{\Theta}  }}&#10;\newcommand{\bLambda} {{\myBoldGreekNotationUpper{\Lambda} }}&#10;\newcommand{\bXi}     {{\myBoldGreekNotationUpper{\Xi}     }}&#10;\newcommand{\bPi}     {{\myBoldGreekNotationUpper{\Pi}     }}&#10;\newcommand{\bSigma}  {{\myBoldGreekNotationUpper{\Sigma}  }}&#10;\newcommand{\bUpsilon}{{\myBoldGreekNotationUpper{\Upsilon}}}&#10;\newcommand{\bPhi}    {{\myBoldGreekNotationUpper{\Phi}    }}&#10;\newcommand{\bPsi}    {{\myBoldGreekNotationUpper{\Psi}    }}&#10;\newcommand{\bOmega}  {{\myBoldGreekNotationUpper{\Omega}  }}&#10;&#10;\newcommand{\inn}[2][0cm]{\mathopen{}\left|{#2}\parbox[h][#1]{0cm}{}\right|}&#10;\newcommand{\invn}[2][0cm]{\mathopen{}\left|\left|{#2}\parbox[h][#1]{0cm}{}\right|\right|}&#10;&#10;%\newcommand{\Sa}{{\mathbf {Sa}}}&#10;%\newcommand{\Topo}{{\mathbf {Topo}}}&#10;%\newcommand{\Sep}{{\mathbf {Sep}}}&#10;%\newcommand{\Str}{{\mathbf {Str}}}&#10;%\newcommand{\Reg}{{\mathbf {Reg}}}&#10;&#10;%\newcommand{\PPhi}{{\pmb \Phi}}&#10;%\newcommand{\PPi}{{\pmb \Pi}}&#10;%\newcommand{\PPhi}{{\bm \Phi}}&#10;%\newcommand{\PPi}{{\bm \Pi}}&#10;\newcommand{\PPhi}{{\Phi}}&#10;\newcommand{\PPi}{{\Pi}}&#10;\newcommand{\ppi}{{\pi}}&#10;\newcommand{\ggam}{{\gamma}}&#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cool package Styles&#10;\Style{IdentityMatrixSymb=\mI,%&#10;       DSymb={\mathrm d},%&#10;       IntegrateDifferentialDSymb={\mathrm d},%&#10;       TrParen=p,%&#10;       DetParen=p}&#10;\Style{DDisplayFunc=outset}&#10;\renewcommand{\Transpose}[1]{ {#1}^\Transp }&#10;\newcommand{\TransposeInv}[1]{ {#1}^{-\Transp} }&#10;\newcommand{\T}[1]{\Transpose{#1}}&#10;\newcommand{\TInv}[1]{\TransposeInv{#1}}&#10;\newcommand{\Inv}[1]{ {#1}^{-1} }&#10;\newcommand{\Transp}{{{\mathrm T}}}&#10;      &#10;\newcommand{\Rank}[1]    {\operatorname{rank}\inp{#1}}&#10;\newcommand{\Vol}[1]     {\operatorname{vol}\inp{#1}}&#10;\renewcommand{\Vec}[1]   {\operatorname{vec}\inp{#1}}&#10;\renewcommand{\Div}[1]   {\T{\nabla} \, #1}&#10;\newcommand{\Diag}[1]    {\operatorname{diag}\inp{#1}}&#10;\newcommand{\Dim}[1]     {\operatorname{dim}\inp{#1}}&#10;\newcommand{\Diagof}[1]  {\operatorname{diag}^{-1}\inp{#1}}&#10;\newcommand*{\diff}{\mathop{}\!\mathrm{d}} %e.g. $F(x) = \int\!f(x)\diff x$&#10;\newcommand{\Argmin}[1]{\underset{#1}{\operatorname{argmin}} \;}&#10;\newcommand{\Maxof}[1]{\underset{#1}{\operatorname{max}} \;}&#10;\newcommand{\Minof}[1]{\underset{#1}{\operatorname{min}} \;}&#10;&#10;\providecommand{\e}[1]{\ensuremath{\cdot 10^{#1}}}&#10;&#10;%workaround for mathbold in cool, cf. http://tex.stackexchange.com/questions/97910&#10;\let\oldmb\mathbold&#10;\protected\def\mathbold{\oldmb}&#10;&#10;\newcommand{\CB} [1]{{\color{#1}     $\bullet$}}&#10;\newcommand{\CBB}[2]{{\color[#1]{#2} $\bullet$}}&#10;&#10;\newcommand{\ie}{i.e.}&#10;\newcommand{\Ie}{I.e.}&#10;\newcommand{\eg}{e.g.}&#10;\newcommand{\Eg}{E.g.}&#10;\newcommand{\cf}{cf.\ }&#10;\newcommand{\Cf}{Cf.\ }&#10;\newcommand{\etc}{etc.\ }&#10;\newcommand{\wrt}{w.r.t.\ }&#10;\newcommand{\Wrt}{W.r.t.\ }&#10;% \newcommand{\wlog}{w.l.o.g.~}&#10;\newcommand{\Wlog}{W.l.o.g.\ }&#10;\newcommand{\resp}{resp.\ }&#10;\newcommand{\etal}{et al.\ }&#10;&#10;\newtheorem{theorem}{Theorem}&#10;\newtheorem{definition}{Definition}&#10;\newtheorem{expectation}{Expectation}&#10;\newtheorem{problem}{Problem}&#10;%\newtheorem{algorithm}{Algorithm}&#10;&#10;%\newenvironment{fshaded}{%&#10;%\def\FrameCommand{\fcolorbox{framecolor}{shadecolor}}%&#10;%\MakeFramed {\FrameRestore}}%&#10;%{\endMakeFramed}&#10;%&#10;%\newtheorem{theorem}{Theorem}[section]&#10;%&#10;%\newenvironment{fdfn}[1][]{&#10;%\definecolor{shadecolor}{rgb}{.9,.9,1}%DEFINITION_COLORBOX&#10;%\definecolor{framecolor}{rgb}{1,1,1}%&#10;%\begin{fshaded}\begin{theorem}[#1]}{\end{theorem}\end{fshaded}}&#10;%&#10;%&#10;%\begin{fdfn}[Blash]&#10;%Eine Zahlenfolge ...&#10;%\end{fdfn}&#10;%&#10;%\begin{fdfn}[Test]&#10;%Eine Zahlenfolge ...&#10;%\end{fdfn}&#10;&#10;% :mode=latex: %&#10;&#10;\begin{document}&#10;&#10;\begin{align*}&#10;f(x_a,y_a) =&amp; f_{i,j} + (f_{i+1,j}-f_{i,j}) \, x_a + (f_{i,j+1}-f_{i,j}) \, y_a&#10;+ \phantom{ }  \\ &amp; (f_{i+1,j+1} + f_{i,j} - f_{i+1,j} - f_{i,j+1}) \, x_a y_a = \beta&#10;\end{align*}&#10;&#10;\end{document}"/>
  <p:tag name="IGUANATEXSIZE" val="22"/>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osf,sc]{mathpazo}&#10;\usepackage{cool}&#10;\usepackage{mathtools}&#10;\pagestyle{empty}&#10;&#10;%!TEX root = diss.tex&#10;&#10;%%%%%%%%%%%%%%%%%%%%%%%%%%%%%%%%%%%%%%%%%%%%%%%%%%%%%%%%%%%%%&#10;%% LaTeX math macros&#10;%%%%%%%%%%%%%%%%%%%%%%%%%%%%%%%%%%%%%%%%%%%%%%%%%%%%%%%%%%%%%&#10;&#10;\newcommand{\mySetNotation}[1]{{\mathbb{#1}}}&#10;\newcommand{\RRSet}{{\mySetNotation{R}}}&#10;\newcommand{\EESet}{{\mySetNotation{E}}}&#10;\newcommand{\NNSet}{{\mySetNotation{N}}}&#10;\newcommand{\QQSet}{{\mySetNotation{Q}}}&#10;&#10;\newcommand{\myBoldNotation}[1]{{\mathbf #1}}&#10;%\newcommand{\myBoldNotation}[1]{{\mathbold{#1}}} %for euler math&#10;\newcommand{\va}   {{\myBoldNotation{a}}}&#10;\newcommand{\vb}   {{\myBoldNotation{b}}}&#10;\newcommand{\vc}   {{\myBoldNotation{c}}}&#10;\newcommand{\vd}   {{\myBoldNotation{d}}}&#10;\newcommand{\ve}   {{\myBoldNotation{e}}}&#10;\newcommand{\vf}   {{\myBoldNotation{f}}}&#10;\newcommand{\vg}   {{\myBoldNotation{g}}}&#10;\newcommand{\vh}   {{\myBoldNotation{h}}}&#10;\newcommand{\vi}   {{\myBoldNotation{i}}}&#10;\newcommand{\vj}   {{\myBoldNotation{j}}}&#10;\newcommand{\vk}   {{\myBoldNotation{k}}}&#10;\newcommand{\vl}   {{\myBoldNotation{l}}}&#10;\newcommand{\vm}   {{\myBoldNotation{m}}}&#10;\newcommand{\vn}   {{\myBoldNotation{n}}}&#10;\newcommand{\nn}   {{\myBoldNotation{n}}}&#10;\newcommand{\vo}   {{\myBoldNotation{o}}}&#10;\newcommand{\vp}   {{\myBoldNotation{p}}}&#10;\newcommand{\pp}   {{\myBoldNotation{p}}}&#10;\newcommand{\vq}   {{\myBoldNotation{q}}}&#10;\newcommand{\vr}   {{\myBoldNotation{r}}}&#10;\newcommand{\vs}   {{\myBoldNotation{s}}}&#10;\newcommand{\vt}   {{\myBoldNotation{t}}}&#10;\newcommand{\vu}   {{\myBoldNotation{u}}}&#10;\newcommand{\vv}   {{\myBoldNotation{v}}}&#10;\newcommand{\vw}   {{\myBoldNotation{w}}}&#10;\newcommand{\vx}   {{\myBoldNotation{x}}}&#10;\newcommand{\vy}   {{\myBoldNotation{y}}}&#10;\newcommand{\vz}   {{\myBoldNotation{z}}}&#10;\newcommand{\vNull}{{\myBoldNotation{0}}}&#10;\newcommand{\vOne} {{\myBoldNotation{1}}}&#10;&#10;\newcommand{\mA}   {{\myBoldNotation{A}}}&#10;\newcommand{\mB}   {{\myBoldNotation{B}}}&#10;\newcommand{\mC}   {{\myBoldNotation{C}}}&#10;\newcommand{\mD}   {{\myBoldNotation{D}}}&#10;\newcommand{\mE}   {{\myBoldNotation{E}}}&#10;\newcommand{\mF}   {{\myBoldNotation{F}}}&#10;\newcommand{\mG}   {{\myBoldNotation{G}}}&#10;\newcommand{\mH}   {{\myBoldNotation{H}}}&#10;\newcommand{\mI}   {{\myBoldNotation{I}}}&#10;\newcommand{\mJ}   {{\myBoldNotation{J}}}&#10;\newcommand{\mK}   {{\myBoldNotation{K}}}&#10;\newcommand{\mL}   {{\myBoldNotation{L}}}&#10;\newcommand{\mM}   {{\myBoldNotation{M}}}&#10;\newcommand{\mN}   {{\myBoldNotation{N}}}&#10;\newcommand{\mO}   {{\myBoldNotation{O}}}&#10;\newcommand{\mP}   {{\myBoldNotation{P}}}&#10;\newcommand{\mQ}   {{\myBoldNotation{Q}}}&#10;\newcommand{\mR}   {{\myBoldNotation{R}}}&#10;\newcommand{\mS}   {{\myBoldNotation{S}}}&#10;\newcommand{\mT}   {{\myBoldNotation{T}}}&#10;\newcommand{\mU}   {{\myBoldNotation{U}}}&#10;\newcommand{\mV}   {{\myBoldNotation{V}}}&#10;\newcommand{\mW}   {{\myBoldNotation{W}}}&#10;\newcommand{\mX}   {{\myBoldNotation{X}}}&#10;\newcommand{\mY}   {{\myBoldNotation{Y}}}&#10;\newcommand{\mZ}   {{\myBoldNotation{Z}}}&#10;\newcommand{\mNull}{{\myBoldNotation{0}}}&#10;&#10;%\newcommand{\myBoldGreekNotation}[1]{\boldsymbol{#1}}&#10;\newcommand{\myBoldGreekNotationLower}[1]{{\bm{#1}}}&#10;\newcommand{\myBoldGreekNotationUpper}[1]{{\bm{#1}}}&#10;\newcommand{\balpha}  {{\myBoldGreekNotationLower{\alpha}  }}&#10;\newcommand{\bbeta}   {{\myBoldGreekNotationLower{\beta}   }}&#10;\newcommand{\bgamma}  {{\myBoldGreekNotationLower{\gamma}  }}&#10;\newcommand{\bdelta}  {{\myBoldGreekNotationLower{\delta}  }}&#10;\newcommand{\bepsilon}{{\myBoldGreekNotationLower{\epsilon}}}&#10;\newcommand{\bzeta}   {{\myBoldGreekNotationLower{\zeta}   }}&#10;\newcommand{\btheta}  {{\myBoldGreekNotationLower{\theta}  }}&#10;\newcommand{\biota}   {{\myBoldGreekNotationLower{\iota}   }}&#10;\newcommand{\bkappa}  {{\myBoldGreekNotationLower{\kappa}  }}&#10;\newcommand{\blambda} {{\myBoldGreekNotationLower{\lambda} }}&#10;\newcommand{\bmu}     {{\myBoldGreekNotationLower{\mu}     }}&#10;\newcommand{\bnu}     {{\myBoldGreekNotationLower{\nu}     }}&#10;\newcommand{\bxi}     {{\myBoldGreekNotationLower{\xi}     }}&#10;\newcommand{\bomicron}{{\myBoldGreekNotationLower{\omicron}}}&#10;\newcommand{\bpi}     {{\myBoldGreekNotationLower{\pi}     }}&#10;\newcommand{\brho}    {{\myBoldGreekNotationLower{\rho}    }}&#10;\newcommand{\bsigma}  {{\myBoldGreekNotationLower{\sigma}  }}&#10;\newcommand{\btau}    {{\myBoldGreekNotationLower{\tau}    }}&#10;\newcommand{\bupsilon}{{\myBoldGreekNotationLower{\upsilon}}}&#10;\newcommand{\bphi}    {{\myBoldGreekNotationLower{\phi}    }}&#10;\newcommand{\bchi}    {{\myBoldGreekNotationLower{\chi}    }}&#10;\newcommand{\bpsi}    {{\myBoldGreekNotationLower{\psi}    }}&#10;\newcommand{\bomega}  {{\myBoldGreekNotationLower{\omega}  }}&#10;&#10;\newcommand{\bGamma}  {{\myBoldGreekNotationUpper{\Gamma}  }}&#10;\newcommand{\bDelta}  {{\myBoldGreekNotationUpper{\Delta}  }}&#10;\newcommand{\bTheta}  {{\myBoldGreekNotationUpper{\Theta}  }}&#10;\newcommand{\bLambda} {{\myBoldGreekNotationUpper{\Lambda} }}&#10;\newcommand{\bXi}     {{\myBoldGreekNotationUpper{\Xi}     }}&#10;\newcommand{\bPi}     {{\myBoldGreekNotationUpper{\Pi}     }}&#10;\newcommand{\bSigma}  {{\myBoldGreekNotationUpper{\Sigma}  }}&#10;\newcommand{\bUpsilon}{{\myBoldGreekNotationUpper{\Upsilon}}}&#10;\newcommand{\bPhi}    {{\myBoldGreekNotationUpper{\Phi}    }}&#10;\newcommand{\bPsi}    {{\myBoldGreekNotationUpper{\Psi}    }}&#10;\newcommand{\bOmega}  {{\myBoldGreekNotationUpper{\Omega}  }}&#10;&#10;\newcommand{\inn}[2][0cm]{\mathopen{}\left|{#2}\parbox[h][#1]{0cm}{}\right|}&#10;\newcommand{\invn}[2][0cm]{\mathopen{}\left|\left|{#2}\parbox[h][#1]{0cm}{}\right|\right|}&#10;&#10;%\newcommand{\Sa}{{\mathbf {Sa}}}&#10;%\newcommand{\Topo}{{\mathbf {Topo}}}&#10;%\newcommand{\Sep}{{\mathbf {Sep}}}&#10;%\newcommand{\Str}{{\mathbf {Str}}}&#10;%\newcommand{\Reg}{{\mathbf {Reg}}}&#10;&#10;%\newcommand{\PPhi}{{\pmb \Phi}}&#10;%\newcommand{\PPi}{{\pmb \Pi}}&#10;%\newcommand{\PPhi}{{\bm \Phi}}&#10;%\newcommand{\PPi}{{\bm \Pi}}&#10;\newcommand{\PPhi}{{\Phi}}&#10;\newcommand{\PPi}{{\Pi}}&#10;\newcommand{\ppi}{{\pi}}&#10;\newcommand{\ggam}{{\gamma}}&#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cool package Styles&#10;\Style{IdentityMatrixSymb=\mI,%&#10;       DSymb={\mathrm d},%&#10;       IntegrateDifferentialDSymb={\mathrm d},%&#10;       TrParen=p,%&#10;       DetParen=p}&#10;\Style{DDisplayFunc=outset}&#10;\renewcommand{\Transpose}[1]{ {#1}^\Transp }&#10;\newcommand{\TransposeInv}[1]{ {#1}^{-\Transp} }&#10;\newcommand{\T}[1]{\Transpose{#1}}&#10;\newcommand{\TInv}[1]{\TransposeInv{#1}}&#10;\newcommand{\Inv}[1]{ {#1}^{-1} }&#10;\newcommand{\Transp}{{{\mathrm T}}}&#10;      &#10;\newcommand{\Rank}[1]    {\operatorname{rank}\inp{#1}}&#10;\newcommand{\Vol}[1]     {\operatorname{vol}\inp{#1}}&#10;\renewcommand{\Vec}[1]   {\operatorname{vec}\inp{#1}}&#10;\renewcommand{\Div}[1]   {\T{\nabla} \, #1}&#10;\newcommand{\Diag}[1]    {\operatorname{diag}\inp{#1}}&#10;\newcommand{\Dim}[1]     {\operatorname{dim}\inp{#1}}&#10;\newcommand{\Diagof}[1]  {\operatorname{diag}^{-1}\inp{#1}}&#10;\newcommand*{\diff}{\mathop{}\!\mathrm{d}} %e.g. $F(x) = \int\!f(x)\diff x$&#10;\newcommand{\Argmin}[1]{\underset{#1}{\operatorname{argmin}} \;}&#10;\newcommand{\Maxof}[1]{\underset{#1}{\operatorname{max}} \;}&#10;\newcommand{\Minof}[1]{\underset{#1}{\operatorname{min}} \;}&#10;&#10;\providecommand{\e}[1]{\ensuremath{\cdot 10^{#1}}}&#10;&#10;%workaround for mathbold in cool, cf. http://tex.stackexchange.com/questions/97910&#10;\let\oldmb\mathbold&#10;\protected\def\mathbold{\oldmb}&#10;&#10;\newcommand{\CB} [1]{{\color{#1}     $\bullet$}}&#10;\newcommand{\CBB}[2]{{\color[#1]{#2} $\bullet$}}&#10;&#10;\newcommand{\ie}{i.e.}&#10;\newcommand{\Ie}{I.e.}&#10;\newcommand{\eg}{e.g.}&#10;\newcommand{\Eg}{E.g.}&#10;\newcommand{\cf}{cf.\ }&#10;\newcommand{\Cf}{Cf.\ }&#10;\newcommand{\etc}{etc.\ }&#10;\newcommand{\wrt}{w.r.t.\ }&#10;\newcommand{\Wrt}{W.r.t.\ }&#10;% \newcommand{\wlog}{w.l.o.g.~}&#10;\newcommand{\Wlog}{W.l.o.g.\ }&#10;\newcommand{\resp}{resp.\ }&#10;\newcommand{\etal}{et al.\ }&#10;&#10;\newtheorem{theorem}{Theorem}&#10;\newtheorem{definition}{Definition}&#10;\newtheorem{expectation}{Expectation}&#10;\newtheorem{problem}{Problem}&#10;%\newtheorem{algorithm}{Algorithm}&#10;&#10;%\newenvironment{fshaded}{%&#10;%\def\FrameCommand{\fcolorbox{framecolor}{shadecolor}}%&#10;%\MakeFramed {\FrameRestore}}%&#10;%{\endMakeFramed}&#10;%&#10;%\newtheorem{theorem}{Theorem}[section]&#10;%&#10;%\newenvironment{fdfn}[1][]{&#10;%\definecolor{shadecolor}{rgb}{.9,.9,1}%DEFINITION_COLORBOX&#10;%\definecolor{framecolor}{rgb}{1,1,1}%&#10;%\begin{fshaded}\begin{theorem}[#1]}{\end{theorem}\end{fshaded}}&#10;%&#10;%&#10;%\begin{fdfn}[Blash]&#10;%Eine Zahlenfolge ...&#10;%\end{fdfn}&#10;%&#10;%\begin{fdfn}[Test]&#10;%Eine Zahlenfolge ...&#10;%\end{fdfn}&#10;&#10;% :mode=latex: %&#10;&#10;\begin{document}&#10;&#10;\[&#10;s(x,y) = (f \ast g)(x) = \int_{-\infty}^{\infty} \int_{-\infty}^{\infty} f(u,v)\,g(x-u,y-v) \diff u \diff v&#10;\]&#10;&#10;\end{document}"/>
  <p:tag name="IGUANATEXSIZE" val="25"/>
</p:tagLst>
</file>

<file path=ppt/tags/tag3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osf,sc]{mathpazo}&#10;\usepackage{cool}&#10;\usepackage{mathtools}&#10;\pagestyle{empty}&#10;&#10;%!TEX root = diss.tex&#10;&#10;%%%%%%%%%%%%%%%%%%%%%%%%%%%%%%%%%%%%%%%%%%%%%%%%%%%%%%%%%%%%%&#10;%% LaTeX math macros&#10;%%%%%%%%%%%%%%%%%%%%%%%%%%%%%%%%%%%%%%%%%%%%%%%%%%%%%%%%%%%%%&#10;&#10;\newcommand{\mySetNotation}[1]{{\mathbb{#1}}}&#10;\newcommand{\RRSet}{{\mySetNotation{R}}}&#10;\newcommand{\EESet}{{\mySetNotation{E}}}&#10;\newcommand{\NNSet}{{\mySetNotation{N}}}&#10;\newcommand{\QQSet}{{\mySetNotation{Q}}}&#10;&#10;\newcommand{\myBoldNotation}[1]{{\mathbf #1}}&#10;%\newcommand{\myBoldNotation}[1]{{\mathbold{#1}}} %for euler math&#10;\newcommand{\va}   {{\myBoldNotation{a}}}&#10;\newcommand{\vb}   {{\myBoldNotation{b}}}&#10;\newcommand{\vc}   {{\myBoldNotation{c}}}&#10;\newcommand{\vd}   {{\myBoldNotation{d}}}&#10;\newcommand{\ve}   {{\myBoldNotation{e}}}&#10;\newcommand{\vf}   {{\myBoldNotation{f}}}&#10;\newcommand{\vg}   {{\myBoldNotation{g}}}&#10;\newcommand{\vh}   {{\myBoldNotation{h}}}&#10;\newcommand{\vi}   {{\myBoldNotation{i}}}&#10;\newcommand{\vj}   {{\myBoldNotation{j}}}&#10;\newcommand{\vk}   {{\myBoldNotation{k}}}&#10;\newcommand{\vl}   {{\myBoldNotation{l}}}&#10;\newcommand{\vm}   {{\myBoldNotation{m}}}&#10;\newcommand{\vn}   {{\myBoldNotation{n}}}&#10;\newcommand{\nn}   {{\myBoldNotation{n}}}&#10;\newcommand{\vo}   {{\myBoldNotation{o}}}&#10;\newcommand{\vp}   {{\myBoldNotation{p}}}&#10;\newcommand{\pp}   {{\myBoldNotation{p}}}&#10;\newcommand{\vq}   {{\myBoldNotation{q}}}&#10;\newcommand{\vr}   {{\myBoldNotation{r}}}&#10;\newcommand{\vs}   {{\myBoldNotation{s}}}&#10;\newcommand{\vt}   {{\myBoldNotation{t}}}&#10;\newcommand{\vu}   {{\myBoldNotation{u}}}&#10;\newcommand{\vv}   {{\myBoldNotation{v}}}&#10;\newcommand{\vw}   {{\myBoldNotation{w}}}&#10;\newcommand{\vx}   {{\myBoldNotation{x}}}&#10;\newcommand{\vy}   {{\myBoldNotation{y}}}&#10;\newcommand{\vz}   {{\myBoldNotation{z}}}&#10;\newcommand{\vNull}{{\myBoldNotation{0}}}&#10;\newcommand{\vOne} {{\myBoldNotation{1}}}&#10;&#10;\newcommand{\mA}   {{\myBoldNotation{A}}}&#10;\newcommand{\mB}   {{\myBoldNotation{B}}}&#10;\newcommand{\mC}   {{\myBoldNotation{C}}}&#10;\newcommand{\mD}   {{\myBoldNotation{D}}}&#10;\newcommand{\mE}   {{\myBoldNotation{E}}}&#10;\newcommand{\mF}   {{\myBoldNotation{F}}}&#10;\newcommand{\mG}   {{\myBoldNotation{G}}}&#10;\newcommand{\mH}   {{\myBoldNotation{H}}}&#10;\newcommand{\mI}   {{\myBoldNotation{I}}}&#10;\newcommand{\mJ}   {{\myBoldNotation{J}}}&#10;\newcommand{\mK}   {{\myBoldNotation{K}}}&#10;\newcommand{\mL}   {{\myBoldNotation{L}}}&#10;\newcommand{\mM}   {{\myBoldNotation{M}}}&#10;\newcommand{\mN}   {{\myBoldNotation{N}}}&#10;\newcommand{\mO}   {{\myBoldNotation{O}}}&#10;\newcommand{\mP}   {{\myBoldNotation{P}}}&#10;\newcommand{\mQ}   {{\myBoldNotation{Q}}}&#10;\newcommand{\mR}   {{\myBoldNotation{R}}}&#10;\newcommand{\mS}   {{\myBoldNotation{S}}}&#10;\newcommand{\mT}   {{\myBoldNotation{T}}}&#10;\newcommand{\mU}   {{\myBoldNotation{U}}}&#10;\newcommand{\mV}   {{\myBoldNotation{V}}}&#10;\newcommand{\mW}   {{\myBoldNotation{W}}}&#10;\newcommand{\mX}   {{\myBoldNotation{X}}}&#10;\newcommand{\mY}   {{\myBoldNotation{Y}}}&#10;\newcommand{\mZ}   {{\myBoldNotation{Z}}}&#10;\newcommand{\mNull}{{\myBoldNotation{0}}}&#10;&#10;%\newcommand{\myBoldGreekNotation}[1]{\boldsymbol{#1}}&#10;\newcommand{\myBoldGreekNotationLower}[1]{{\bm{#1}}}&#10;\newcommand{\myBoldGreekNotationUpper}[1]{{\bm{#1}}}&#10;\newcommand{\balpha}  {{\myBoldGreekNotationLower{\alpha}  }}&#10;\newcommand{\bbeta}   {{\myBoldGreekNotationLower{\beta}   }}&#10;\newcommand{\bgamma}  {{\myBoldGreekNotationLower{\gamma}  }}&#10;\newcommand{\bdelta}  {{\myBoldGreekNotationLower{\delta}  }}&#10;\newcommand{\bepsilon}{{\myBoldGreekNotationLower{\epsilon}}}&#10;\newcommand{\bzeta}   {{\myBoldGreekNotationLower{\zeta}   }}&#10;\newcommand{\btheta}  {{\myBoldGreekNotationLower{\theta}  }}&#10;\newcommand{\biota}   {{\myBoldGreekNotationLower{\iota}   }}&#10;\newcommand{\bkappa}  {{\myBoldGreekNotationLower{\kappa}  }}&#10;\newcommand{\blambda} {{\myBoldGreekNotationLower{\lambda} }}&#10;\newcommand{\bmu}     {{\myBoldGreekNotationLower{\mu}     }}&#10;\newcommand{\bnu}     {{\myBoldGreekNotationLower{\nu}     }}&#10;\newcommand{\bxi}     {{\myBoldGreekNotationLower{\xi}     }}&#10;\newcommand{\bomicron}{{\myBoldGreekNotationLower{\omicron}}}&#10;\newcommand{\bpi}     {{\myBoldGreekNotationLower{\pi}     }}&#10;\newcommand{\brho}    {{\myBoldGreekNotationLower{\rho}    }}&#10;\newcommand{\bsigma}  {{\myBoldGreekNotationLower{\sigma}  }}&#10;\newcommand{\btau}    {{\myBoldGreekNotationLower{\tau}    }}&#10;\newcommand{\bupsilon}{{\myBoldGreekNotationLower{\upsilon}}}&#10;\newcommand{\bphi}    {{\myBoldGreekNotationLower{\phi}    }}&#10;\newcommand{\bchi}    {{\myBoldGreekNotationLower{\chi}    }}&#10;\newcommand{\bpsi}    {{\myBoldGreekNotationLower{\psi}    }}&#10;\newcommand{\bomega}  {{\myBoldGreekNotationLower{\omega}  }}&#10;&#10;\newcommand{\bGamma}  {{\myBoldGreekNotationUpper{\Gamma}  }}&#10;\newcommand{\bDelta}  {{\myBoldGreekNotationUpper{\Delta}  }}&#10;\newcommand{\bTheta}  {{\myBoldGreekNotationUpper{\Theta}  }}&#10;\newcommand{\bLambda} {{\myBoldGreekNotationUpper{\Lambda} }}&#10;\newcommand{\bXi}     {{\myBoldGreekNotationUpper{\Xi}     }}&#10;\newcommand{\bPi}     {{\myBoldGreekNotationUpper{\Pi}     }}&#10;\newcommand{\bSigma}  {{\myBoldGreekNotationUpper{\Sigma}  }}&#10;\newcommand{\bUpsilon}{{\myBoldGreekNotationUpper{\Upsilon}}}&#10;\newcommand{\bPhi}    {{\myBoldGreekNotationUpper{\Phi}    }}&#10;\newcommand{\bPsi}    {{\myBoldGreekNotationUpper{\Psi}    }}&#10;\newcommand{\bOmega}  {{\myBoldGreekNotationUpper{\Omega}  }}&#10;&#10;\newcommand{\inn}[2][0cm]{\mathopen{}\left|{#2}\parbox[h][#1]{0cm}{}\right|}&#10;\newcommand{\invn}[2][0cm]{\mathopen{}\left|\left|{#2}\parbox[h][#1]{0cm}{}\right|\right|}&#10;&#10;%\newcommand{\Sa}{{\mathbf {Sa}}}&#10;%\newcommand{\Topo}{{\mathbf {Topo}}}&#10;%\newcommand{\Sep}{{\mathbf {Sep}}}&#10;%\newcommand{\Str}{{\mathbf {Str}}}&#10;%\newcommand{\Reg}{{\mathbf {Reg}}}&#10;&#10;%\newcommand{\PPhi}{{\pmb \Phi}}&#10;%\newcommand{\PPi}{{\pmb \Pi}}&#10;%\newcommand{\PPhi}{{\bm \Phi}}&#10;%\newcommand{\PPi}{{\bm \Pi}}&#10;\newcommand{\PPhi}{{\Phi}}&#10;\newcommand{\PPi}{{\Pi}}&#10;\newcommand{\ppi}{{\pi}}&#10;\newcommand{\ggam}{{\gamma}}&#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cool package Styles&#10;\Style{IdentityMatrixSymb=\mI,%&#10;       DSymb={\mathrm d},%&#10;       IntegrateDifferentialDSymb={\mathrm d},%&#10;       TrParen=p,%&#10;       DetParen=p}&#10;\Style{DDisplayFunc=outset}&#10;\renewcommand{\Transpose}[1]{ {#1}^\Transp }&#10;\newcommand{\TransposeInv}[1]{ {#1}^{-\Transp} }&#10;\newcommand{\T}[1]{\Transpose{#1}}&#10;\newcommand{\TInv}[1]{\TransposeInv{#1}}&#10;\newcommand{\Inv}[1]{ {#1}^{-1} }&#10;\newcommand{\Transp}{{{\mathrm T}}}&#10;      &#10;\newcommand{\Rank}[1]    {\operatorname{rank}\inp{#1}}&#10;\newcommand{\Vol}[1]     {\operatorname{vol}\inp{#1}}&#10;\renewcommand{\Vec}[1]   {\operatorname{vec}\inp{#1}}&#10;\renewcommand{\Div}[1]   {\T{\nabla} \, #1}&#10;\newcommand{\Diag}[1]    {\operatorname{diag}\inp{#1}}&#10;\newcommand{\Dim}[1]     {\operatorname{dim}\inp{#1}}&#10;\newcommand{\Diagof}[1]  {\operatorname{diag}^{-1}\inp{#1}}&#10;\newcommand*{\diff}{\mathop{}\!\mathrm{d}} %e.g. $F(x) = \int\!f(x)\diff x$&#10;\newcommand{\Argmin}[1]{\underset{#1}{\operatorname{argmin}} \;}&#10;\newcommand{\Maxof}[1]{\underset{#1}{\operatorname{max}} \;}&#10;\newcommand{\Minof}[1]{\underset{#1}{\operatorname{min}} \;}&#10;&#10;\providecommand{\e}[1]{\ensuremath{\cdot 10^{#1}}}&#10;&#10;%workaround for mathbold in cool, cf. http://tex.stackexchange.com/questions/97910&#10;\let\oldmb\mathbold&#10;\protected\def\mathbold{\oldmb}&#10;&#10;\newcommand{\CB} [1]{{\color{#1}     $\bullet$}}&#10;\newcommand{\CBB}[2]{{\color[#1]{#2} $\bullet$}}&#10;&#10;\newcommand{\ie}{i.e.}&#10;\newcommand{\Ie}{I.e.}&#10;\newcommand{\eg}{e.g.}&#10;\newcommand{\Eg}{E.g.}&#10;\newcommand{\cf}{cf.\ }&#10;\newcommand{\Cf}{Cf.\ }&#10;\newcommand{\etc}{etc.\ }&#10;\newcommand{\wrt}{w.r.t.\ }&#10;\newcommand{\Wrt}{W.r.t.\ }&#10;% \newcommand{\wlog}{w.l.o.g.~}&#10;\newcommand{\Wlog}{W.l.o.g.\ }&#10;\newcommand{\resp}{resp.\ }&#10;\newcommand{\etal}{et al.\ }&#10;&#10;\newtheorem{theorem}{Theorem}&#10;\newtheorem{definition}{Definition}&#10;\newtheorem{expectation}{Expectation}&#10;\newtheorem{problem}{Problem}&#10;%\newtheorem{algorithm}{Algorithm}&#10;&#10;%\newenvironment{fshaded}{%&#10;%\def\FrameCommand{\fcolorbox{framecolor}{shadecolor}}%&#10;%\MakeFramed {\FrameRestore}}%&#10;%{\endMakeFramed}&#10;%&#10;%\newtheorem{theorem}{Theorem}[section]&#10;%&#10;%\newenvironment{fdfn}[1][]{&#10;%\definecolor{shadecolor}{rgb}{.9,.9,1}%DEFINITION_COLORBOX&#10;%\definecolor{framecolor}{rgb}{1,1,1}%&#10;%\begin{fshaded}\begin{theorem}[#1]}{\end{theorem}\end{fshaded}}&#10;%&#10;%&#10;%\begin{fdfn}[Blash]&#10;%Eine Zahlenfolge ...&#10;%\end{fdfn}&#10;%&#10;%\begin{fdfn}[Test]&#10;%Eine Zahlenfolge ...&#10;%\end{fdfn}&#10;&#10;% :mode=latex: %&#10;&#10;\begin{document}&#10;&#10;\begin{equation*}&#10;x_a = \frac{\beta - (f_{i,j+1}-f_{i,j}) \, y_a - f_{i,j}}{(f_{i+1,j}-f_{i,j}) + (f_{i+1,j+1} + f_{i,j} - f_{i+1,j} - f_{i,j+1}) \, y_a}&#10;\end{equation*}&#10;&#10;\end{document}"/>
  <p:tag name="IGUANATEXSIZE" val="22"/>
</p:tagLst>
</file>

<file path=ppt/tags/tag3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osf,sc]{mathpazo}&#10;\usepackage{cool}&#10;\usepackage{mathtools}&#10;\pagestyle{empty}&#10;&#10;%!TEX root = diss.tex&#10;&#10;%%%%%%%%%%%%%%%%%%%%%%%%%%%%%%%%%%%%%%%%%%%%%%%%%%%%%%%%%%%%%&#10;%% LaTeX math macros&#10;%%%%%%%%%%%%%%%%%%%%%%%%%%%%%%%%%%%%%%%%%%%%%%%%%%%%%%%%%%%%%&#10;&#10;\newcommand{\mySetNotation}[1]{{\mathbb{#1}}}&#10;\newcommand{\RRSet}{{\mySetNotation{R}}}&#10;\newcommand{\EESet}{{\mySetNotation{E}}}&#10;\newcommand{\NNSet}{{\mySetNotation{N}}}&#10;\newcommand{\QQSet}{{\mySetNotation{Q}}}&#10;&#10;\newcommand{\myBoldNotation}[1]{{\mathbf #1}}&#10;%\newcommand{\myBoldNotation}[1]{{\mathbold{#1}}} %for euler math&#10;\newcommand{\va}   {{\myBoldNotation{a}}}&#10;\newcommand{\vb}   {{\myBoldNotation{b}}}&#10;\newcommand{\vc}   {{\myBoldNotation{c}}}&#10;\newcommand{\vd}   {{\myBoldNotation{d}}}&#10;\newcommand{\ve}   {{\myBoldNotation{e}}}&#10;\newcommand{\vf}   {{\myBoldNotation{f}}}&#10;\newcommand{\vg}   {{\myBoldNotation{g}}}&#10;\newcommand{\vh}   {{\myBoldNotation{h}}}&#10;\newcommand{\vi}   {{\myBoldNotation{i}}}&#10;\newcommand{\vj}   {{\myBoldNotation{j}}}&#10;\newcommand{\vk}   {{\myBoldNotation{k}}}&#10;\newcommand{\vl}   {{\myBoldNotation{l}}}&#10;\newcommand{\vm}   {{\myBoldNotation{m}}}&#10;\newcommand{\vn}   {{\myBoldNotation{n}}}&#10;\newcommand{\nn}   {{\myBoldNotation{n}}}&#10;\newcommand{\vo}   {{\myBoldNotation{o}}}&#10;\newcommand{\vp}   {{\myBoldNotation{p}}}&#10;\newcommand{\pp}   {{\myBoldNotation{p}}}&#10;\newcommand{\vq}   {{\myBoldNotation{q}}}&#10;\newcommand{\vr}   {{\myBoldNotation{r}}}&#10;\newcommand{\vs}   {{\myBoldNotation{s}}}&#10;\newcommand{\vt}   {{\myBoldNotation{t}}}&#10;\newcommand{\vu}   {{\myBoldNotation{u}}}&#10;\newcommand{\vv}   {{\myBoldNotation{v}}}&#10;\newcommand{\vw}   {{\myBoldNotation{w}}}&#10;\newcommand{\vx}   {{\myBoldNotation{x}}}&#10;\newcommand{\vy}   {{\myBoldNotation{y}}}&#10;\newcommand{\vz}   {{\myBoldNotation{z}}}&#10;\newcommand{\vNull}{{\myBoldNotation{0}}}&#10;\newcommand{\vOne} {{\myBoldNotation{1}}}&#10;&#10;\newcommand{\mA}   {{\myBoldNotation{A}}}&#10;\newcommand{\mB}   {{\myBoldNotation{B}}}&#10;\newcommand{\mC}   {{\myBoldNotation{C}}}&#10;\newcommand{\mD}   {{\myBoldNotation{D}}}&#10;\newcommand{\mE}   {{\myBoldNotation{E}}}&#10;\newcommand{\mF}   {{\myBoldNotation{F}}}&#10;\newcommand{\mG}   {{\myBoldNotation{G}}}&#10;\newcommand{\mH}   {{\myBoldNotation{H}}}&#10;\newcommand{\mI}   {{\myBoldNotation{I}}}&#10;\newcommand{\mJ}   {{\myBoldNotation{J}}}&#10;\newcommand{\mK}   {{\myBoldNotation{K}}}&#10;\newcommand{\mL}   {{\myBoldNotation{L}}}&#10;\newcommand{\mM}   {{\myBoldNotation{M}}}&#10;\newcommand{\mN}   {{\myBoldNotation{N}}}&#10;\newcommand{\mO}   {{\myBoldNotation{O}}}&#10;\newcommand{\mP}   {{\myBoldNotation{P}}}&#10;\newcommand{\mQ}   {{\myBoldNotation{Q}}}&#10;\newcommand{\mR}   {{\myBoldNotation{R}}}&#10;\newcommand{\mS}   {{\myBoldNotation{S}}}&#10;\newcommand{\mT}   {{\myBoldNotation{T}}}&#10;\newcommand{\mU}   {{\myBoldNotation{U}}}&#10;\newcommand{\mV}   {{\myBoldNotation{V}}}&#10;\newcommand{\mW}   {{\myBoldNotation{W}}}&#10;\newcommand{\mX}   {{\myBoldNotation{X}}}&#10;\newcommand{\mY}   {{\myBoldNotation{Y}}}&#10;\newcommand{\mZ}   {{\myBoldNotation{Z}}}&#10;\newcommand{\mNull}{{\myBoldNotation{0}}}&#10;&#10;%\newcommand{\myBoldGreekNotation}[1]{\boldsymbol{#1}}&#10;\newcommand{\myBoldGreekNotationLower}[1]{{\bm{#1}}}&#10;\newcommand{\myBoldGreekNotationUpper}[1]{{\bm{#1}}}&#10;\newcommand{\balpha}  {{\myBoldGreekNotationLower{\alpha}  }}&#10;\newcommand{\bbeta}   {{\myBoldGreekNotationLower{\beta}   }}&#10;\newcommand{\bgamma}  {{\myBoldGreekNotationLower{\gamma}  }}&#10;\newcommand{\bdelta}  {{\myBoldGreekNotationLower{\delta}  }}&#10;\newcommand{\bepsilon}{{\myBoldGreekNotationLower{\epsilon}}}&#10;\newcommand{\bzeta}   {{\myBoldGreekNotationLower{\zeta}   }}&#10;\newcommand{\btheta}  {{\myBoldGreekNotationLower{\theta}  }}&#10;\newcommand{\biota}   {{\myBoldGreekNotationLower{\iota}   }}&#10;\newcommand{\bkappa}  {{\myBoldGreekNotationLower{\kappa}  }}&#10;\newcommand{\blambda} {{\myBoldGreekNotationLower{\lambda} }}&#10;\newcommand{\bmu}     {{\myBoldGreekNotationLower{\mu}     }}&#10;\newcommand{\bnu}     {{\myBoldGreekNotationLower{\nu}     }}&#10;\newcommand{\bxi}     {{\myBoldGreekNotationLower{\xi}     }}&#10;\newcommand{\bomicron}{{\myBoldGreekNotationLower{\omicron}}}&#10;\newcommand{\bpi}     {{\myBoldGreekNotationLower{\pi}     }}&#10;\newcommand{\brho}    {{\myBoldGreekNotationLower{\rho}    }}&#10;\newcommand{\bsigma}  {{\myBoldGreekNotationLower{\sigma}  }}&#10;\newcommand{\btau}    {{\myBoldGreekNotationLower{\tau}    }}&#10;\newcommand{\bupsilon}{{\myBoldGreekNotationLower{\upsilon}}}&#10;\newcommand{\bphi}    {{\myBoldGreekNotationLower{\phi}    }}&#10;\newcommand{\bchi}    {{\myBoldGreekNotationLower{\chi}    }}&#10;\newcommand{\bpsi}    {{\myBoldGreekNotationLower{\psi}    }}&#10;\newcommand{\bomega}  {{\myBoldGreekNotationLower{\omega}  }}&#10;&#10;\newcommand{\bGamma}  {{\myBoldGreekNotationUpper{\Gamma}  }}&#10;\newcommand{\bDelta}  {{\myBoldGreekNotationUpper{\Delta}  }}&#10;\newcommand{\bTheta}  {{\myBoldGreekNotationUpper{\Theta}  }}&#10;\newcommand{\bLambda} {{\myBoldGreekNotationUpper{\Lambda} }}&#10;\newcommand{\bXi}     {{\myBoldGreekNotationUpper{\Xi}     }}&#10;\newcommand{\bPi}     {{\myBoldGreekNotationUpper{\Pi}     }}&#10;\newcommand{\bSigma}  {{\myBoldGreekNotationUpper{\Sigma}  }}&#10;\newcommand{\bUpsilon}{{\myBoldGreekNotationUpper{\Upsilon}}}&#10;\newcommand{\bPhi}    {{\myBoldGreekNotationUpper{\Phi}    }}&#10;\newcommand{\bPsi}    {{\myBoldGreekNotationUpper{\Psi}    }}&#10;\newcommand{\bOmega}  {{\myBoldGreekNotationUpper{\Omega}  }}&#10;&#10;\newcommand{\inn}[2][0cm]{\mathopen{}\left|{#2}\parbox[h][#1]{0cm}{}\right|}&#10;\newcommand{\invn}[2][0cm]{\mathopen{}\left|\left|{#2}\parbox[h][#1]{0cm}{}\right|\right|}&#10;&#10;%\newcommand{\Sa}{{\mathbf {Sa}}}&#10;%\newcommand{\Topo}{{\mathbf {Topo}}}&#10;%\newcommand{\Sep}{{\mathbf {Sep}}}&#10;%\newcommand{\Str}{{\mathbf {Str}}}&#10;%\newcommand{\Reg}{{\mathbf {Reg}}}&#10;&#10;%\newcommand{\PPhi}{{\pmb \Phi}}&#10;%\newcommand{\PPi}{{\pmb \Pi}}&#10;%\newcommand{\PPhi}{{\bm \Phi}}&#10;%\newcommand{\PPi}{{\bm \Pi}}&#10;\newcommand{\PPhi}{{\Phi}}&#10;\newcommand{\PPi}{{\Pi}}&#10;\newcommand{\ppi}{{\pi}}&#10;\newcommand{\ggam}{{\gamma}}&#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cool package Styles&#10;\Style{IdentityMatrixSymb=\mI,%&#10;       DSymb={\mathrm d},%&#10;       IntegrateDifferentialDSymb={\mathrm d},%&#10;       TrParen=p,%&#10;       DetParen=p}&#10;\Style{DDisplayFunc=outset}&#10;\renewcommand{\Transpose}[1]{ {#1}^\Transp }&#10;\newcommand{\TransposeInv}[1]{ {#1}^{-\Transp} }&#10;\newcommand{\T}[1]{\Transpose{#1}}&#10;\newcommand{\TInv}[1]{\TransposeInv{#1}}&#10;\newcommand{\Inv}[1]{ {#1}^{-1} }&#10;\newcommand{\Transp}{{{\mathrm T}}}&#10;      &#10;\newcommand{\Rank}[1]    {\operatorname{rank}\inp{#1}}&#10;\newcommand{\Vol}[1]     {\operatorname{vol}\inp{#1}}&#10;\renewcommand{\Vec}[1]   {\operatorname{vec}\inp{#1}}&#10;\renewcommand{\Div}[1]   {\T{\nabla} \, #1}&#10;\newcommand{\Diag}[1]    {\operatorname{diag}\inp{#1}}&#10;\newcommand{\Dim}[1]     {\operatorname{dim}\inp{#1}}&#10;\newcommand{\Diagof}[1]  {\operatorname{diag}^{-1}\inp{#1}}&#10;\newcommand*{\diff}{\mathop{}\!\mathrm{d}} %e.g. $F(x) = \int\!f(x)\diff x$&#10;\newcommand{\Argmin}[1]{\underset{#1}{\operatorname{argmin}} \;}&#10;\newcommand{\Maxof}[1]{\underset{#1}{\operatorname{max}} \;}&#10;\newcommand{\Minof}[1]{\underset{#1}{\operatorname{min}} \;}&#10;&#10;\providecommand{\e}[1]{\ensuremath{\cdot 10^{#1}}}&#10;&#10;%workaround for mathbold in cool, cf. http://tex.stackexchange.com/questions/97910&#10;\let\oldmb\mathbold&#10;\protected\def\mathbold{\oldmb}&#10;&#10;\newcommand{\CB} [1]{{\color{#1}     $\bullet$}}&#10;\newcommand{\CBB}[2]{{\color[#1]{#2} $\bullet$}}&#10;&#10;\newcommand{\ie}{i.e.}&#10;\newcommand{\Ie}{I.e.}&#10;\newcommand{\eg}{e.g.}&#10;\newcommand{\Eg}{E.g.}&#10;\newcommand{\cf}{cf.\ }&#10;\newcommand{\Cf}{Cf.\ }&#10;\newcommand{\etc}{etc.\ }&#10;\newcommand{\wrt}{w.r.t.\ }&#10;\newcommand{\Wrt}{W.r.t.\ }&#10;% \newcommand{\wlog}{w.l.o.g.~}&#10;\newcommand{\Wlog}{W.l.o.g.\ }&#10;\newcommand{\resp}{resp.\ }&#10;\newcommand{\etal}{et al.\ }&#10;&#10;\newtheorem{theorem}{Theorem}&#10;\newtheorem{definition}{Definition}&#10;\newtheorem{expectation}{Expectation}&#10;\newtheorem{problem}{Problem}&#10;%\newtheorem{algorithm}{Algorithm}&#10;&#10;%\newenvironment{fshaded}{%&#10;%\def\FrameCommand{\fcolorbox{framecolor}{shadecolor}}%&#10;%\MakeFramed {\FrameRestore}}%&#10;%{\endMakeFramed}&#10;%&#10;%\newtheorem{theorem}{Theorem}[section]&#10;%&#10;%\newenvironment{fdfn}[1][]{&#10;%\definecolor{shadecolor}{rgb}{.9,.9,1}%DEFINITION_COLORBOX&#10;%\definecolor{framecolor}{rgb}{1,1,1}%&#10;%\begin{fshaded}\begin{theorem}[#1]}{\end{theorem}\end{fshaded}}&#10;%&#10;%&#10;%\begin{fdfn}[Blash]&#10;%Eine Zahlenfolge ...&#10;%\end{fdfn}&#10;%&#10;%\begin{fdfn}[Test]&#10;%Eine Zahlenfolge ...&#10;%\end{fdfn}&#10;&#10;% :mode=latex: %&#10;&#10;\begin{document}&#10;&#10;\begin{equation*}&#10;y_a \rightarrow \infty&#10;\end{equation*}&#10;&#10;\end{document}"/>
  <p:tag name="IGUANATEXSIZE" val="22"/>
</p:tagLst>
</file>

<file path=ppt/tags/tag3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osf,sc]{mathpazo}&#10;\usepackage{cool}&#10;\usepackage{mathtools}&#10;\pagestyle{empty}&#10;&#10;%!TEX root = diss.tex&#10;&#10;%%%%%%%%%%%%%%%%%%%%%%%%%%%%%%%%%%%%%%%%%%%%%%%%%%%%%%%%%%%%%&#10;%% LaTeX math macros&#10;%%%%%%%%%%%%%%%%%%%%%%%%%%%%%%%%%%%%%%%%%%%%%%%%%%%%%%%%%%%%%&#10;&#10;\newcommand{\mySetNotation}[1]{{\mathbb{#1}}}&#10;\newcommand{\RRSet}{{\mySetNotation{R}}}&#10;\newcommand{\EESet}{{\mySetNotation{E}}}&#10;\newcommand{\NNSet}{{\mySetNotation{N}}}&#10;\newcommand{\QQSet}{{\mySetNotation{Q}}}&#10;&#10;\newcommand{\myBoldNotation}[1]{{\mathbf #1}}&#10;%\newcommand{\myBoldNotation}[1]{{\mathbold{#1}}} %for euler math&#10;\newcommand{\va}   {{\myBoldNotation{a}}}&#10;\newcommand{\vb}   {{\myBoldNotation{b}}}&#10;\newcommand{\vc}   {{\myBoldNotation{c}}}&#10;\newcommand{\vd}   {{\myBoldNotation{d}}}&#10;\newcommand{\ve}   {{\myBoldNotation{e}}}&#10;\newcommand{\vf}   {{\myBoldNotation{f}}}&#10;\newcommand{\vg}   {{\myBoldNotation{g}}}&#10;\newcommand{\vh}   {{\myBoldNotation{h}}}&#10;\newcommand{\vi}   {{\myBoldNotation{i}}}&#10;\newcommand{\vj}   {{\myBoldNotation{j}}}&#10;\newcommand{\vk}   {{\myBoldNotation{k}}}&#10;\newcommand{\vl}   {{\myBoldNotation{l}}}&#10;\newcommand{\vm}   {{\myBoldNotation{m}}}&#10;\newcommand{\vn}   {{\myBoldNotation{n}}}&#10;\newcommand{\nn}   {{\myBoldNotation{n}}}&#10;\newcommand{\vo}   {{\myBoldNotation{o}}}&#10;\newcommand{\vp}   {{\myBoldNotation{p}}}&#10;\newcommand{\pp}   {{\myBoldNotation{p}}}&#10;\newcommand{\vq}   {{\myBoldNotation{q}}}&#10;\newcommand{\vr}   {{\myBoldNotation{r}}}&#10;\newcommand{\vs}   {{\myBoldNotation{s}}}&#10;\newcommand{\vt}   {{\myBoldNotation{t}}}&#10;\newcommand{\vu}   {{\myBoldNotation{u}}}&#10;\newcommand{\vv}   {{\myBoldNotation{v}}}&#10;\newcommand{\vw}   {{\myBoldNotation{w}}}&#10;\newcommand{\vx}   {{\myBoldNotation{x}}}&#10;\newcommand{\vy}   {{\myBoldNotation{y}}}&#10;\newcommand{\vz}   {{\myBoldNotation{z}}}&#10;\newcommand{\vNull}{{\myBoldNotation{0}}}&#10;\newcommand{\vOne} {{\myBoldNotation{1}}}&#10;&#10;\newcommand{\mA}   {{\myBoldNotation{A}}}&#10;\newcommand{\mB}   {{\myBoldNotation{B}}}&#10;\newcommand{\mC}   {{\myBoldNotation{C}}}&#10;\newcommand{\mD}   {{\myBoldNotation{D}}}&#10;\newcommand{\mE}   {{\myBoldNotation{E}}}&#10;\newcommand{\mF}   {{\myBoldNotation{F}}}&#10;\newcommand{\mG}   {{\myBoldNotation{G}}}&#10;\newcommand{\mH}   {{\myBoldNotation{H}}}&#10;\newcommand{\mI}   {{\myBoldNotation{I}}}&#10;\newcommand{\mJ}   {{\myBoldNotation{J}}}&#10;\newcommand{\mK}   {{\myBoldNotation{K}}}&#10;\newcommand{\mL}   {{\myBoldNotation{L}}}&#10;\newcommand{\mM}   {{\myBoldNotation{M}}}&#10;\newcommand{\mN}   {{\myBoldNotation{N}}}&#10;\newcommand{\mO}   {{\myBoldNotation{O}}}&#10;\newcommand{\mP}   {{\myBoldNotation{P}}}&#10;\newcommand{\mQ}   {{\myBoldNotation{Q}}}&#10;\newcommand{\mR}   {{\myBoldNotation{R}}}&#10;\newcommand{\mS}   {{\myBoldNotation{S}}}&#10;\newcommand{\mT}   {{\myBoldNotation{T}}}&#10;\newcommand{\mU}   {{\myBoldNotation{U}}}&#10;\newcommand{\mV}   {{\myBoldNotation{V}}}&#10;\newcommand{\mW}   {{\myBoldNotation{W}}}&#10;\newcommand{\mX}   {{\myBoldNotation{X}}}&#10;\newcommand{\mY}   {{\myBoldNotation{Y}}}&#10;\newcommand{\mZ}   {{\myBoldNotation{Z}}}&#10;\newcommand{\mNull}{{\myBoldNotation{0}}}&#10;&#10;%\newcommand{\myBoldGreekNotation}[1]{\boldsymbol{#1}}&#10;\newcommand{\myBoldGreekNotationLower}[1]{{\bm{#1}}}&#10;\newcommand{\myBoldGreekNotationUpper}[1]{{\bm{#1}}}&#10;\newcommand{\balpha}  {{\myBoldGreekNotationLower{\alpha}  }}&#10;\newcommand{\bbeta}   {{\myBoldGreekNotationLower{\beta}   }}&#10;\newcommand{\bgamma}  {{\myBoldGreekNotationLower{\gamma}  }}&#10;\newcommand{\bdelta}  {{\myBoldGreekNotationLower{\delta}  }}&#10;\newcommand{\bepsilon}{{\myBoldGreekNotationLower{\epsilon}}}&#10;\newcommand{\bzeta}   {{\myBoldGreekNotationLower{\zeta}   }}&#10;\newcommand{\btheta}  {{\myBoldGreekNotationLower{\theta}  }}&#10;\newcommand{\biota}   {{\myBoldGreekNotationLower{\iota}   }}&#10;\newcommand{\bkappa}  {{\myBoldGreekNotationLower{\kappa}  }}&#10;\newcommand{\blambda} {{\myBoldGreekNotationLower{\lambda} }}&#10;\newcommand{\bmu}     {{\myBoldGreekNotationLower{\mu}     }}&#10;\newcommand{\bnu}     {{\myBoldGreekNotationLower{\nu}     }}&#10;\newcommand{\bxi}     {{\myBoldGreekNotationLower{\xi}     }}&#10;\newcommand{\bomicron}{{\myBoldGreekNotationLower{\omicron}}}&#10;\newcommand{\bpi}     {{\myBoldGreekNotationLower{\pi}     }}&#10;\newcommand{\brho}    {{\myBoldGreekNotationLower{\rho}    }}&#10;\newcommand{\bsigma}  {{\myBoldGreekNotationLower{\sigma}  }}&#10;\newcommand{\btau}    {{\myBoldGreekNotationLower{\tau}    }}&#10;\newcommand{\bupsilon}{{\myBoldGreekNotationLower{\upsilon}}}&#10;\newcommand{\bphi}    {{\myBoldGreekNotationLower{\phi}    }}&#10;\newcommand{\bchi}    {{\myBoldGreekNotationLower{\chi}    }}&#10;\newcommand{\bpsi}    {{\myBoldGreekNotationLower{\psi}    }}&#10;\newcommand{\bomega}  {{\myBoldGreekNotationLower{\omega}  }}&#10;&#10;\newcommand{\bGamma}  {{\myBoldGreekNotationUpper{\Gamma}  }}&#10;\newcommand{\bDelta}  {{\myBoldGreekNotationUpper{\Delta}  }}&#10;\newcommand{\bTheta}  {{\myBoldGreekNotationUpper{\Theta}  }}&#10;\newcommand{\bLambda} {{\myBoldGreekNotationUpper{\Lambda} }}&#10;\newcommand{\bXi}     {{\myBoldGreekNotationUpper{\Xi}     }}&#10;\newcommand{\bPi}     {{\myBoldGreekNotationUpper{\Pi}     }}&#10;\newcommand{\bSigma}  {{\myBoldGreekNotationUpper{\Sigma}  }}&#10;\newcommand{\bUpsilon}{{\myBoldGreekNotationUpper{\Upsilon}}}&#10;\newcommand{\bPhi}    {{\myBoldGreekNotationUpper{\Phi}    }}&#10;\newcommand{\bPsi}    {{\myBoldGreekNotationUpper{\Psi}    }}&#10;\newcommand{\bOmega}  {{\myBoldGreekNotationUpper{\Omega}  }}&#10;&#10;\newcommand{\inn}[2][0cm]{\mathopen{}\left|{#2}\parbox[h][#1]{0cm}{}\right|}&#10;\newcommand{\invn}[2][0cm]{\mathopen{}\left|\left|{#2}\parbox[h][#1]{0cm}{}\right|\right|}&#10;&#10;%\newcommand{\Sa}{{\mathbf {Sa}}}&#10;%\newcommand{\Topo}{{\mathbf {Topo}}}&#10;%\newcommand{\Sep}{{\mathbf {Sep}}}&#10;%\newcommand{\Str}{{\mathbf {Str}}}&#10;%\newcommand{\Reg}{{\mathbf {Reg}}}&#10;&#10;%\newcommand{\PPhi}{{\pmb \Phi}}&#10;%\newcommand{\PPi}{{\pmb \Pi}}&#10;%\newcommand{\PPhi}{{\bm \Phi}}&#10;%\newcommand{\PPi}{{\bm \Pi}}&#10;\newcommand{\PPhi}{{\Phi}}&#10;\newcommand{\PPi}{{\Pi}}&#10;\newcommand{\ppi}{{\pi}}&#10;\newcommand{\ggam}{{\gamma}}&#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cool package Styles&#10;\Style{IdentityMatrixSymb=\mI,%&#10;       DSymb={\mathrm d},%&#10;       IntegrateDifferentialDSymb={\mathrm d},%&#10;       TrParen=p,%&#10;       DetParen=p}&#10;\Style{DDisplayFunc=outset}&#10;\renewcommand{\Transpose}[1]{ {#1}^\Transp }&#10;\newcommand{\TransposeInv}[1]{ {#1}^{-\Transp} }&#10;\newcommand{\T}[1]{\Transpose{#1}}&#10;\newcommand{\TInv}[1]{\TransposeInv{#1}}&#10;\newcommand{\Inv}[1]{ {#1}^{-1} }&#10;\newcommand{\Transp}{{{\mathrm T}}}&#10;      &#10;\newcommand{\Rank}[1]    {\operatorname{rank}\inp{#1}}&#10;\newcommand{\Vol}[1]     {\operatorname{vol}\inp{#1}}&#10;\renewcommand{\Vec}[1]   {\operatorname{vec}\inp{#1}}&#10;\renewcommand{\Div}[1]   {\T{\nabla} \, #1}&#10;\newcommand{\Diag}[1]    {\operatorname{diag}\inp{#1}}&#10;\newcommand{\Dim}[1]     {\operatorname{dim}\inp{#1}}&#10;\newcommand{\Diagof}[1]  {\operatorname{diag}^{-1}\inp{#1}}&#10;\newcommand*{\diff}{\mathop{}\!\mathrm{d}} %e.g. $F(x) = \int\!f(x)\diff x$&#10;\newcommand{\Argmin}[1]{\underset{#1}{\operatorname{argmin}} \;}&#10;\newcommand{\Maxof}[1]{\underset{#1}{\operatorname{max}} \;}&#10;\newcommand{\Minof}[1]{\underset{#1}{\operatorname{min}} \;}&#10;&#10;\providecommand{\e}[1]{\ensuremath{\cdot 10^{#1}}}&#10;&#10;%workaround for mathbold in cool, cf. http://tex.stackexchange.com/questions/97910&#10;\let\oldmb\mathbold&#10;\protected\def\mathbold{\oldmb}&#10;&#10;\newcommand{\CB} [1]{{\color{#1}     $\bullet$}}&#10;\newcommand{\CBB}[2]{{\color[#1]{#2} $\bullet$}}&#10;&#10;\newcommand{\ie}{i.e.}&#10;\newcommand{\Ie}{I.e.}&#10;\newcommand{\eg}{e.g.}&#10;\newcommand{\Eg}{E.g.}&#10;\newcommand{\cf}{cf.\ }&#10;\newcommand{\Cf}{Cf.\ }&#10;\newcommand{\etc}{etc.\ }&#10;\newcommand{\wrt}{w.r.t.\ }&#10;\newcommand{\Wrt}{W.r.t.\ }&#10;% \newcommand{\wlog}{w.l.o.g.~}&#10;\newcommand{\Wlog}{W.l.o.g.\ }&#10;\newcommand{\resp}{resp.\ }&#10;\newcommand{\etal}{et al.\ }&#10;&#10;\newtheorem{theorem}{Theorem}&#10;\newtheorem{definition}{Definition}&#10;\newtheorem{expectation}{Expectation}&#10;\newtheorem{problem}{Problem}&#10;%\newtheorem{algorithm}{Algorithm}&#10;&#10;%\newenvironment{fshaded}{%&#10;%\def\FrameCommand{\fcolorbox{framecolor}{shadecolor}}%&#10;%\MakeFramed {\FrameRestore}}%&#10;%{\endMakeFramed}&#10;%&#10;%\newtheorem{theorem}{Theorem}[section]&#10;%&#10;%\newenvironment{fdfn}[1][]{&#10;%\definecolor{shadecolor}{rgb}{.9,.9,1}%DEFINITION_COLORBOX&#10;%\definecolor{framecolor}{rgb}{1,1,1}%&#10;%\begin{fshaded}\begin{theorem}[#1]}{\end{theorem}\end{fshaded}}&#10;%&#10;%&#10;%\begin{fdfn}[Blash]&#10;%Eine Zahlenfolge ...&#10;%\end{fdfn}&#10;%&#10;%\begin{fdfn}[Test]&#10;%Eine Zahlenfolge ...&#10;%\end{fdfn}&#10;&#10;% :mode=latex: %&#10;&#10;\begin{document}&#10;&#10;\begin{equation*}&#10;x_a = \frac{f_{i,j}-f_{i,j+1}}{f_{i+1,j+1} + f_{i,j} - f_{i+1,j} - f_{i,j+1}}&#10;\end{equation*}&#10;&#10;\end{document}"/>
  <p:tag name="IGUANATEXSIZE" val="22"/>
</p:tagLst>
</file>

<file path=ppt/tags/tag3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osf,sc]{mathpazo}&#10;\usepackage{cool}&#10;\usepackage{mathtools}&#10;\pagestyle{empty}&#10;&#10;%!TEX root = diss.tex&#10;&#10;%%%%%%%%%%%%%%%%%%%%%%%%%%%%%%%%%%%%%%%%%%%%%%%%%%%%%%%%%%%%%&#10;%% LaTeX math macros&#10;%%%%%%%%%%%%%%%%%%%%%%%%%%%%%%%%%%%%%%%%%%%%%%%%%%%%%%%%%%%%%&#10;&#10;\newcommand{\mySetNotation}[1]{{\mathbb{#1}}}&#10;\newcommand{\RRSet}{{\mySetNotation{R}}}&#10;\newcommand{\EESet}{{\mySetNotation{E}}}&#10;\newcommand{\NNSet}{{\mySetNotation{N}}}&#10;\newcommand{\QQSet}{{\mySetNotation{Q}}}&#10;&#10;\newcommand{\myBoldNotation}[1]{{\mathbf #1}}&#10;%\newcommand{\myBoldNotation}[1]{{\mathbold{#1}}} %for euler math&#10;\newcommand{\va}   {{\myBoldNotation{a}}}&#10;\newcommand{\vb}   {{\myBoldNotation{b}}}&#10;\newcommand{\vc}   {{\myBoldNotation{c}}}&#10;\newcommand{\vd}   {{\myBoldNotation{d}}}&#10;\newcommand{\ve}   {{\myBoldNotation{e}}}&#10;\newcommand{\vf}   {{\myBoldNotation{f}}}&#10;\newcommand{\vg}   {{\myBoldNotation{g}}}&#10;\newcommand{\vh}   {{\myBoldNotation{h}}}&#10;\newcommand{\vi}   {{\myBoldNotation{i}}}&#10;\newcommand{\vj}   {{\myBoldNotation{j}}}&#10;\newcommand{\vk}   {{\myBoldNotation{k}}}&#10;\newcommand{\vl}   {{\myBoldNotation{l}}}&#10;\newcommand{\vm}   {{\myBoldNotation{m}}}&#10;\newcommand{\vn}   {{\myBoldNotation{n}}}&#10;\newcommand{\nn}   {{\myBoldNotation{n}}}&#10;\newcommand{\vo}   {{\myBoldNotation{o}}}&#10;\newcommand{\vp}   {{\myBoldNotation{p}}}&#10;\newcommand{\pp}   {{\myBoldNotation{p}}}&#10;\newcommand{\vq}   {{\myBoldNotation{q}}}&#10;\newcommand{\vr}   {{\myBoldNotation{r}}}&#10;\newcommand{\vs}   {{\myBoldNotation{s}}}&#10;\newcommand{\vt}   {{\myBoldNotation{t}}}&#10;\newcommand{\vu}   {{\myBoldNotation{u}}}&#10;\newcommand{\vv}   {{\myBoldNotation{v}}}&#10;\newcommand{\vw}   {{\myBoldNotation{w}}}&#10;\newcommand{\vx}   {{\myBoldNotation{x}}}&#10;\newcommand{\vy}   {{\myBoldNotation{y}}}&#10;\newcommand{\vz}   {{\myBoldNotation{z}}}&#10;\newcommand{\vNull}{{\myBoldNotation{0}}}&#10;\newcommand{\vOne} {{\myBoldNotation{1}}}&#10;&#10;\newcommand{\mA}   {{\myBoldNotation{A}}}&#10;\newcommand{\mB}   {{\myBoldNotation{B}}}&#10;\newcommand{\mC}   {{\myBoldNotation{C}}}&#10;\newcommand{\mD}   {{\myBoldNotation{D}}}&#10;\newcommand{\mE}   {{\myBoldNotation{E}}}&#10;\newcommand{\mF}   {{\myBoldNotation{F}}}&#10;\newcommand{\mG}   {{\myBoldNotation{G}}}&#10;\newcommand{\mH}   {{\myBoldNotation{H}}}&#10;\newcommand{\mI}   {{\myBoldNotation{I}}}&#10;\newcommand{\mJ}   {{\myBoldNotation{J}}}&#10;\newcommand{\mK}   {{\myBoldNotation{K}}}&#10;\newcommand{\mL}   {{\myBoldNotation{L}}}&#10;\newcommand{\mM}   {{\myBoldNotation{M}}}&#10;\newcommand{\mN}   {{\myBoldNotation{N}}}&#10;\newcommand{\mO}   {{\myBoldNotation{O}}}&#10;\newcommand{\mP}   {{\myBoldNotation{P}}}&#10;\newcommand{\mQ}   {{\myBoldNotation{Q}}}&#10;\newcommand{\mR}   {{\myBoldNotation{R}}}&#10;\newcommand{\mS}   {{\myBoldNotation{S}}}&#10;\newcommand{\mT}   {{\myBoldNotation{T}}}&#10;\newcommand{\mU}   {{\myBoldNotation{U}}}&#10;\newcommand{\mV}   {{\myBoldNotation{V}}}&#10;\newcommand{\mW}   {{\myBoldNotation{W}}}&#10;\newcommand{\mX}   {{\myBoldNotation{X}}}&#10;\newcommand{\mY}   {{\myBoldNotation{Y}}}&#10;\newcommand{\mZ}   {{\myBoldNotation{Z}}}&#10;\newcommand{\mNull}{{\myBoldNotation{0}}}&#10;&#10;%\newcommand{\myBoldGreekNotation}[1]{\boldsymbol{#1}}&#10;\newcommand{\myBoldGreekNotationLower}[1]{{\bm{#1}}}&#10;\newcommand{\myBoldGreekNotationUpper}[1]{{\bm{#1}}}&#10;\newcommand{\balpha}  {{\myBoldGreekNotationLower{\alpha}  }}&#10;\newcommand{\bbeta}   {{\myBoldGreekNotationLower{\beta}   }}&#10;\newcommand{\bgamma}  {{\myBoldGreekNotationLower{\gamma}  }}&#10;\newcommand{\bdelta}  {{\myBoldGreekNotationLower{\delta}  }}&#10;\newcommand{\bepsilon}{{\myBoldGreekNotationLower{\epsilon}}}&#10;\newcommand{\bzeta}   {{\myBoldGreekNotationLower{\zeta}   }}&#10;\newcommand{\btheta}  {{\myBoldGreekNotationLower{\theta}  }}&#10;\newcommand{\biota}   {{\myBoldGreekNotationLower{\iota}   }}&#10;\newcommand{\bkappa}  {{\myBoldGreekNotationLower{\kappa}  }}&#10;\newcommand{\blambda} {{\myBoldGreekNotationLower{\lambda} }}&#10;\newcommand{\bmu}     {{\myBoldGreekNotationLower{\mu}     }}&#10;\newcommand{\bnu}     {{\myBoldGreekNotationLower{\nu}     }}&#10;\newcommand{\bxi}     {{\myBoldGreekNotationLower{\xi}     }}&#10;\newcommand{\bomicron}{{\myBoldGreekNotationLower{\omicron}}}&#10;\newcommand{\bpi}     {{\myBoldGreekNotationLower{\pi}     }}&#10;\newcommand{\brho}    {{\myBoldGreekNotationLower{\rho}    }}&#10;\newcommand{\bsigma}  {{\myBoldGreekNotationLower{\sigma}  }}&#10;\newcommand{\btau}    {{\myBoldGreekNotationLower{\tau}    }}&#10;\newcommand{\bupsilon}{{\myBoldGreekNotationLower{\upsilon}}}&#10;\newcommand{\bphi}    {{\myBoldGreekNotationLower{\phi}    }}&#10;\newcommand{\bchi}    {{\myBoldGreekNotationLower{\chi}    }}&#10;\newcommand{\bpsi}    {{\myBoldGreekNotationLower{\psi}    }}&#10;\newcommand{\bomega}  {{\myBoldGreekNotationLower{\omega}  }}&#10;&#10;\newcommand{\bGamma}  {{\myBoldGreekNotationUpper{\Gamma}  }}&#10;\newcommand{\bDelta}  {{\myBoldGreekNotationUpper{\Delta}  }}&#10;\newcommand{\bTheta}  {{\myBoldGreekNotationUpper{\Theta}  }}&#10;\newcommand{\bLambda} {{\myBoldGreekNotationUpper{\Lambda} }}&#10;\newcommand{\bXi}     {{\myBoldGreekNotationUpper{\Xi}     }}&#10;\newcommand{\bPi}     {{\myBoldGreekNotationUpper{\Pi}     }}&#10;\newcommand{\bSigma}  {{\myBoldGreekNotationUpper{\Sigma}  }}&#10;\newcommand{\bUpsilon}{{\myBoldGreekNotationUpper{\Upsilon}}}&#10;\newcommand{\bPhi}    {{\myBoldGreekNotationUpper{\Phi}    }}&#10;\newcommand{\bPsi}    {{\myBoldGreekNotationUpper{\Psi}    }}&#10;\newcommand{\bOmega}  {{\myBoldGreekNotationUpper{\Omega}  }}&#10;&#10;\newcommand{\inn}[2][0cm]{\mathopen{}\left|{#2}\parbox[h][#1]{0cm}{}\right|}&#10;\newcommand{\invn}[2][0cm]{\mathopen{}\left|\left|{#2}\parbox[h][#1]{0cm}{}\right|\right|}&#10;&#10;%\newcommand{\Sa}{{\mathbf {Sa}}}&#10;%\newcommand{\Topo}{{\mathbf {Topo}}}&#10;%\newcommand{\Sep}{{\mathbf {Sep}}}&#10;%\newcommand{\Str}{{\mathbf {Str}}}&#10;%\newcommand{\Reg}{{\mathbf {Reg}}}&#10;&#10;%\newcommand{\PPhi}{{\pmb \Phi}}&#10;%\newcommand{\PPi}{{\pmb \Pi}}&#10;%\newcommand{\PPhi}{{\bm \Phi}}&#10;%\newcommand{\PPi}{{\bm \Pi}}&#10;\newcommand{\PPhi}{{\Phi}}&#10;\newcommand{\PPi}{{\Pi}}&#10;\newcommand{\ppi}{{\pi}}&#10;\newcommand{\ggam}{{\gamma}}&#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cool package Styles&#10;\Style{IdentityMatrixSymb=\mI,%&#10;       DSymb={\mathrm d},%&#10;       IntegrateDifferentialDSymb={\mathrm d},%&#10;       TrParen=p,%&#10;       DetParen=p}&#10;\Style{DDisplayFunc=outset}&#10;\renewcommand{\Transpose}[1]{ {#1}^\Transp }&#10;\newcommand{\TransposeInv}[1]{ {#1}^{-\Transp} }&#10;\newcommand{\T}[1]{\Transpose{#1}}&#10;\newcommand{\TInv}[1]{\TransposeInv{#1}}&#10;\newcommand{\Inv}[1]{ {#1}^{-1} }&#10;\newcommand{\Transp}{{{\mathrm T}}}&#10;      &#10;\newcommand{\Rank}[1]    {\operatorname{rank}\inp{#1}}&#10;\newcommand{\Vol}[1]     {\operatorname{vol}\inp{#1}}&#10;\renewcommand{\Vec}[1]   {\operatorname{vec}\inp{#1}}&#10;\renewcommand{\Div}[1]   {\T{\nabla} \, #1}&#10;\newcommand{\Diag}[1]    {\operatorname{diag}\inp{#1}}&#10;\newcommand{\Dim}[1]     {\operatorname{dim}\inp{#1}}&#10;\newcommand{\Diagof}[1]  {\operatorname{diag}^{-1}\inp{#1}}&#10;\newcommand*{\diff}{\mathop{}\!\mathrm{d}} %e.g. $F(x) = \int\!f(x)\diff x$&#10;\newcommand{\Argmin}[1]{\underset{#1}{\operatorname{argmin}} \;}&#10;\newcommand{\Maxof}[1]{\underset{#1}{\operatorname{max}} \;}&#10;\newcommand{\Minof}[1]{\underset{#1}{\operatorname{min}} \;}&#10;&#10;\providecommand{\e}[1]{\ensuremath{\cdot 10^{#1}}}&#10;&#10;%workaround for mathbold in cool, cf. http://tex.stackexchange.com/questions/97910&#10;\let\oldmb\mathbold&#10;\protected\def\mathbold{\oldmb}&#10;&#10;\newcommand{\CB} [1]{{\color{#1}     $\bullet$}}&#10;\newcommand{\CBB}[2]{{\color[#1]{#2} $\bullet$}}&#10;&#10;\newcommand{\ie}{i.e.}&#10;\newcommand{\Ie}{I.e.}&#10;\newcommand{\eg}{e.g.}&#10;\newcommand{\Eg}{E.g.}&#10;\newcommand{\cf}{cf.\ }&#10;\newcommand{\Cf}{Cf.\ }&#10;\newcommand{\etc}{etc.\ }&#10;\newcommand{\wrt}{w.r.t.\ }&#10;\newcommand{\Wrt}{W.r.t.\ }&#10;% \newcommand{\wlog}{w.l.o.g.~}&#10;\newcommand{\Wlog}{W.l.o.g.\ }&#10;\newcommand{\resp}{resp.\ }&#10;\newcommand{\etal}{et al.\ }&#10;&#10;\newtheorem{theorem}{Theorem}&#10;\newtheorem{definition}{Definition}&#10;\newtheorem{expectation}{Expectation}&#10;\newtheorem{problem}{Problem}&#10;%\newtheorem{algorithm}{Algorithm}&#10;&#10;%\newenvironment{fshaded}{%&#10;%\def\FrameCommand{\fcolorbox{framecolor}{shadecolor}}%&#10;%\MakeFramed {\FrameRestore}}%&#10;%{\endMakeFramed}&#10;%&#10;%\newtheorem{theorem}{Theorem}[section]&#10;%&#10;%\newenvironment{fdfn}[1][]{&#10;%\definecolor{shadecolor}{rgb}{.9,.9,1}%DEFINITION_COLORBOX&#10;%\definecolor{framecolor}{rgb}{1,1,1}%&#10;%\begin{fshaded}\begin{theorem}[#1]}{\end{theorem}\end{fshaded}}&#10;%&#10;%&#10;%\begin{fdfn}[Blash]&#10;%Eine Zahlenfolge ...&#10;%\end{fdfn}&#10;%&#10;%\begin{fdfn}[Test]&#10;%Eine Zahlenfolge ...&#10;%\end{fdfn}&#10;&#10;% :mode=latex: %&#10;&#10;\begin{document}&#10;&#10;\begin{equation*}&#10;y_a&#10;\end{equation*}&#10;&#10;\end{document}"/>
  <p:tag name="IGUANATEXSIZE" val="22"/>
</p:tagLst>
</file>

<file path=ppt/tags/tag3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osf,sc]{mathpazo}&#10;\usepackage{cool}&#10;\usepackage{mathtools}&#10;\pagestyle{empty}&#10;&#10;%!TEX root = diss.tex&#10;&#10;%%%%%%%%%%%%%%%%%%%%%%%%%%%%%%%%%%%%%%%%%%%%%%%%%%%%%%%%%%%%%&#10;%% LaTeX math macros&#10;%%%%%%%%%%%%%%%%%%%%%%%%%%%%%%%%%%%%%%%%%%%%%%%%%%%%%%%%%%%%%&#10;&#10;\newcommand{\mySetNotation}[1]{{\mathbb{#1}}}&#10;\newcommand{\RRSet}{{\mySetNotation{R}}}&#10;\newcommand{\EESet}{{\mySetNotation{E}}}&#10;\newcommand{\NNSet}{{\mySetNotation{N}}}&#10;\newcommand{\QQSet}{{\mySetNotation{Q}}}&#10;&#10;\newcommand{\myBoldNotation}[1]{{\mathbf #1}}&#10;%\newcommand{\myBoldNotation}[1]{{\mathbold{#1}}} %for euler math&#10;\newcommand{\va}   {{\myBoldNotation{a}}}&#10;\newcommand{\vb}   {{\myBoldNotation{b}}}&#10;\newcommand{\vc}   {{\myBoldNotation{c}}}&#10;\newcommand{\vd}   {{\myBoldNotation{d}}}&#10;\newcommand{\ve}   {{\myBoldNotation{e}}}&#10;\newcommand{\vf}   {{\myBoldNotation{f}}}&#10;\newcommand{\vg}   {{\myBoldNotation{g}}}&#10;\newcommand{\vh}   {{\myBoldNotation{h}}}&#10;\newcommand{\vi}   {{\myBoldNotation{i}}}&#10;\newcommand{\vj}   {{\myBoldNotation{j}}}&#10;\newcommand{\vk}   {{\myBoldNotation{k}}}&#10;\newcommand{\vl}   {{\myBoldNotation{l}}}&#10;\newcommand{\vm}   {{\myBoldNotation{m}}}&#10;\newcommand{\vn}   {{\myBoldNotation{n}}}&#10;\newcommand{\nn}   {{\myBoldNotation{n}}}&#10;\newcommand{\vo}   {{\myBoldNotation{o}}}&#10;\newcommand{\vp}   {{\myBoldNotation{p}}}&#10;\newcommand{\pp}   {{\myBoldNotation{p}}}&#10;\newcommand{\vq}   {{\myBoldNotation{q}}}&#10;\newcommand{\vr}   {{\myBoldNotation{r}}}&#10;\newcommand{\vs}   {{\myBoldNotation{s}}}&#10;\newcommand{\vt}   {{\myBoldNotation{t}}}&#10;\newcommand{\vu}   {{\myBoldNotation{u}}}&#10;\newcommand{\vv}   {{\myBoldNotation{v}}}&#10;\newcommand{\vw}   {{\myBoldNotation{w}}}&#10;\newcommand{\vx}   {{\myBoldNotation{x}}}&#10;\newcommand{\vy}   {{\myBoldNotation{y}}}&#10;\newcommand{\vz}   {{\myBoldNotation{z}}}&#10;\newcommand{\vNull}{{\myBoldNotation{0}}}&#10;\newcommand{\vOne} {{\myBoldNotation{1}}}&#10;&#10;\newcommand{\mA}   {{\myBoldNotation{A}}}&#10;\newcommand{\mB}   {{\myBoldNotation{B}}}&#10;\newcommand{\mC}   {{\myBoldNotation{C}}}&#10;\newcommand{\mD}   {{\myBoldNotation{D}}}&#10;\newcommand{\mE}   {{\myBoldNotation{E}}}&#10;\newcommand{\mF}   {{\myBoldNotation{F}}}&#10;\newcommand{\mG}   {{\myBoldNotation{G}}}&#10;\newcommand{\mH}   {{\myBoldNotation{H}}}&#10;\newcommand{\mI}   {{\myBoldNotation{I}}}&#10;\newcommand{\mJ}   {{\myBoldNotation{J}}}&#10;\newcommand{\mK}   {{\myBoldNotation{K}}}&#10;\newcommand{\mL}   {{\myBoldNotation{L}}}&#10;\newcommand{\mM}   {{\myBoldNotation{M}}}&#10;\newcommand{\mN}   {{\myBoldNotation{N}}}&#10;\newcommand{\mO}   {{\myBoldNotation{O}}}&#10;\newcommand{\mP}   {{\myBoldNotation{P}}}&#10;\newcommand{\mQ}   {{\myBoldNotation{Q}}}&#10;\newcommand{\mR}   {{\myBoldNotation{R}}}&#10;\newcommand{\mS}   {{\myBoldNotation{S}}}&#10;\newcommand{\mT}   {{\myBoldNotation{T}}}&#10;\newcommand{\mU}   {{\myBoldNotation{U}}}&#10;\newcommand{\mV}   {{\myBoldNotation{V}}}&#10;\newcommand{\mW}   {{\myBoldNotation{W}}}&#10;\newcommand{\mX}   {{\myBoldNotation{X}}}&#10;\newcommand{\mY}   {{\myBoldNotation{Y}}}&#10;\newcommand{\mZ}   {{\myBoldNotation{Z}}}&#10;\newcommand{\mNull}{{\myBoldNotation{0}}}&#10;&#10;%\newcommand{\myBoldGreekNotation}[1]{\boldsymbol{#1}}&#10;\newcommand{\myBoldGreekNotationLower}[1]{{\bm{#1}}}&#10;\newcommand{\myBoldGreekNotationUpper}[1]{{\bm{#1}}}&#10;\newcommand{\balpha}  {{\myBoldGreekNotationLower{\alpha}  }}&#10;\newcommand{\bbeta}   {{\myBoldGreekNotationLower{\beta}   }}&#10;\newcommand{\bgamma}  {{\myBoldGreekNotationLower{\gamma}  }}&#10;\newcommand{\bdelta}  {{\myBoldGreekNotationLower{\delta}  }}&#10;\newcommand{\bepsilon}{{\myBoldGreekNotationLower{\epsilon}}}&#10;\newcommand{\bzeta}   {{\myBoldGreekNotationLower{\zeta}   }}&#10;\newcommand{\btheta}  {{\myBoldGreekNotationLower{\theta}  }}&#10;\newcommand{\biota}   {{\myBoldGreekNotationLower{\iota}   }}&#10;\newcommand{\bkappa}  {{\myBoldGreekNotationLower{\kappa}  }}&#10;\newcommand{\blambda} {{\myBoldGreekNotationLower{\lambda} }}&#10;\newcommand{\bmu}     {{\myBoldGreekNotationLower{\mu}     }}&#10;\newcommand{\bnu}     {{\myBoldGreekNotationLower{\nu}     }}&#10;\newcommand{\bxi}     {{\myBoldGreekNotationLower{\xi}     }}&#10;\newcommand{\bomicron}{{\myBoldGreekNotationLower{\omicron}}}&#10;\newcommand{\bpi}     {{\myBoldGreekNotationLower{\pi}     }}&#10;\newcommand{\brho}    {{\myBoldGreekNotationLower{\rho}    }}&#10;\newcommand{\bsigma}  {{\myBoldGreekNotationLower{\sigma}  }}&#10;\newcommand{\btau}    {{\myBoldGreekNotationLower{\tau}    }}&#10;\newcommand{\bupsilon}{{\myBoldGreekNotationLower{\upsilon}}}&#10;\newcommand{\bphi}    {{\myBoldGreekNotationLower{\phi}    }}&#10;\newcommand{\bchi}    {{\myBoldGreekNotationLower{\chi}    }}&#10;\newcommand{\bpsi}    {{\myBoldGreekNotationLower{\psi}    }}&#10;\newcommand{\bomega}  {{\myBoldGreekNotationLower{\omega}  }}&#10;&#10;\newcommand{\bGamma}  {{\myBoldGreekNotationUpper{\Gamma}  }}&#10;\newcommand{\bDelta}  {{\myBoldGreekNotationUpper{\Delta}  }}&#10;\newcommand{\bTheta}  {{\myBoldGreekNotationUpper{\Theta}  }}&#10;\newcommand{\bLambda} {{\myBoldGreekNotationUpper{\Lambda} }}&#10;\newcommand{\bXi}     {{\myBoldGreekNotationUpper{\Xi}     }}&#10;\newcommand{\bPi}     {{\myBoldGreekNotationUpper{\Pi}     }}&#10;\newcommand{\bSigma}  {{\myBoldGreekNotationUpper{\Sigma}  }}&#10;\newcommand{\bUpsilon}{{\myBoldGreekNotationUpper{\Upsilon}}}&#10;\newcommand{\bPhi}    {{\myBoldGreekNotationUpper{\Phi}    }}&#10;\newcommand{\bPsi}    {{\myBoldGreekNotationUpper{\Psi}    }}&#10;\newcommand{\bOmega}  {{\myBoldGreekNotationUpper{\Omega}  }}&#10;&#10;\newcommand{\inn}[2][0cm]{\mathopen{}\left|{#2}\parbox[h][#1]{0cm}{}\right|}&#10;\newcommand{\invn}[2][0cm]{\mathopen{}\left|\left|{#2}\parbox[h][#1]{0cm}{}\right|\right|}&#10;&#10;%\newcommand{\Sa}{{\mathbf {Sa}}}&#10;%\newcommand{\Topo}{{\mathbf {Topo}}}&#10;%\newcommand{\Sep}{{\mathbf {Sep}}}&#10;%\newcommand{\Str}{{\mathbf {Str}}}&#10;%\newcommand{\Reg}{{\mathbf {Reg}}}&#10;&#10;%\newcommand{\PPhi}{{\pmb \Phi}}&#10;%\newcommand{\PPi}{{\pmb \Pi}}&#10;%\newcommand{\PPhi}{{\bm \Phi}}&#10;%\newcommand{\PPi}{{\bm \Pi}}&#10;\newcommand{\PPhi}{{\Phi}}&#10;\newcommand{\PPi}{{\Pi}}&#10;\newcommand{\ppi}{{\pi}}&#10;\newcommand{\ggam}{{\gamma}}&#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cool package Styles&#10;\Style{IdentityMatrixSymb=\mI,%&#10;       DSymb={\mathrm d},%&#10;       IntegrateDifferentialDSymb={\mathrm d},%&#10;       TrParen=p,%&#10;       DetParen=p}&#10;\Style{DDisplayFunc=outset}&#10;\renewcommand{\Transpose}[1]{ {#1}^\Transp }&#10;\newcommand{\TransposeInv}[1]{ {#1}^{-\Transp} }&#10;\newcommand{\T}[1]{\Transpose{#1}}&#10;\newcommand{\TInv}[1]{\TransposeInv{#1}}&#10;\newcommand{\Inv}[1]{ {#1}^{-1} }&#10;\newcommand{\Transp}{{{\mathrm T}}}&#10;      &#10;\newcommand{\Rank}[1]    {\operatorname{rank}\inp{#1}}&#10;\newcommand{\Vol}[1]     {\operatorname{vol}\inp{#1}}&#10;\renewcommand{\Vec}[1]   {\operatorname{vec}\inp{#1}}&#10;\renewcommand{\Div}[1]   {\T{\nabla} \, #1}&#10;\newcommand{\Diag}[1]    {\operatorname{diag}\inp{#1}}&#10;\newcommand{\Dim}[1]     {\operatorname{dim}\inp{#1}}&#10;\newcommand{\Diagof}[1]  {\operatorname{diag}^{-1}\inp{#1}}&#10;\newcommand*{\diff}{\mathop{}\!\mathrm{d}} %e.g. $F(x) = \int\!f(x)\diff x$&#10;\newcommand{\Argmin}[1]{\underset{#1}{\operatorname{argmin}} \;}&#10;\newcommand{\Maxof}[1]{\underset{#1}{\operatorname{max}} \;}&#10;\newcommand{\Minof}[1]{\underset{#1}{\operatorname{min}} \;}&#10;&#10;\providecommand{\e}[1]{\ensuremath{\cdot 10^{#1}}}&#10;&#10;%workaround for mathbold in cool, cf. http://tex.stackexchange.com/questions/97910&#10;\let\oldmb\mathbold&#10;\protected\def\mathbold{\oldmb}&#10;&#10;\newcommand{\CB} [1]{{\color{#1}     $\bullet$}}&#10;\newcommand{\CBB}[2]{{\color[#1]{#2} $\bullet$}}&#10;&#10;\newcommand{\ie}{i.e.}&#10;\newcommand{\Ie}{I.e.}&#10;\newcommand{\eg}{e.g.}&#10;\newcommand{\Eg}{E.g.}&#10;\newcommand{\cf}{cf.\ }&#10;\newcommand{\Cf}{Cf.\ }&#10;\newcommand{\etc}{etc.\ }&#10;\newcommand{\wrt}{w.r.t.\ }&#10;\newcommand{\Wrt}{W.r.t.\ }&#10;% \newcommand{\wlog}{w.l.o.g.~}&#10;\newcommand{\Wlog}{W.l.o.g.\ }&#10;\newcommand{\resp}{resp.\ }&#10;\newcommand{\etal}{et al.\ }&#10;&#10;\newtheorem{theorem}{Theorem}&#10;\newtheorem{definition}{Definition}&#10;\newtheorem{expectation}{Expectation}&#10;\newtheorem{problem}{Problem}&#10;%\newtheorem{algorithm}{Algorithm}&#10;&#10;%\newenvironment{fshaded}{%&#10;%\def\FrameCommand{\fcolorbox{framecolor}{shadecolor}}%&#10;%\MakeFramed {\FrameRestore}}%&#10;%{\endMakeFramed}&#10;%&#10;%\newtheorem{theorem}{Theorem}[section]&#10;%&#10;%\newenvironment{fdfn}[1][]{&#10;%\definecolor{shadecolor}{rgb}{.9,.9,1}%DEFINITION_COLORBOX&#10;%\definecolor{framecolor}{rgb}{1,1,1}%&#10;%\begin{fshaded}\begin{theorem}[#1]}{\end{theorem}\end{fshaded}}&#10;%&#10;%&#10;%\begin{fdfn}[Blash]&#10;%Eine Zahlenfolge ...&#10;%\end{fdfn}&#10;%&#10;%\begin{fdfn}[Test]&#10;%Eine Zahlenfolge ...&#10;%\end{fdfn}&#10;&#10;% :mode=latex: %&#10;&#10;\begin{document}&#10;&#10;\begin{equation*}&#10;y_a = \frac{f_{i,j}-f_{i+1,j}}{f_{i+1,j+1} + f_{i,j} - f_{i+1,j} - f_{i,j+1}}&#10;\end{equation*}&#10;&#10;\end{document}"/>
  <p:tag name="IGUANATEXSIZE" val="22"/>
</p:tagLst>
</file>

<file path=ppt/tags/tag3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osf,sc]{mathpazo}&#10;\usepackage{cool}&#10;\usepackage{mathtools}&#10;\pagestyle{empty}&#10;&#10;%!TEX root = diss.tex&#10;&#10;%%%%%%%%%%%%%%%%%%%%%%%%%%%%%%%%%%%%%%%%%%%%%%%%%%%%%%%%%%%%%&#10;%% LaTeX math macros&#10;%%%%%%%%%%%%%%%%%%%%%%%%%%%%%%%%%%%%%%%%%%%%%%%%%%%%%%%%%%%%%&#10;&#10;\newcommand{\mySetNotation}[1]{{\mathbb{#1}}}&#10;\newcommand{\RRSet}{{\mySetNotation{R}}}&#10;\newcommand{\EESet}{{\mySetNotation{E}}}&#10;\newcommand{\NNSet}{{\mySetNotation{N}}}&#10;\newcommand{\QQSet}{{\mySetNotation{Q}}}&#10;&#10;\newcommand{\myBoldNotation}[1]{{\mathbf #1}}&#10;%\newcommand{\myBoldNotation}[1]{{\mathbold{#1}}} %for euler math&#10;\newcommand{\va}   {{\myBoldNotation{a}}}&#10;\newcommand{\vb}   {{\myBoldNotation{b}}}&#10;\newcommand{\vc}   {{\myBoldNotation{c}}}&#10;\newcommand{\vd}   {{\myBoldNotation{d}}}&#10;\newcommand{\ve}   {{\myBoldNotation{e}}}&#10;\newcommand{\vf}   {{\myBoldNotation{f}}}&#10;\newcommand{\vg}   {{\myBoldNotation{g}}}&#10;\newcommand{\vh}   {{\myBoldNotation{h}}}&#10;\newcommand{\vi}   {{\myBoldNotation{i}}}&#10;\newcommand{\vj}   {{\myBoldNotation{j}}}&#10;\newcommand{\vk}   {{\myBoldNotation{k}}}&#10;\newcommand{\vl}   {{\myBoldNotation{l}}}&#10;\newcommand{\vm}   {{\myBoldNotation{m}}}&#10;\newcommand{\vn}   {{\myBoldNotation{n}}}&#10;\newcommand{\nn}   {{\myBoldNotation{n}}}&#10;\newcommand{\vo}   {{\myBoldNotation{o}}}&#10;\newcommand{\vp}   {{\myBoldNotation{p}}}&#10;\newcommand{\pp}   {{\myBoldNotation{p}}}&#10;\newcommand{\vq}   {{\myBoldNotation{q}}}&#10;\newcommand{\vr}   {{\myBoldNotation{r}}}&#10;\newcommand{\vs}   {{\myBoldNotation{s}}}&#10;\newcommand{\vt}   {{\myBoldNotation{t}}}&#10;\newcommand{\vu}   {{\myBoldNotation{u}}}&#10;\newcommand{\vv}   {{\myBoldNotation{v}}}&#10;\newcommand{\vw}   {{\myBoldNotation{w}}}&#10;\newcommand{\vx}   {{\myBoldNotation{x}}}&#10;\newcommand{\vy}   {{\myBoldNotation{y}}}&#10;\newcommand{\vz}   {{\myBoldNotation{z}}}&#10;\newcommand{\vNull}{{\myBoldNotation{0}}}&#10;\newcommand{\vOne} {{\myBoldNotation{1}}}&#10;&#10;\newcommand{\mA}   {{\myBoldNotation{A}}}&#10;\newcommand{\mB}   {{\myBoldNotation{B}}}&#10;\newcommand{\mC}   {{\myBoldNotation{C}}}&#10;\newcommand{\mD}   {{\myBoldNotation{D}}}&#10;\newcommand{\mE}   {{\myBoldNotation{E}}}&#10;\newcommand{\mF}   {{\myBoldNotation{F}}}&#10;\newcommand{\mG}   {{\myBoldNotation{G}}}&#10;\newcommand{\mH}   {{\myBoldNotation{H}}}&#10;\newcommand{\mI}   {{\myBoldNotation{I}}}&#10;\newcommand{\mJ}   {{\myBoldNotation{J}}}&#10;\newcommand{\mK}   {{\myBoldNotation{K}}}&#10;\newcommand{\mL}   {{\myBoldNotation{L}}}&#10;\newcommand{\mM}   {{\myBoldNotation{M}}}&#10;\newcommand{\mN}   {{\myBoldNotation{N}}}&#10;\newcommand{\mO}   {{\myBoldNotation{O}}}&#10;\newcommand{\mP}   {{\myBoldNotation{P}}}&#10;\newcommand{\mQ}   {{\myBoldNotation{Q}}}&#10;\newcommand{\mR}   {{\myBoldNotation{R}}}&#10;\newcommand{\mS}   {{\myBoldNotation{S}}}&#10;\newcommand{\mT}   {{\myBoldNotation{T}}}&#10;\newcommand{\mU}   {{\myBoldNotation{U}}}&#10;\newcommand{\mV}   {{\myBoldNotation{V}}}&#10;\newcommand{\mW}   {{\myBoldNotation{W}}}&#10;\newcommand{\mX}   {{\myBoldNotation{X}}}&#10;\newcommand{\mY}   {{\myBoldNotation{Y}}}&#10;\newcommand{\mZ}   {{\myBoldNotation{Z}}}&#10;\newcommand{\mNull}{{\myBoldNotation{0}}}&#10;&#10;%\newcommand{\myBoldGreekNotation}[1]{\boldsymbol{#1}}&#10;\newcommand{\myBoldGreekNotationLower}[1]{{\bm{#1}}}&#10;\newcommand{\myBoldGreekNotationUpper}[1]{{\bm{#1}}}&#10;\newcommand{\balpha}  {{\myBoldGreekNotationLower{\alpha}  }}&#10;\newcommand{\bbeta}   {{\myBoldGreekNotationLower{\beta}   }}&#10;\newcommand{\bgamma}  {{\myBoldGreekNotationLower{\gamma}  }}&#10;\newcommand{\bdelta}  {{\myBoldGreekNotationLower{\delta}  }}&#10;\newcommand{\bepsilon}{{\myBoldGreekNotationLower{\epsilon}}}&#10;\newcommand{\bzeta}   {{\myBoldGreekNotationLower{\zeta}   }}&#10;\newcommand{\btheta}  {{\myBoldGreekNotationLower{\theta}  }}&#10;\newcommand{\biota}   {{\myBoldGreekNotationLower{\iota}   }}&#10;\newcommand{\bkappa}  {{\myBoldGreekNotationLower{\kappa}  }}&#10;\newcommand{\blambda} {{\myBoldGreekNotationLower{\lambda} }}&#10;\newcommand{\bmu}     {{\myBoldGreekNotationLower{\mu}     }}&#10;\newcommand{\bnu}     {{\myBoldGreekNotationLower{\nu}     }}&#10;\newcommand{\bxi}     {{\myBoldGreekNotationLower{\xi}     }}&#10;\newcommand{\bomicron}{{\myBoldGreekNotationLower{\omicron}}}&#10;\newcommand{\bpi}     {{\myBoldGreekNotationLower{\pi}     }}&#10;\newcommand{\brho}    {{\myBoldGreekNotationLower{\rho}    }}&#10;\newcommand{\bsigma}  {{\myBoldGreekNotationLower{\sigma}  }}&#10;\newcommand{\btau}    {{\myBoldGreekNotationLower{\tau}    }}&#10;\newcommand{\bupsilon}{{\myBoldGreekNotationLower{\upsilon}}}&#10;\newcommand{\bphi}    {{\myBoldGreekNotationLower{\phi}    }}&#10;\newcommand{\bchi}    {{\myBoldGreekNotationLower{\chi}    }}&#10;\newcommand{\bpsi}    {{\myBoldGreekNotationLower{\psi}    }}&#10;\newcommand{\bomega}  {{\myBoldGreekNotationLower{\omega}  }}&#10;&#10;\newcommand{\bGamma}  {{\myBoldGreekNotationUpper{\Gamma}  }}&#10;\newcommand{\bDelta}  {{\myBoldGreekNotationUpper{\Delta}  }}&#10;\newcommand{\bTheta}  {{\myBoldGreekNotationUpper{\Theta}  }}&#10;\newcommand{\bLambda} {{\myBoldGreekNotationUpper{\Lambda} }}&#10;\newcommand{\bXi}     {{\myBoldGreekNotationUpper{\Xi}     }}&#10;\newcommand{\bPi}     {{\myBoldGreekNotationUpper{\Pi}     }}&#10;\newcommand{\bSigma}  {{\myBoldGreekNotationUpper{\Sigma}  }}&#10;\newcommand{\bUpsilon}{{\myBoldGreekNotationUpper{\Upsilon}}}&#10;\newcommand{\bPhi}    {{\myBoldGreekNotationUpper{\Phi}    }}&#10;\newcommand{\bPsi}    {{\myBoldGreekNotationUpper{\Psi}    }}&#10;\newcommand{\bOmega}  {{\myBoldGreekNotationUpper{\Omega}  }}&#10;&#10;\newcommand{\inn}[2][0cm]{\mathopen{}\left|{#2}\parbox[h][#1]{0cm}{}\right|}&#10;\newcommand{\invn}[2][0cm]{\mathopen{}\left|\left|{#2}\parbox[h][#1]{0cm}{}\right|\right|}&#10;&#10;%\newcommand{\Sa}{{\mathbf {Sa}}}&#10;%\newcommand{\Topo}{{\mathbf {Topo}}}&#10;%\newcommand{\Sep}{{\mathbf {Sep}}}&#10;%\newcommand{\Str}{{\mathbf {Str}}}&#10;%\newcommand{\Reg}{{\mathbf {Reg}}}&#10;&#10;%\newcommand{\PPhi}{{\pmb \Phi}}&#10;%\newcommand{\PPi}{{\pmb \Pi}}&#10;%\newcommand{\PPhi}{{\bm \Phi}}&#10;%\newcommand{\PPi}{{\bm \Pi}}&#10;\newcommand{\PPhi}{{\Phi}}&#10;\newcommand{\PPi}{{\Pi}}&#10;\newcommand{\ppi}{{\pi}}&#10;\newcommand{\ggam}{{\gamma}}&#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cool package Styles&#10;\Style{IdentityMatrixSymb=\mI,%&#10;       DSymb={\mathrm d},%&#10;       IntegrateDifferentialDSymb={\mathrm d},%&#10;       TrParen=p,%&#10;       DetParen=p}&#10;\Style{DDisplayFunc=outset}&#10;\renewcommand{\Transpose}[1]{ {#1}^\Transp }&#10;\newcommand{\TransposeInv}[1]{ {#1}^{-\Transp} }&#10;\newcommand{\T}[1]{\Transpose{#1}}&#10;\newcommand{\TInv}[1]{\TransposeInv{#1}}&#10;\newcommand{\Inv}[1]{ {#1}^{-1} }&#10;\newcommand{\Transp}{{{\mathrm T}}}&#10;      &#10;\newcommand{\Rank}[1]    {\operatorname{rank}\inp{#1}}&#10;\newcommand{\Vol}[1]     {\operatorname{vol}\inp{#1}}&#10;\renewcommand{\Vec}[1]   {\operatorname{vec}\inp{#1}}&#10;\renewcommand{\Div}[1]   {\T{\nabla} \, #1}&#10;\newcommand{\Diag}[1]    {\operatorname{diag}\inp{#1}}&#10;\newcommand{\Dim}[1]     {\operatorname{dim}\inp{#1}}&#10;\newcommand{\Diagof}[1]  {\operatorname{diag}^{-1}\inp{#1}}&#10;\newcommand*{\diff}{\mathop{}\!\mathrm{d}} %e.g. $F(x) = \int\!f(x)\diff x$&#10;\newcommand{\Argmin}[1]{\underset{#1}{\operatorname{argmin}} \;}&#10;\newcommand{\Maxof}[1]{\underset{#1}{\operatorname{max}} \;}&#10;\newcommand{\Minof}[1]{\underset{#1}{\operatorname{min}} \;}&#10;&#10;\providecommand{\e}[1]{\ensuremath{\cdot 10^{#1}}}&#10;&#10;%workaround for mathbold in cool, cf. http://tex.stackexchange.com/questions/97910&#10;\let\oldmb\mathbold&#10;\protected\def\mathbold{\oldmb}&#10;&#10;\newcommand{\CB} [1]{{\color{#1}     $\bullet$}}&#10;\newcommand{\CBB}[2]{{\color[#1]{#2} $\bullet$}}&#10;&#10;\newcommand{\ie}{i.e.}&#10;\newcommand{\Ie}{I.e.}&#10;\newcommand{\eg}{e.g.}&#10;\newcommand{\Eg}{E.g.}&#10;\newcommand{\cf}{cf.\ }&#10;\newcommand{\Cf}{Cf.\ }&#10;\newcommand{\etc}{etc.\ }&#10;\newcommand{\wrt}{w.r.t.\ }&#10;\newcommand{\Wrt}{W.r.t.\ }&#10;% \newcommand{\wlog}{w.l.o.g.~}&#10;\newcommand{\Wlog}{W.l.o.g.\ }&#10;\newcommand{\resp}{resp.\ }&#10;\newcommand{\etal}{et al.\ }&#10;&#10;\newtheorem{theorem}{Theorem}&#10;\newtheorem{definition}{Definition}&#10;\newtheorem{expectation}{Expectation}&#10;\newtheorem{problem}{Problem}&#10;%\newtheorem{algorithm}{Algorithm}&#10;&#10;%\newenvironment{fshaded}{%&#10;%\def\FrameCommand{\fcolorbox{framecolor}{shadecolor}}%&#10;%\MakeFramed {\FrameRestore}}%&#10;%{\endMakeFramed}&#10;%&#10;%\newtheorem{theorem}{Theorem}[section]&#10;%&#10;%\newenvironment{fdfn}[1][]{&#10;%\definecolor{shadecolor}{rgb}{.9,.9,1}%DEFINITION_COLORBOX&#10;%\definecolor{framecolor}{rgb}{1,1,1}%&#10;%\begin{fshaded}\begin{theorem}[#1]}{\end{theorem}\end{fshaded}}&#10;%&#10;%&#10;%\begin{fdfn}[Blash]&#10;%Eine Zahlenfolge ...&#10;%\end{fdfn}&#10;%&#10;%\begin{fdfn}[Test]&#10;%Eine Zahlenfolge ...&#10;%\end{fdfn}&#10;&#10;% :mode=latex: %&#10;&#10;\begin{document}&#10;&#10;\begin{equation*}&#10;x_a&#10;\end{equation*}&#10;&#10;\end{document}"/>
  <p:tag name="IGUANATEXSIZE" val="22"/>
</p:tagLst>
</file>

<file path=ppt/tags/tag3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osf,sc]{mathpazo}&#10;\usepackage{cool}&#10;\usepackage{mathtools}&#10;\pagestyle{empty}&#10;&#10;%!TEX root = diss.tex&#10;&#10;%%%%%%%%%%%%%%%%%%%%%%%%%%%%%%%%%%%%%%%%%%%%%%%%%%%%%%%%%%%%%&#10;%% LaTeX math macros&#10;%%%%%%%%%%%%%%%%%%%%%%%%%%%%%%%%%%%%%%%%%%%%%%%%%%%%%%%%%%%%%&#10;&#10;\newcommand{\mySetNotation}[1]{{\mathbb{#1}}}&#10;\newcommand{\RRSet}{{\mySetNotation{R}}}&#10;\newcommand{\EESet}{{\mySetNotation{E}}}&#10;\newcommand{\NNSet}{{\mySetNotation{N}}}&#10;\newcommand{\QQSet}{{\mySetNotation{Q}}}&#10;&#10;\newcommand{\myBoldNotation}[1]{{\mathbf #1}}&#10;%\newcommand{\myBoldNotation}[1]{{\mathbold{#1}}} %for euler math&#10;\newcommand{\va}   {{\myBoldNotation{a}}}&#10;\newcommand{\vb}   {{\myBoldNotation{b}}}&#10;\newcommand{\vc}   {{\myBoldNotation{c}}}&#10;\newcommand{\vd}   {{\myBoldNotation{d}}}&#10;\newcommand{\ve}   {{\myBoldNotation{e}}}&#10;\newcommand{\vf}   {{\myBoldNotation{f}}}&#10;\newcommand{\vg}   {{\myBoldNotation{g}}}&#10;\newcommand{\vh}   {{\myBoldNotation{h}}}&#10;\newcommand{\vi}   {{\myBoldNotation{i}}}&#10;\newcommand{\vj}   {{\myBoldNotation{j}}}&#10;\newcommand{\vk}   {{\myBoldNotation{k}}}&#10;\newcommand{\vl}   {{\myBoldNotation{l}}}&#10;\newcommand{\vm}   {{\myBoldNotation{m}}}&#10;\newcommand{\vn}   {{\myBoldNotation{n}}}&#10;\newcommand{\nn}   {{\myBoldNotation{n}}}&#10;\newcommand{\vo}   {{\myBoldNotation{o}}}&#10;\newcommand{\vp}   {{\myBoldNotation{p}}}&#10;\newcommand{\pp}   {{\myBoldNotation{p}}}&#10;\newcommand{\vq}   {{\myBoldNotation{q}}}&#10;\newcommand{\vr}   {{\myBoldNotation{r}}}&#10;\newcommand{\vs}   {{\myBoldNotation{s}}}&#10;\newcommand{\vt}   {{\myBoldNotation{t}}}&#10;\newcommand{\vu}   {{\myBoldNotation{u}}}&#10;\newcommand{\vv}   {{\myBoldNotation{v}}}&#10;\newcommand{\vw}   {{\myBoldNotation{w}}}&#10;\newcommand{\vx}   {{\myBoldNotation{x}}}&#10;\newcommand{\vy}   {{\myBoldNotation{y}}}&#10;\newcommand{\vz}   {{\myBoldNotation{z}}}&#10;\newcommand{\vNull}{{\myBoldNotation{0}}}&#10;\newcommand{\vOne} {{\myBoldNotation{1}}}&#10;&#10;\newcommand{\mA}   {{\myBoldNotation{A}}}&#10;\newcommand{\mB}   {{\myBoldNotation{B}}}&#10;\newcommand{\mC}   {{\myBoldNotation{C}}}&#10;\newcommand{\mD}   {{\myBoldNotation{D}}}&#10;\newcommand{\mE}   {{\myBoldNotation{E}}}&#10;\newcommand{\mF}   {{\myBoldNotation{F}}}&#10;\newcommand{\mG}   {{\myBoldNotation{G}}}&#10;\newcommand{\mH}   {{\myBoldNotation{H}}}&#10;\newcommand{\mI}   {{\myBoldNotation{I}}}&#10;\newcommand{\mJ}   {{\myBoldNotation{J}}}&#10;\newcommand{\mK}   {{\myBoldNotation{K}}}&#10;\newcommand{\mL}   {{\myBoldNotation{L}}}&#10;\newcommand{\mM}   {{\myBoldNotation{M}}}&#10;\newcommand{\mN}   {{\myBoldNotation{N}}}&#10;\newcommand{\mO}   {{\myBoldNotation{O}}}&#10;\newcommand{\mP}   {{\myBoldNotation{P}}}&#10;\newcommand{\mQ}   {{\myBoldNotation{Q}}}&#10;\newcommand{\mR}   {{\myBoldNotation{R}}}&#10;\newcommand{\mS}   {{\myBoldNotation{S}}}&#10;\newcommand{\mT}   {{\myBoldNotation{T}}}&#10;\newcommand{\mU}   {{\myBoldNotation{U}}}&#10;\newcommand{\mV}   {{\myBoldNotation{V}}}&#10;\newcommand{\mW}   {{\myBoldNotation{W}}}&#10;\newcommand{\mX}   {{\myBoldNotation{X}}}&#10;\newcommand{\mY}   {{\myBoldNotation{Y}}}&#10;\newcommand{\mZ}   {{\myBoldNotation{Z}}}&#10;\newcommand{\mNull}{{\myBoldNotation{0}}}&#10;&#10;%\newcommand{\myBoldGreekNotation}[1]{\boldsymbol{#1}}&#10;\newcommand{\myBoldGreekNotationLower}[1]{{\bm{#1}}}&#10;\newcommand{\myBoldGreekNotationUpper}[1]{{\bm{#1}}}&#10;\newcommand{\balpha}  {{\myBoldGreekNotationLower{\alpha}  }}&#10;\newcommand{\bbeta}   {{\myBoldGreekNotationLower{\beta}   }}&#10;\newcommand{\bgamma}  {{\myBoldGreekNotationLower{\gamma}  }}&#10;\newcommand{\bdelta}  {{\myBoldGreekNotationLower{\delta}  }}&#10;\newcommand{\bepsilon}{{\myBoldGreekNotationLower{\epsilon}}}&#10;\newcommand{\bzeta}   {{\myBoldGreekNotationLower{\zeta}   }}&#10;\newcommand{\btheta}  {{\myBoldGreekNotationLower{\theta}  }}&#10;\newcommand{\biota}   {{\myBoldGreekNotationLower{\iota}   }}&#10;\newcommand{\bkappa}  {{\myBoldGreekNotationLower{\kappa}  }}&#10;\newcommand{\blambda} {{\myBoldGreekNotationLower{\lambda} }}&#10;\newcommand{\bmu}     {{\myBoldGreekNotationLower{\mu}     }}&#10;\newcommand{\bnu}     {{\myBoldGreekNotationLower{\nu}     }}&#10;\newcommand{\bxi}     {{\myBoldGreekNotationLower{\xi}     }}&#10;\newcommand{\bomicron}{{\myBoldGreekNotationLower{\omicron}}}&#10;\newcommand{\bpi}     {{\myBoldGreekNotationLower{\pi}     }}&#10;\newcommand{\brho}    {{\myBoldGreekNotationLower{\rho}    }}&#10;\newcommand{\bsigma}  {{\myBoldGreekNotationLower{\sigma}  }}&#10;\newcommand{\btau}    {{\myBoldGreekNotationLower{\tau}    }}&#10;\newcommand{\bupsilon}{{\myBoldGreekNotationLower{\upsilon}}}&#10;\newcommand{\bphi}    {{\myBoldGreekNotationLower{\phi}    }}&#10;\newcommand{\bchi}    {{\myBoldGreekNotationLower{\chi}    }}&#10;\newcommand{\bpsi}    {{\myBoldGreekNotationLower{\psi}    }}&#10;\newcommand{\bomega}  {{\myBoldGreekNotationLower{\omega}  }}&#10;&#10;\newcommand{\bGamma}  {{\myBoldGreekNotationUpper{\Gamma}  }}&#10;\newcommand{\bDelta}  {{\myBoldGreekNotationUpper{\Delta}  }}&#10;\newcommand{\bTheta}  {{\myBoldGreekNotationUpper{\Theta}  }}&#10;\newcommand{\bLambda} {{\myBoldGreekNotationUpper{\Lambda} }}&#10;\newcommand{\bXi}     {{\myBoldGreekNotationUpper{\Xi}     }}&#10;\newcommand{\bPi}     {{\myBoldGreekNotationUpper{\Pi}     }}&#10;\newcommand{\bSigma}  {{\myBoldGreekNotationUpper{\Sigma}  }}&#10;\newcommand{\bUpsilon}{{\myBoldGreekNotationUpper{\Upsilon}}}&#10;\newcommand{\bPhi}    {{\myBoldGreekNotationUpper{\Phi}    }}&#10;\newcommand{\bPsi}    {{\myBoldGreekNotationUpper{\Psi}    }}&#10;\newcommand{\bOmega}  {{\myBoldGreekNotationUpper{\Omega}  }}&#10;&#10;\newcommand{\inn}[2][0cm]{\mathopen{}\left|{#2}\parbox[h][#1]{0cm}{}\right|}&#10;\newcommand{\invn}[2][0cm]{\mathopen{}\left|\left|{#2}\parbox[h][#1]{0cm}{}\right|\right|}&#10;&#10;%\newcommand{\Sa}{{\mathbf {Sa}}}&#10;%\newcommand{\Topo}{{\mathbf {Topo}}}&#10;%\newcommand{\Sep}{{\mathbf {Sep}}}&#10;%\newcommand{\Str}{{\mathbf {Str}}}&#10;%\newcommand{\Reg}{{\mathbf {Reg}}}&#10;&#10;%\newcommand{\PPhi}{{\pmb \Phi}}&#10;%\newcommand{\PPi}{{\pmb \Pi}}&#10;%\newcommand{\PPhi}{{\bm \Phi}}&#10;%\newcommand{\PPi}{{\bm \Pi}}&#10;\newcommand{\PPhi}{{\Phi}}&#10;\newcommand{\PPi}{{\Pi}}&#10;\newcommand{\ppi}{{\pi}}&#10;\newcommand{\ggam}{{\gamma}}&#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cool package Styles&#10;\Style{IdentityMatrixSymb=\mI,%&#10;       DSymb={\mathrm d},%&#10;       IntegrateDifferentialDSymb={\mathrm d},%&#10;       TrParen=p,%&#10;       DetParen=p}&#10;\Style{DDisplayFunc=outset}&#10;\renewcommand{\Transpose}[1]{ {#1}^\Transp }&#10;\newcommand{\TransposeInv}[1]{ {#1}^{-\Transp} }&#10;\newcommand{\T}[1]{\Transpose{#1}}&#10;\newcommand{\TInv}[1]{\TransposeInv{#1}}&#10;\newcommand{\Inv}[1]{ {#1}^{-1} }&#10;\newcommand{\Transp}{{{\mathrm T}}}&#10;      &#10;\newcommand{\Rank}[1]    {\operatorname{rank}\inp{#1}}&#10;\newcommand{\Vol}[1]     {\operatorname{vol}\inp{#1}}&#10;\renewcommand{\Vec}[1]   {\operatorname{vec}\inp{#1}}&#10;\renewcommand{\Div}[1]   {\T{\nabla} \, #1}&#10;\newcommand{\Diag}[1]    {\operatorname{diag}\inp{#1}}&#10;\newcommand{\Dim}[1]     {\operatorname{dim}\inp{#1}}&#10;\newcommand{\Diagof}[1]  {\operatorname{diag}^{-1}\inp{#1}}&#10;\newcommand*{\diff}{\mathop{}\!\mathrm{d}} %e.g. $F(x) = \int\!f(x)\diff x$&#10;\newcommand{\Argmin}[1]{\underset{#1}{\operatorname{argmin}} \;}&#10;\newcommand{\Maxof}[1]{\underset{#1}{\operatorname{max}} \;}&#10;\newcommand{\Minof}[1]{\underset{#1}{\operatorname{min}} \;}&#10;&#10;\providecommand{\e}[1]{\ensuremath{\cdot 10^{#1}}}&#10;&#10;%workaround for mathbold in cool, cf. http://tex.stackexchange.com/questions/97910&#10;\let\oldmb\mathbold&#10;\protected\def\mathbold{\oldmb}&#10;&#10;\newcommand{\CB} [1]{{\color{#1}     $\bullet$}}&#10;\newcommand{\CBB}[2]{{\color[#1]{#2} $\bullet$}}&#10;&#10;\newcommand{\ie}{i.e.}&#10;\newcommand{\Ie}{I.e.}&#10;\newcommand{\eg}{e.g.}&#10;\newcommand{\Eg}{E.g.}&#10;\newcommand{\cf}{cf.\ }&#10;\newcommand{\Cf}{Cf.\ }&#10;\newcommand{\etc}{etc.\ }&#10;\newcommand{\wrt}{w.r.t.\ }&#10;\newcommand{\Wrt}{W.r.t.\ }&#10;% \newcommand{\wlog}{w.l.o.g.~}&#10;\newcommand{\Wlog}{W.l.o.g.\ }&#10;\newcommand{\resp}{resp.\ }&#10;\newcommand{\etal}{et al.\ }&#10;&#10;\newtheorem{theorem}{Theorem}&#10;\newtheorem{definition}{Definition}&#10;\newtheorem{expectation}{Expectation}&#10;\newtheorem{problem}{Problem}&#10;%\newtheorem{algorithm}{Algorithm}&#10;&#10;%\newenvironment{fshaded}{%&#10;%\def\FrameCommand{\fcolorbox{framecolor}{shadecolor}}%&#10;%\MakeFramed {\FrameRestore}}%&#10;%{\endMakeFramed}&#10;%&#10;%\newtheorem{theorem}{Theorem}[section]&#10;%&#10;%\newenvironment{fdfn}[1][]{&#10;%\definecolor{shadecolor}{rgb}{.9,.9,1}%DEFINITION_COLORBOX&#10;%\definecolor{framecolor}{rgb}{1,1,1}%&#10;%\begin{fshaded}\begin{theorem}[#1]}{\end{theorem}\end{fshaded}}&#10;%&#10;%&#10;%\begin{fdfn}[Blash]&#10;%Eine Zahlenfolge ...&#10;%\end{fdfn}&#10;%&#10;%\begin{fdfn}[Test]&#10;%Eine Zahlenfolge ...&#10;%\end{fdfn}&#10;&#10;% :mode=latex: %&#10;&#10;\begin{document}&#10;&#10;\[&#10;f(x_a,y_a) = \frac{f_{i,j} \, f_{i+1,j+1} - f_{i+1,j} \, f_{i,j+1}}{f_{i+1,j+1} + f_{i,j} - f_{i+1,j} - f_{i,j+1}}&#10;\]&#10;&#10;\end{document}"/>
  <p:tag name="IGUANATEXSIZE" val="22"/>
</p:tagLst>
</file>

<file path=ppt/tags/tag3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osf,sc]{mathpazo}&#10;\usepackage{cool}&#10;\usepackage{mathtools}&#10;\pagestyle{empty}&#10;&#10;%!TEX root = diss.tex&#10;&#10;%%%%%%%%%%%%%%%%%%%%%%%%%%%%%%%%%%%%%%%%%%%%%%%%%%%%%%%%%%%%%&#10;%% LaTeX math macros&#10;%%%%%%%%%%%%%%%%%%%%%%%%%%%%%%%%%%%%%%%%%%%%%%%%%%%%%%%%%%%%%&#10;&#10;\newcommand{\mySetNotation}[1]{{\mathbb{#1}}}&#10;\newcommand{\RRSet}{{\mySetNotation{R}}}&#10;\newcommand{\EESet}{{\mySetNotation{E}}}&#10;\newcommand{\NNSet}{{\mySetNotation{N}}}&#10;\newcommand{\QQSet}{{\mySetNotation{Q}}}&#10;&#10;\newcommand{\myBoldNotation}[1]{{\mathbf #1}}&#10;%\newcommand{\myBoldNotation}[1]{{\mathbold{#1}}} %for euler math&#10;\newcommand{\va}   {{\myBoldNotation{a}}}&#10;\newcommand{\vb}   {{\myBoldNotation{b}}}&#10;\newcommand{\vc}   {{\myBoldNotation{c}}}&#10;\newcommand{\vd}   {{\myBoldNotation{d}}}&#10;\newcommand{\ve}   {{\myBoldNotation{e}}}&#10;\newcommand{\vf}   {{\myBoldNotation{f}}}&#10;\newcommand{\vg}   {{\myBoldNotation{g}}}&#10;\newcommand{\vh}   {{\myBoldNotation{h}}}&#10;\newcommand{\vi}   {{\myBoldNotation{i}}}&#10;\newcommand{\vj}   {{\myBoldNotation{j}}}&#10;\newcommand{\vk}   {{\myBoldNotation{k}}}&#10;\newcommand{\vl}   {{\myBoldNotation{l}}}&#10;\newcommand{\vm}   {{\myBoldNotation{m}}}&#10;\newcommand{\vn}   {{\myBoldNotation{n}}}&#10;\newcommand{\nn}   {{\myBoldNotation{n}}}&#10;\newcommand{\vo}   {{\myBoldNotation{o}}}&#10;\newcommand{\vp}   {{\myBoldNotation{p}}}&#10;\newcommand{\pp}   {{\myBoldNotation{p}}}&#10;\newcommand{\vq}   {{\myBoldNotation{q}}}&#10;\newcommand{\vr}   {{\myBoldNotation{r}}}&#10;\newcommand{\vs}   {{\myBoldNotation{s}}}&#10;\newcommand{\vt}   {{\myBoldNotation{t}}}&#10;\newcommand{\vu}   {{\myBoldNotation{u}}}&#10;\newcommand{\vv}   {{\myBoldNotation{v}}}&#10;\newcommand{\vw}   {{\myBoldNotation{w}}}&#10;\newcommand{\vx}   {{\myBoldNotation{x}}}&#10;\newcommand{\vy}   {{\myBoldNotation{y}}}&#10;\newcommand{\vz}   {{\myBoldNotation{z}}}&#10;\newcommand{\vNull}{{\myBoldNotation{0}}}&#10;\newcommand{\vOne} {{\myBoldNotation{1}}}&#10;&#10;\newcommand{\mA}   {{\myBoldNotation{A}}}&#10;\newcommand{\mB}   {{\myBoldNotation{B}}}&#10;\newcommand{\mC}   {{\myBoldNotation{C}}}&#10;\newcommand{\mD}   {{\myBoldNotation{D}}}&#10;\newcommand{\mE}   {{\myBoldNotation{E}}}&#10;\newcommand{\mF}   {{\myBoldNotation{F}}}&#10;\newcommand{\mG}   {{\myBoldNotation{G}}}&#10;\newcommand{\mH}   {{\myBoldNotation{H}}}&#10;\newcommand{\mI}   {{\myBoldNotation{I}}}&#10;\newcommand{\mJ}   {{\myBoldNotation{J}}}&#10;\newcommand{\mK}   {{\myBoldNotation{K}}}&#10;\newcommand{\mL}   {{\myBoldNotation{L}}}&#10;\newcommand{\mM}   {{\myBoldNotation{M}}}&#10;\newcommand{\mN}   {{\myBoldNotation{N}}}&#10;\newcommand{\mO}   {{\myBoldNotation{O}}}&#10;\newcommand{\mP}   {{\myBoldNotation{P}}}&#10;\newcommand{\mQ}   {{\myBoldNotation{Q}}}&#10;\newcommand{\mR}   {{\myBoldNotation{R}}}&#10;\newcommand{\mS}   {{\myBoldNotation{S}}}&#10;\newcommand{\mT}   {{\myBoldNotation{T}}}&#10;\newcommand{\mU}   {{\myBoldNotation{U}}}&#10;\newcommand{\mV}   {{\myBoldNotation{V}}}&#10;\newcommand{\mW}   {{\myBoldNotation{W}}}&#10;\newcommand{\mX}   {{\myBoldNotation{X}}}&#10;\newcommand{\mY}   {{\myBoldNotation{Y}}}&#10;\newcommand{\mZ}   {{\myBoldNotation{Z}}}&#10;\newcommand{\mNull}{{\myBoldNotation{0}}}&#10;&#10;%\newcommand{\myBoldGreekNotation}[1]{\boldsymbol{#1}}&#10;\newcommand{\myBoldGreekNotationLower}[1]{{\bm{#1}}}&#10;\newcommand{\myBoldGreekNotationUpper}[1]{{\bm{#1}}}&#10;\newcommand{\balpha}  {{\myBoldGreekNotationLower{\alpha}  }}&#10;\newcommand{\bbeta}   {{\myBoldGreekNotationLower{\beta}   }}&#10;\newcommand{\bgamma}  {{\myBoldGreekNotationLower{\gamma}  }}&#10;\newcommand{\bdelta}  {{\myBoldGreekNotationLower{\delta}  }}&#10;\newcommand{\bepsilon}{{\myBoldGreekNotationLower{\epsilon}}}&#10;\newcommand{\bzeta}   {{\myBoldGreekNotationLower{\zeta}   }}&#10;\newcommand{\btheta}  {{\myBoldGreekNotationLower{\theta}  }}&#10;\newcommand{\biota}   {{\myBoldGreekNotationLower{\iota}   }}&#10;\newcommand{\bkappa}  {{\myBoldGreekNotationLower{\kappa}  }}&#10;\newcommand{\blambda} {{\myBoldGreekNotationLower{\lambda} }}&#10;\newcommand{\bmu}     {{\myBoldGreekNotationLower{\mu}     }}&#10;\newcommand{\bnu}     {{\myBoldGreekNotationLower{\nu}     }}&#10;\newcommand{\bxi}     {{\myBoldGreekNotationLower{\xi}     }}&#10;\newcommand{\bomicron}{{\myBoldGreekNotationLower{\omicron}}}&#10;\newcommand{\bpi}     {{\myBoldGreekNotationLower{\pi}     }}&#10;\newcommand{\brho}    {{\myBoldGreekNotationLower{\rho}    }}&#10;\newcommand{\bsigma}  {{\myBoldGreekNotationLower{\sigma}  }}&#10;\newcommand{\btau}    {{\myBoldGreekNotationLower{\tau}    }}&#10;\newcommand{\bupsilon}{{\myBoldGreekNotationLower{\upsilon}}}&#10;\newcommand{\bphi}    {{\myBoldGreekNotationLower{\phi}    }}&#10;\newcommand{\bchi}    {{\myBoldGreekNotationLower{\chi}    }}&#10;\newcommand{\bpsi}    {{\myBoldGreekNotationLower{\psi}    }}&#10;\newcommand{\bomega}  {{\myBoldGreekNotationLower{\omega}  }}&#10;&#10;\newcommand{\bGamma}  {{\myBoldGreekNotationUpper{\Gamma}  }}&#10;\newcommand{\bDelta}  {{\myBoldGreekNotationUpper{\Delta}  }}&#10;\newcommand{\bTheta}  {{\myBoldGreekNotationUpper{\Theta}  }}&#10;\newcommand{\bLambda} {{\myBoldGreekNotationUpper{\Lambda} }}&#10;\newcommand{\bXi}     {{\myBoldGreekNotationUpper{\Xi}     }}&#10;\newcommand{\bPi}     {{\myBoldGreekNotationUpper{\Pi}     }}&#10;\newcommand{\bSigma}  {{\myBoldGreekNotationUpper{\Sigma}  }}&#10;\newcommand{\bUpsilon}{{\myBoldGreekNotationUpper{\Upsilon}}}&#10;\newcommand{\bPhi}    {{\myBoldGreekNotationUpper{\Phi}    }}&#10;\newcommand{\bPsi}    {{\myBoldGreekNotationUpper{\Psi}    }}&#10;\newcommand{\bOmega}  {{\myBoldGreekNotationUpper{\Omega}  }}&#10;&#10;\newcommand{\inn}[2][0cm]{\mathopen{}\left|{#2}\parbox[h][#1]{0cm}{}\right|}&#10;\newcommand{\invn}[2][0cm]{\mathopen{}\left|\left|{#2}\parbox[h][#1]{0cm}{}\right|\right|}&#10;&#10;%\newcommand{\Sa}{{\mathbf {Sa}}}&#10;%\newcommand{\Topo}{{\mathbf {Topo}}}&#10;%\newcommand{\Sep}{{\mathbf {Sep}}}&#10;%\newcommand{\Str}{{\mathbf {Str}}}&#10;%\newcommand{\Reg}{{\mathbf {Reg}}}&#10;&#10;%\newcommand{\PPhi}{{\pmb \Phi}}&#10;%\newcommand{\PPi}{{\pmb \Pi}}&#10;%\newcommand{\PPhi}{{\bm \Phi}}&#10;%\newcommand{\PPi}{{\bm \Pi}}&#10;\newcommand{\PPhi}{{\Phi}}&#10;\newcommand{\PPi}{{\Pi}}&#10;\newcommand{\ppi}{{\pi}}&#10;\newcommand{\ggam}{{\gamma}}&#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cool package Styles&#10;\Style{IdentityMatrixSymb=\mI,%&#10;       DSymb={\mathrm d},%&#10;       IntegrateDifferentialDSymb={\mathrm d},%&#10;       TrParen=p,%&#10;       DetParen=p}&#10;\Style{DDisplayFunc=outset}&#10;\renewcommand{\Transpose}[1]{ {#1}^\Transp }&#10;\newcommand{\TransposeInv}[1]{ {#1}^{-\Transp} }&#10;\newcommand{\T}[1]{\Transpose{#1}}&#10;\newcommand{\TInv}[1]{\TransposeInv{#1}}&#10;\newcommand{\Inv}[1]{ {#1}^{-1} }&#10;\newcommand{\Transp}{{{\mathrm T}}}&#10;      &#10;\newcommand{\Rank}[1]    {\operatorname{rank}\inp{#1}}&#10;\newcommand{\Vol}[1]     {\operatorname{vol}\inp{#1}}&#10;\renewcommand{\Vec}[1]   {\operatorname{vec}\inp{#1}}&#10;\renewcommand{\Div}[1]   {\T{\nabla} \, #1}&#10;\newcommand{\Diag}[1]    {\operatorname{diag}\inp{#1}}&#10;\newcommand{\Dim}[1]     {\operatorname{dim}\inp{#1}}&#10;\newcommand{\Diagof}[1]  {\operatorname{diag}^{-1}\inp{#1}}&#10;\newcommand*{\diff}{\mathop{}\!\mathrm{d}} %e.g. $F(x) = \int\!f(x)\diff x$&#10;\newcommand{\Argmin}[1]{\underset{#1}{\operatorname{argmin}} \;}&#10;\newcommand{\Maxof}[1]{\underset{#1}{\operatorname{max}} \;}&#10;\newcommand{\Minof}[1]{\underset{#1}{\operatorname{min}} \;}&#10;&#10;\providecommand{\e}[1]{\ensuremath{\cdot 10^{#1}}}&#10;&#10;%workaround for mathbold in cool, cf. http://tex.stackexchange.com/questions/97910&#10;\let\oldmb\mathbold&#10;\protected\def\mathbold{\oldmb}&#10;&#10;\newcommand{\CB} [1]{{\color{#1}     $\bullet$}}&#10;\newcommand{\CBB}[2]{{\color[#1]{#2} $\bullet$}}&#10;&#10;\newcommand{\ie}{i.e.}&#10;\newcommand{\Ie}{I.e.}&#10;\newcommand{\eg}{e.g.}&#10;\newcommand{\Eg}{E.g.}&#10;\newcommand{\cf}{cf.\ }&#10;\newcommand{\Cf}{Cf.\ }&#10;\newcommand{\etc}{etc.\ }&#10;\newcommand{\wrt}{w.r.t.\ }&#10;\newcommand{\Wrt}{W.r.t.\ }&#10;% \newcommand{\wlog}{w.l.o.g.~}&#10;\newcommand{\Wlog}{W.l.o.g.\ }&#10;\newcommand{\resp}{resp.\ }&#10;\newcommand{\etal}{et al.\ }&#10;&#10;\newtheorem{theorem}{Theorem}&#10;\newtheorem{definition}{Definition}&#10;\newtheorem{expectation}{Expectation}&#10;\newtheorem{problem}{Problem}&#10;%\newtheorem{algorithm}{Algorithm}&#10;&#10;%\newenvironment{fshaded}{%&#10;%\def\FrameCommand{\fcolorbox{framecolor}{shadecolor}}%&#10;%\MakeFramed {\FrameRestore}}%&#10;%{\endMakeFramed}&#10;%&#10;%\newtheorem{theorem}{Theorem}[section]&#10;%&#10;%\newenvironment{fdfn}[1][]{&#10;%\definecolor{shadecolor}{rgb}{.9,.9,1}%DEFINITION_COLORBOX&#10;%\definecolor{framecolor}{rgb}{1,1,1}%&#10;%\begin{fshaded}\begin{theorem}[#1]}{\end{theorem}\end{fshaded}}&#10;%&#10;%&#10;%\begin{fdfn}[Blash]&#10;%Eine Zahlenfolge ...&#10;%\end{fdfn}&#10;%&#10;%\begin{fdfn}[Test]&#10;%Eine Zahlenfolge ...&#10;%\end{fdfn}&#10;&#10;% :mode=latex: %&#10;&#10;\begin{document}&#10;&#10;\[&#10;f(x_a,y_a)\]&#10;&#10;\end{document}"/>
  <p:tag name="IGUANATEXSIZE" val="22"/>
</p:tagLst>
</file>

<file path=ppt/tags/tag3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osf,sc]{mathpazo}&#10;\usepackage{cool}&#10;\usepackage{mathtools}&#10;\pagestyle{empty}&#10;&#10;%!TEX root = diss.tex&#10;&#10;%%%%%%%%%%%%%%%%%%%%%%%%%%%%%%%%%%%%%%%%%%%%%%%%%%%%%%%%%%%%%&#10;%% LaTeX math macros&#10;%%%%%%%%%%%%%%%%%%%%%%%%%%%%%%%%%%%%%%%%%%%%%%%%%%%%%%%%%%%%%&#10;&#10;\newcommand{\mySetNotation}[1]{{\mathbb{#1}}}&#10;\newcommand{\RRSet}{{\mySetNotation{R}}}&#10;\newcommand{\EESet}{{\mySetNotation{E}}}&#10;\newcommand{\NNSet}{{\mySetNotation{N}}}&#10;\newcommand{\QQSet}{{\mySetNotation{Q}}}&#10;&#10;\newcommand{\myBoldNotation}[1]{{\mathbf #1}}&#10;%\newcommand{\myBoldNotation}[1]{{\mathbold{#1}}} %for euler math&#10;\newcommand{\va}   {{\myBoldNotation{a}}}&#10;\newcommand{\vb}   {{\myBoldNotation{b}}}&#10;\newcommand{\vc}   {{\myBoldNotation{c}}}&#10;\newcommand{\vd}   {{\myBoldNotation{d}}}&#10;\newcommand{\ve}   {{\myBoldNotation{e}}}&#10;\newcommand{\vf}   {{\myBoldNotation{f}}}&#10;\newcommand{\vg}   {{\myBoldNotation{g}}}&#10;\newcommand{\vh}   {{\myBoldNotation{h}}}&#10;\newcommand{\vi}   {{\myBoldNotation{i}}}&#10;\newcommand{\vj}   {{\myBoldNotation{j}}}&#10;\newcommand{\vk}   {{\myBoldNotation{k}}}&#10;\newcommand{\vl}   {{\myBoldNotation{l}}}&#10;\newcommand{\vm}   {{\myBoldNotation{m}}}&#10;\newcommand{\vn}   {{\myBoldNotation{n}}}&#10;\newcommand{\nn}   {{\myBoldNotation{n}}}&#10;\newcommand{\vo}   {{\myBoldNotation{o}}}&#10;\newcommand{\vp}   {{\myBoldNotation{p}}}&#10;\newcommand{\pp}   {{\myBoldNotation{p}}}&#10;\newcommand{\vq}   {{\myBoldNotation{q}}}&#10;\newcommand{\vr}   {{\myBoldNotation{r}}}&#10;\newcommand{\vs}   {{\myBoldNotation{s}}}&#10;\newcommand{\vt}   {{\myBoldNotation{t}}}&#10;\newcommand{\vu}   {{\myBoldNotation{u}}}&#10;\newcommand{\vv}   {{\myBoldNotation{v}}}&#10;\newcommand{\vw}   {{\myBoldNotation{w}}}&#10;\newcommand{\vx}   {{\myBoldNotation{x}}}&#10;\newcommand{\vy}   {{\myBoldNotation{y}}}&#10;\newcommand{\vz}   {{\myBoldNotation{z}}}&#10;\newcommand{\vNull}{{\myBoldNotation{0}}}&#10;\newcommand{\vOne} {{\myBoldNotation{1}}}&#10;&#10;\newcommand{\mA}   {{\myBoldNotation{A}}}&#10;\newcommand{\mB}   {{\myBoldNotation{B}}}&#10;\newcommand{\mC}   {{\myBoldNotation{C}}}&#10;\newcommand{\mD}   {{\myBoldNotation{D}}}&#10;\newcommand{\mE}   {{\myBoldNotation{E}}}&#10;\newcommand{\mF}   {{\myBoldNotation{F}}}&#10;\newcommand{\mG}   {{\myBoldNotation{G}}}&#10;\newcommand{\mH}   {{\myBoldNotation{H}}}&#10;\newcommand{\mI}   {{\myBoldNotation{I}}}&#10;\newcommand{\mJ}   {{\myBoldNotation{J}}}&#10;\newcommand{\mK}   {{\myBoldNotation{K}}}&#10;\newcommand{\mL}   {{\myBoldNotation{L}}}&#10;\newcommand{\mM}   {{\myBoldNotation{M}}}&#10;\newcommand{\mN}   {{\myBoldNotation{N}}}&#10;\newcommand{\mO}   {{\myBoldNotation{O}}}&#10;\newcommand{\mP}   {{\myBoldNotation{P}}}&#10;\newcommand{\mQ}   {{\myBoldNotation{Q}}}&#10;\newcommand{\mR}   {{\myBoldNotation{R}}}&#10;\newcommand{\mS}   {{\myBoldNotation{S}}}&#10;\newcommand{\mT}   {{\myBoldNotation{T}}}&#10;\newcommand{\mU}   {{\myBoldNotation{U}}}&#10;\newcommand{\mV}   {{\myBoldNotation{V}}}&#10;\newcommand{\mW}   {{\myBoldNotation{W}}}&#10;\newcommand{\mX}   {{\myBoldNotation{X}}}&#10;\newcommand{\mY}   {{\myBoldNotation{Y}}}&#10;\newcommand{\mZ}   {{\myBoldNotation{Z}}}&#10;\newcommand{\mNull}{{\myBoldNotation{0}}}&#10;&#10;%\newcommand{\myBoldGreekNotation}[1]{\boldsymbol{#1}}&#10;\newcommand{\myBoldGreekNotationLower}[1]{{\bm{#1}}}&#10;\newcommand{\myBoldGreekNotationUpper}[1]{{\bm{#1}}}&#10;\newcommand{\balpha}  {{\myBoldGreekNotationLower{\alpha}  }}&#10;\newcommand{\bbeta}   {{\myBoldGreekNotationLower{\beta}   }}&#10;\newcommand{\bgamma}  {{\myBoldGreekNotationLower{\gamma}  }}&#10;\newcommand{\bdelta}  {{\myBoldGreekNotationLower{\delta}  }}&#10;\newcommand{\bepsilon}{{\myBoldGreekNotationLower{\epsilon}}}&#10;\newcommand{\bzeta}   {{\myBoldGreekNotationLower{\zeta}   }}&#10;\newcommand{\btheta}  {{\myBoldGreekNotationLower{\theta}  }}&#10;\newcommand{\biota}   {{\myBoldGreekNotationLower{\iota}   }}&#10;\newcommand{\bkappa}  {{\myBoldGreekNotationLower{\kappa}  }}&#10;\newcommand{\blambda} {{\myBoldGreekNotationLower{\lambda} }}&#10;\newcommand{\bmu}     {{\myBoldGreekNotationLower{\mu}     }}&#10;\newcommand{\bnu}     {{\myBoldGreekNotationLower{\nu}     }}&#10;\newcommand{\bxi}     {{\myBoldGreekNotationLower{\xi}     }}&#10;\newcommand{\bomicron}{{\myBoldGreekNotationLower{\omicron}}}&#10;\newcommand{\bpi}     {{\myBoldGreekNotationLower{\pi}     }}&#10;\newcommand{\brho}    {{\myBoldGreekNotationLower{\rho}    }}&#10;\newcommand{\bsigma}  {{\myBoldGreekNotationLower{\sigma}  }}&#10;\newcommand{\btau}    {{\myBoldGreekNotationLower{\tau}    }}&#10;\newcommand{\bupsilon}{{\myBoldGreekNotationLower{\upsilon}}}&#10;\newcommand{\bphi}    {{\myBoldGreekNotationLower{\phi}    }}&#10;\newcommand{\bchi}    {{\myBoldGreekNotationLower{\chi}    }}&#10;\newcommand{\bpsi}    {{\myBoldGreekNotationLower{\psi}    }}&#10;\newcommand{\bomega}  {{\myBoldGreekNotationLower{\omega}  }}&#10;&#10;\newcommand{\bGamma}  {{\myBoldGreekNotationUpper{\Gamma}  }}&#10;\newcommand{\bDelta}  {{\myBoldGreekNotationUpper{\Delta}  }}&#10;\newcommand{\bTheta}  {{\myBoldGreekNotationUpper{\Theta}  }}&#10;\newcommand{\bLambda} {{\myBoldGreekNotationUpper{\Lambda} }}&#10;\newcommand{\bXi}     {{\myBoldGreekNotationUpper{\Xi}     }}&#10;\newcommand{\bPi}     {{\myBoldGreekNotationUpper{\Pi}     }}&#10;\newcommand{\bSigma}  {{\myBoldGreekNotationUpper{\Sigma}  }}&#10;\newcommand{\bUpsilon}{{\myBoldGreekNotationUpper{\Upsilon}}}&#10;\newcommand{\bPhi}    {{\myBoldGreekNotationUpper{\Phi}    }}&#10;\newcommand{\bPsi}    {{\myBoldGreekNotationUpper{\Psi}    }}&#10;\newcommand{\bOmega}  {{\myBoldGreekNotationUpper{\Omega}  }}&#10;&#10;\newcommand{\inn}[2][0cm]{\mathopen{}\left|{#2}\parbox[h][#1]{0cm}{}\right|}&#10;\newcommand{\invn}[2][0cm]{\mathopen{}\left|\left|{#2}\parbox[h][#1]{0cm}{}\right|\right|}&#10;&#10;%\newcommand{\Sa}{{\mathbf {Sa}}}&#10;%\newcommand{\Topo}{{\mathbf {Topo}}}&#10;%\newcommand{\Sep}{{\mathbf {Sep}}}&#10;%\newcommand{\Str}{{\mathbf {Str}}}&#10;%\newcommand{\Reg}{{\mathbf {Reg}}}&#10;&#10;%\newcommand{\PPhi}{{\pmb \Phi}}&#10;%\newcommand{\PPi}{{\pmb \Pi}}&#10;%\newcommand{\PPhi}{{\bm \Phi}}&#10;%\newcommand{\PPi}{{\bm \Pi}}&#10;\newcommand{\PPhi}{{\Phi}}&#10;\newcommand{\PPi}{{\Pi}}&#10;\newcommand{\ppi}{{\pi}}&#10;\newcommand{\ggam}{{\gamma}}&#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cool package Styles&#10;\Style{IdentityMatrixSymb=\mI,%&#10;       DSymb={\mathrm d},%&#10;       IntegrateDifferentialDSymb={\mathrm d},%&#10;       TrParen=p,%&#10;       DetParen=p}&#10;\Style{DDisplayFunc=outset}&#10;\renewcommand{\Transpose}[1]{ {#1}^\Transp }&#10;\newcommand{\TransposeInv}[1]{ {#1}^{-\Transp} }&#10;\newcommand{\T}[1]{\Transpose{#1}}&#10;\newcommand{\TInv}[1]{\TransposeInv{#1}}&#10;\newcommand{\Inv}[1]{ {#1}^{-1} }&#10;\newcommand{\Transp}{{{\mathrm T}}}&#10;      &#10;\newcommand{\Rank}[1]    {\operatorname{rank}\inp{#1}}&#10;\newcommand{\Vol}[1]     {\operatorname{vol}\inp{#1}}&#10;\renewcommand{\Vec}[1]   {\operatorname{vec}\inp{#1}}&#10;\renewcommand{\Div}[1]   {\T{\nabla} \, #1}&#10;\newcommand{\Diag}[1]    {\operatorname{diag}\inp{#1}}&#10;\newcommand{\Dim}[1]     {\operatorname{dim}\inp{#1}}&#10;\newcommand{\Diagof}[1]  {\operatorname{diag}^{-1}\inp{#1}}&#10;\newcommand*{\diff}{\mathop{}\!\mathrm{d}} %e.g. $F(x) = \int\!f(x)\diff x$&#10;\newcommand{\Argmin}[1]{\underset{#1}{\operatorname{argmin}} \;}&#10;\newcommand{\Maxof}[1]{\underset{#1}{\operatorname{max}} \;}&#10;\newcommand{\Minof}[1]{\underset{#1}{\operatorname{min}} \;}&#10;&#10;\providecommand{\e}[1]{\ensuremath{\cdot 10^{#1}}}&#10;&#10;%workaround for mathbold in cool, cf. http://tex.stackexchange.com/questions/97910&#10;\let\oldmb\mathbold&#10;\protected\def\mathbold{\oldmb}&#10;&#10;\newcommand{\CB} [1]{{\color{#1}     $\bullet$}}&#10;\newcommand{\CBB}[2]{{\color[#1]{#2} $\bullet$}}&#10;&#10;\newcommand{\ie}{i.e.}&#10;\newcommand{\Ie}{I.e.}&#10;\newcommand{\eg}{e.g.}&#10;\newcommand{\Eg}{E.g.}&#10;\newcommand{\cf}{cf.\ }&#10;\newcommand{\Cf}{Cf.\ }&#10;\newcommand{\etc}{etc.\ }&#10;\newcommand{\wrt}{w.r.t.\ }&#10;\newcommand{\Wrt}{W.r.t.\ }&#10;% \newcommand{\wlog}{w.l.o.g.~}&#10;\newcommand{\Wlog}{W.l.o.g.\ }&#10;\newcommand{\resp}{resp.\ }&#10;\newcommand{\etal}{et al.\ }&#10;&#10;\newtheorem{theorem}{Theorem}&#10;\newtheorem{definition}{Definition}&#10;\newtheorem{expectation}{Expectation}&#10;\newtheorem{problem}{Problem}&#10;%\newtheorem{algorithm}{Algorithm}&#10;&#10;%\newenvironment{fshaded}{%&#10;%\def\FrameCommand{\fcolorbox{framecolor}{shadecolor}}%&#10;%\MakeFramed {\FrameRestore}}%&#10;%{\endMakeFramed}&#10;%&#10;%\newtheorem{theorem}{Theorem}[section]&#10;%&#10;%\newenvironment{fdfn}[1][]{&#10;%\definecolor{shadecolor}{rgb}{.9,.9,1}%DEFINITION_COLORBOX&#10;%\definecolor{framecolor}{rgb}{1,1,1}%&#10;%\begin{fshaded}\begin{theorem}[#1]}{\end{theorem}\end{fshaded}}&#10;%&#10;%&#10;%\begin{fdfn}[Blash]&#10;%Eine Zahlenfolge ...&#10;%\end{fdfn}&#10;%&#10;%\begin{fdfn}[Test]&#10;%Eine Zahlenfolge ...&#10;%\end{fdfn}&#10;&#10;% :mode=latex: %&#10;&#10;\begin{document}&#10;&#10;\[&#10;c &gt; f(x_a,y_a)&#10;\]&#10;&#10;\end{document}"/>
  <p:tag name="IGUANATEXSIZE" val="22"/>
</p:tagLst>
</file>

<file path=ppt/tags/tag3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osf,sc]{mathpazo}&#10;\usepackage{cool}&#10;\usepackage{mathtools}&#10;\pagestyle{empty}&#10;&#10;%!TEX root = diss.tex&#10;&#10;%%%%%%%%%%%%%%%%%%%%%%%%%%%%%%%%%%%%%%%%%%%%%%%%%%%%%%%%%%%%%&#10;%% LaTeX math macros&#10;%%%%%%%%%%%%%%%%%%%%%%%%%%%%%%%%%%%%%%%%%%%%%%%%%%%%%%%%%%%%%&#10;&#10;\newcommand{\mySetNotation}[1]{{\mathbb{#1}}}&#10;\newcommand{\RRSet}{{\mySetNotation{R}}}&#10;\newcommand{\EESet}{{\mySetNotation{E}}}&#10;\newcommand{\NNSet}{{\mySetNotation{N}}}&#10;\newcommand{\QQSet}{{\mySetNotation{Q}}}&#10;&#10;\newcommand{\myBoldNotation}[1]{{\mathbf #1}}&#10;%\newcommand{\myBoldNotation}[1]{{\mathbold{#1}}} %for euler math&#10;\newcommand{\va}   {{\myBoldNotation{a}}}&#10;\newcommand{\vb}   {{\myBoldNotation{b}}}&#10;\newcommand{\vc}   {{\myBoldNotation{c}}}&#10;\newcommand{\vd}   {{\myBoldNotation{d}}}&#10;\newcommand{\ve}   {{\myBoldNotation{e}}}&#10;\newcommand{\vf}   {{\myBoldNotation{f}}}&#10;\newcommand{\vg}   {{\myBoldNotation{g}}}&#10;\newcommand{\vh}   {{\myBoldNotation{h}}}&#10;\newcommand{\vi}   {{\myBoldNotation{i}}}&#10;\newcommand{\vj}   {{\myBoldNotation{j}}}&#10;\newcommand{\vk}   {{\myBoldNotation{k}}}&#10;\newcommand{\vl}   {{\myBoldNotation{l}}}&#10;\newcommand{\vm}   {{\myBoldNotation{m}}}&#10;\newcommand{\vn}   {{\myBoldNotation{n}}}&#10;\newcommand{\nn}   {{\myBoldNotation{n}}}&#10;\newcommand{\vo}   {{\myBoldNotation{o}}}&#10;\newcommand{\vp}   {{\myBoldNotation{p}}}&#10;\newcommand{\pp}   {{\myBoldNotation{p}}}&#10;\newcommand{\vq}   {{\myBoldNotation{q}}}&#10;\newcommand{\vr}   {{\myBoldNotation{r}}}&#10;\newcommand{\vs}   {{\myBoldNotation{s}}}&#10;\newcommand{\vt}   {{\myBoldNotation{t}}}&#10;\newcommand{\vu}   {{\myBoldNotation{u}}}&#10;\newcommand{\vv}   {{\myBoldNotation{v}}}&#10;\newcommand{\vw}   {{\myBoldNotation{w}}}&#10;\newcommand{\vx}   {{\myBoldNotation{x}}}&#10;\newcommand{\vy}   {{\myBoldNotation{y}}}&#10;\newcommand{\vz}   {{\myBoldNotation{z}}}&#10;\newcommand{\vNull}{{\myBoldNotation{0}}}&#10;\newcommand{\vOne} {{\myBoldNotation{1}}}&#10;&#10;\newcommand{\mA}   {{\myBoldNotation{A}}}&#10;\newcommand{\mB}   {{\myBoldNotation{B}}}&#10;\newcommand{\mC}   {{\myBoldNotation{C}}}&#10;\newcommand{\mD}   {{\myBoldNotation{D}}}&#10;\newcommand{\mE}   {{\myBoldNotation{E}}}&#10;\newcommand{\mF}   {{\myBoldNotation{F}}}&#10;\newcommand{\mG}   {{\myBoldNotation{G}}}&#10;\newcommand{\mH}   {{\myBoldNotation{H}}}&#10;\newcommand{\mI}   {{\myBoldNotation{I}}}&#10;\newcommand{\mJ}   {{\myBoldNotation{J}}}&#10;\newcommand{\mK}   {{\myBoldNotation{K}}}&#10;\newcommand{\mL}   {{\myBoldNotation{L}}}&#10;\newcommand{\mM}   {{\myBoldNotation{M}}}&#10;\newcommand{\mN}   {{\myBoldNotation{N}}}&#10;\newcommand{\mO}   {{\myBoldNotation{O}}}&#10;\newcommand{\mP}   {{\myBoldNotation{P}}}&#10;\newcommand{\mQ}   {{\myBoldNotation{Q}}}&#10;\newcommand{\mR}   {{\myBoldNotation{R}}}&#10;\newcommand{\mS}   {{\myBoldNotation{S}}}&#10;\newcommand{\mT}   {{\myBoldNotation{T}}}&#10;\newcommand{\mU}   {{\myBoldNotation{U}}}&#10;\newcommand{\mV}   {{\myBoldNotation{V}}}&#10;\newcommand{\mW}   {{\myBoldNotation{W}}}&#10;\newcommand{\mX}   {{\myBoldNotation{X}}}&#10;\newcommand{\mY}   {{\myBoldNotation{Y}}}&#10;\newcommand{\mZ}   {{\myBoldNotation{Z}}}&#10;\newcommand{\mNull}{{\myBoldNotation{0}}}&#10;&#10;%\newcommand{\myBoldGreekNotation}[1]{\boldsymbol{#1}}&#10;\newcommand{\myBoldGreekNotationLower}[1]{{\bm{#1}}}&#10;\newcommand{\myBoldGreekNotationUpper}[1]{{\bm{#1}}}&#10;\newcommand{\balpha}  {{\myBoldGreekNotationLower{\alpha}  }}&#10;\newcommand{\bbeta}   {{\myBoldGreekNotationLower{\beta}   }}&#10;\newcommand{\bgamma}  {{\myBoldGreekNotationLower{\gamma}  }}&#10;\newcommand{\bdelta}  {{\myBoldGreekNotationLower{\delta}  }}&#10;\newcommand{\bepsilon}{{\myBoldGreekNotationLower{\epsilon}}}&#10;\newcommand{\bzeta}   {{\myBoldGreekNotationLower{\zeta}   }}&#10;\newcommand{\btheta}  {{\myBoldGreekNotationLower{\theta}  }}&#10;\newcommand{\biota}   {{\myBoldGreekNotationLower{\iota}   }}&#10;\newcommand{\bkappa}  {{\myBoldGreekNotationLower{\kappa}  }}&#10;\newcommand{\blambda} {{\myBoldGreekNotationLower{\lambda} }}&#10;\newcommand{\bmu}     {{\myBoldGreekNotationLower{\mu}     }}&#10;\newcommand{\bnu}     {{\myBoldGreekNotationLower{\nu}     }}&#10;\newcommand{\bxi}     {{\myBoldGreekNotationLower{\xi}     }}&#10;\newcommand{\bomicron}{{\myBoldGreekNotationLower{\omicron}}}&#10;\newcommand{\bpi}     {{\myBoldGreekNotationLower{\pi}     }}&#10;\newcommand{\brho}    {{\myBoldGreekNotationLower{\rho}    }}&#10;\newcommand{\bsigma}  {{\myBoldGreekNotationLower{\sigma}  }}&#10;\newcommand{\btau}    {{\myBoldGreekNotationLower{\tau}    }}&#10;\newcommand{\bupsilon}{{\myBoldGreekNotationLower{\upsilon}}}&#10;\newcommand{\bphi}    {{\myBoldGreekNotationLower{\phi}    }}&#10;\newcommand{\bchi}    {{\myBoldGreekNotationLower{\chi}    }}&#10;\newcommand{\bpsi}    {{\myBoldGreekNotationLower{\psi}    }}&#10;\newcommand{\bomega}  {{\myBoldGreekNotationLower{\omega}  }}&#10;&#10;\newcommand{\bGamma}  {{\myBoldGreekNotationUpper{\Gamma}  }}&#10;\newcommand{\bDelta}  {{\myBoldGreekNotationUpper{\Delta}  }}&#10;\newcommand{\bTheta}  {{\myBoldGreekNotationUpper{\Theta}  }}&#10;\newcommand{\bLambda} {{\myBoldGreekNotationUpper{\Lambda} }}&#10;\newcommand{\bXi}     {{\myBoldGreekNotationUpper{\Xi}     }}&#10;\newcommand{\bPi}     {{\myBoldGreekNotationUpper{\Pi}     }}&#10;\newcommand{\bSigma}  {{\myBoldGreekNotationUpper{\Sigma}  }}&#10;\newcommand{\bUpsilon}{{\myBoldGreekNotationUpper{\Upsilon}}}&#10;\newcommand{\bPhi}    {{\myBoldGreekNotationUpper{\Phi}    }}&#10;\newcommand{\bPsi}    {{\myBoldGreekNotationUpper{\Psi}    }}&#10;\newcommand{\bOmega}  {{\myBoldGreekNotationUpper{\Omega}  }}&#10;&#10;\newcommand{\inn}[2][0cm]{\mathopen{}\left|{#2}\parbox[h][#1]{0cm}{}\right|}&#10;\newcommand{\invn}[2][0cm]{\mathopen{}\left|\left|{#2}\parbox[h][#1]{0cm}{}\right|\right|}&#10;&#10;%\newcommand{\Sa}{{\mathbf {Sa}}}&#10;%\newcommand{\Topo}{{\mathbf {Topo}}}&#10;%\newcommand{\Sep}{{\mathbf {Sep}}}&#10;%\newcommand{\Str}{{\mathbf {Str}}}&#10;%\newcommand{\Reg}{{\mathbf {Reg}}}&#10;&#10;%\newcommand{\PPhi}{{\pmb \Phi}}&#10;%\newcommand{\PPi}{{\pmb \Pi}}&#10;%\newcommand{\PPhi}{{\bm \Phi}}&#10;%\newcommand{\PPi}{{\bm \Pi}}&#10;\newcommand{\PPhi}{{\Phi}}&#10;\newcommand{\PPi}{{\Pi}}&#10;\newcommand{\ppi}{{\pi}}&#10;\newcommand{\ggam}{{\gamma}}&#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cool package Styles&#10;\Style{IdentityMatrixSymb=\mI,%&#10;       DSymb={\mathrm d},%&#10;       IntegrateDifferentialDSymb={\mathrm d},%&#10;       TrParen=p,%&#10;       DetParen=p}&#10;\Style{DDisplayFunc=outset}&#10;\renewcommand{\Transpose}[1]{ {#1}^\Transp }&#10;\newcommand{\TransposeInv}[1]{ {#1}^{-\Transp} }&#10;\newcommand{\T}[1]{\Transpose{#1}}&#10;\newcommand{\TInv}[1]{\TransposeInv{#1}}&#10;\newcommand{\Inv}[1]{ {#1}^{-1} }&#10;\newcommand{\Transp}{{{\mathrm T}}}&#10;      &#10;\newcommand{\Rank}[1]    {\operatorname{rank}\inp{#1}}&#10;\newcommand{\Vol}[1]     {\operatorname{vol}\inp{#1}}&#10;\renewcommand{\Vec}[1]   {\operatorname{vec}\inp{#1}}&#10;\renewcommand{\Div}[1]   {\T{\nabla} \, #1}&#10;\newcommand{\Diag}[1]    {\operatorname{diag}\inp{#1}}&#10;\newcommand{\Dim}[1]     {\operatorname{dim}\inp{#1}}&#10;\newcommand{\Diagof}[1]  {\operatorname{diag}^{-1}\inp{#1}}&#10;\newcommand*{\diff}{\mathop{}\!\mathrm{d}} %e.g. $F(x) = \int\!f(x)\diff x$&#10;\newcommand{\Argmin}[1]{\underset{#1}{\operatorname{argmin}} \;}&#10;\newcommand{\Maxof}[1]{\underset{#1}{\operatorname{max}} \;}&#10;\newcommand{\Minof}[1]{\underset{#1}{\operatorname{min}} \;}&#10;&#10;\providecommand{\e}[1]{\ensuremath{\cdot 10^{#1}}}&#10;&#10;%workaround for mathbold in cool, cf. http://tex.stackexchange.com/questions/97910&#10;\let\oldmb\mathbold&#10;\protected\def\mathbold{\oldmb}&#10;&#10;\newcommand{\CB} [1]{{\color{#1}     $\bullet$}}&#10;\newcommand{\CBB}[2]{{\color[#1]{#2} $\bullet$}}&#10;&#10;\newcommand{\ie}{i.e.}&#10;\newcommand{\Ie}{I.e.}&#10;\newcommand{\eg}{e.g.}&#10;\newcommand{\Eg}{E.g.}&#10;\newcommand{\cf}{cf.\ }&#10;\newcommand{\Cf}{Cf.\ }&#10;\newcommand{\etc}{etc.\ }&#10;\newcommand{\wrt}{w.r.t.\ }&#10;\newcommand{\Wrt}{W.r.t.\ }&#10;% \newcommand{\wlog}{w.l.o.g.~}&#10;\newcommand{\Wlog}{W.l.o.g.\ }&#10;\newcommand{\resp}{resp.\ }&#10;\newcommand{\etal}{et al.\ }&#10;&#10;\newtheorem{theorem}{Theorem}&#10;\newtheorem{definition}{Definition}&#10;\newtheorem{expectation}{Expectation}&#10;\newtheorem{problem}{Problem}&#10;%\newtheorem{algorithm}{Algorithm}&#10;&#10;%\newenvironment{fshaded}{%&#10;%\def\FrameCommand{\fcolorbox{framecolor}{shadecolor}}%&#10;%\MakeFramed {\FrameRestore}}%&#10;%{\endMakeFramed}&#10;%&#10;%\newtheorem{theorem}{Theorem}[section]&#10;%&#10;%\newenvironment{fdfn}[1][]{&#10;%\definecolor{shadecolor}{rgb}{.9,.9,1}%DEFINITION_COLORBOX&#10;%\definecolor{framecolor}{rgb}{1,1,1}%&#10;%\begin{fshaded}\begin{theorem}[#1]}{\end{theorem}\end{fshaded}}&#10;%&#10;%&#10;%\begin{fdfn}[Blash]&#10;%Eine Zahlenfolge ...&#10;%\end{fdfn}&#10;%&#10;%\begin{fdfn}[Test]&#10;%Eine Zahlenfolge ...&#10;%\end{fdfn}&#10;&#10;% :mode=latex: %&#10;&#10;\begin{document}&#10;&#10;\begin{align*}&#10;f(x_a,y_a) =&amp; f_{i,j} + (f_{i+1,j}-f_{i,j}) \, x_a + (f_{i,j+1}-f_{i,j}) \, y_a&#10;+ \phantom{ }  \\ &amp; (f_{i+1,j+1} + f_{i,j} - f_{i+1,j} - f_{i,j+1}) \, x_a y_a = \beta&#10;\end{align*}&#10;&#10;\end{document}"/>
  <p:tag name="IGUANATEXSIZE" val="22"/>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osf,sc]{mathpazo}&#10;\usepackage{cool}&#10;\usepackage{mathtools}&#10;\pagestyle{empty}&#10;&#10;%!TEX root = diss.tex&#10;&#10;%%%%%%%%%%%%%%%%%%%%%%%%%%%%%%%%%%%%%%%%%%%%%%%%%%%%%%%%%%%%%&#10;%% LaTeX math macros&#10;%%%%%%%%%%%%%%%%%%%%%%%%%%%%%%%%%%%%%%%%%%%%%%%%%%%%%%%%%%%%%&#10;&#10;\newcommand{\mySetNotation}[1]{{\mathbb{#1}}}&#10;\newcommand{\RRSet}{{\mySetNotation{R}}}&#10;\newcommand{\EESet}{{\mySetNotation{E}}}&#10;\newcommand{\NNSet}{{\mySetNotation{N}}}&#10;\newcommand{\QQSet}{{\mySetNotation{Q}}}&#10;&#10;\newcommand{\myBoldNotation}[1]{{\mathbf #1}}&#10;%\newcommand{\myBoldNotation}[1]{{\mathbold{#1}}} %for euler math&#10;\newcommand{\va}   {{\myBoldNotation{a}}}&#10;\newcommand{\vb}   {{\myBoldNotation{b}}}&#10;\newcommand{\vc}   {{\myBoldNotation{c}}}&#10;\newcommand{\vd}   {{\myBoldNotation{d}}}&#10;\newcommand{\ve}   {{\myBoldNotation{e}}}&#10;\newcommand{\vf}   {{\myBoldNotation{f}}}&#10;\newcommand{\vg}   {{\myBoldNotation{g}}}&#10;\newcommand{\vh}   {{\myBoldNotation{h}}}&#10;\newcommand{\vi}   {{\myBoldNotation{i}}}&#10;\newcommand{\vj}   {{\myBoldNotation{j}}}&#10;\newcommand{\vk}   {{\myBoldNotation{k}}}&#10;\newcommand{\vl}   {{\myBoldNotation{l}}}&#10;\newcommand{\vm}   {{\myBoldNotation{m}}}&#10;\newcommand{\vn}   {{\myBoldNotation{n}}}&#10;\newcommand{\nn}   {{\myBoldNotation{n}}}&#10;\newcommand{\vo}   {{\myBoldNotation{o}}}&#10;\newcommand{\vp}   {{\myBoldNotation{p}}}&#10;\newcommand{\pp}   {{\myBoldNotation{p}}}&#10;\newcommand{\vq}   {{\myBoldNotation{q}}}&#10;\newcommand{\vr}   {{\myBoldNotation{r}}}&#10;\newcommand{\vs}   {{\myBoldNotation{s}}}&#10;\newcommand{\vt}   {{\myBoldNotation{t}}}&#10;\newcommand{\vu}   {{\myBoldNotation{u}}}&#10;\newcommand{\vv}   {{\myBoldNotation{v}}}&#10;\newcommand{\vw}   {{\myBoldNotation{w}}}&#10;\newcommand{\vx}   {{\myBoldNotation{x}}}&#10;\newcommand{\vy}   {{\myBoldNotation{y}}}&#10;\newcommand{\vz}   {{\myBoldNotation{z}}}&#10;\newcommand{\vNull}{{\myBoldNotation{0}}}&#10;\newcommand{\vOne} {{\myBoldNotation{1}}}&#10;&#10;\newcommand{\mA}   {{\myBoldNotation{A}}}&#10;\newcommand{\mB}   {{\myBoldNotation{B}}}&#10;\newcommand{\mC}   {{\myBoldNotation{C}}}&#10;\newcommand{\mD}   {{\myBoldNotation{D}}}&#10;\newcommand{\mE}   {{\myBoldNotation{E}}}&#10;\newcommand{\mF}   {{\myBoldNotation{F}}}&#10;\newcommand{\mG}   {{\myBoldNotation{G}}}&#10;\newcommand{\mH}   {{\myBoldNotation{H}}}&#10;\newcommand{\mI}   {{\myBoldNotation{I}}}&#10;\newcommand{\mJ}   {{\myBoldNotation{J}}}&#10;\newcommand{\mK}   {{\myBoldNotation{K}}}&#10;\newcommand{\mL}   {{\myBoldNotation{L}}}&#10;\newcommand{\mM}   {{\myBoldNotation{M}}}&#10;\newcommand{\mN}   {{\myBoldNotation{N}}}&#10;\newcommand{\mO}   {{\myBoldNotation{O}}}&#10;\newcommand{\mP}   {{\myBoldNotation{P}}}&#10;\newcommand{\mQ}   {{\myBoldNotation{Q}}}&#10;\newcommand{\mR}   {{\myBoldNotation{R}}}&#10;\newcommand{\mS}   {{\myBoldNotation{S}}}&#10;\newcommand{\mT}   {{\myBoldNotation{T}}}&#10;\newcommand{\mU}   {{\myBoldNotation{U}}}&#10;\newcommand{\mV}   {{\myBoldNotation{V}}}&#10;\newcommand{\mW}   {{\myBoldNotation{W}}}&#10;\newcommand{\mX}   {{\myBoldNotation{X}}}&#10;\newcommand{\mY}   {{\myBoldNotation{Y}}}&#10;\newcommand{\mZ}   {{\myBoldNotation{Z}}}&#10;\newcommand{\mNull}{{\myBoldNotation{0}}}&#10;&#10;%\newcommand{\myBoldGreekNotation}[1]{\boldsymbol{#1}}&#10;\newcommand{\myBoldGreekNotationLower}[1]{{\bm{#1}}}&#10;\newcommand{\myBoldGreekNotationUpper}[1]{{\bm{#1}}}&#10;\newcommand{\balpha}  {{\myBoldGreekNotationLower{\alpha}  }}&#10;\newcommand{\bbeta}   {{\myBoldGreekNotationLower{\beta}   }}&#10;\newcommand{\bgamma}  {{\myBoldGreekNotationLower{\gamma}  }}&#10;\newcommand{\bdelta}  {{\myBoldGreekNotationLower{\delta}  }}&#10;\newcommand{\bepsilon}{{\myBoldGreekNotationLower{\epsilon}}}&#10;\newcommand{\bzeta}   {{\myBoldGreekNotationLower{\zeta}   }}&#10;\newcommand{\btheta}  {{\myBoldGreekNotationLower{\theta}  }}&#10;\newcommand{\biota}   {{\myBoldGreekNotationLower{\iota}   }}&#10;\newcommand{\bkappa}  {{\myBoldGreekNotationLower{\kappa}  }}&#10;\newcommand{\blambda} {{\myBoldGreekNotationLower{\lambda} }}&#10;\newcommand{\bmu}     {{\myBoldGreekNotationLower{\mu}     }}&#10;\newcommand{\bnu}     {{\myBoldGreekNotationLower{\nu}     }}&#10;\newcommand{\bxi}     {{\myBoldGreekNotationLower{\xi}     }}&#10;\newcommand{\bomicron}{{\myBoldGreekNotationLower{\omicron}}}&#10;\newcommand{\bpi}     {{\myBoldGreekNotationLower{\pi}     }}&#10;\newcommand{\brho}    {{\myBoldGreekNotationLower{\rho}    }}&#10;\newcommand{\bsigma}  {{\myBoldGreekNotationLower{\sigma}  }}&#10;\newcommand{\btau}    {{\myBoldGreekNotationLower{\tau}    }}&#10;\newcommand{\bupsilon}{{\myBoldGreekNotationLower{\upsilon}}}&#10;\newcommand{\bphi}    {{\myBoldGreekNotationLower{\phi}    }}&#10;\newcommand{\bchi}    {{\myBoldGreekNotationLower{\chi}    }}&#10;\newcommand{\bpsi}    {{\myBoldGreekNotationLower{\psi}    }}&#10;\newcommand{\bomega}  {{\myBoldGreekNotationLower{\omega}  }}&#10;&#10;\newcommand{\bGamma}  {{\myBoldGreekNotationUpper{\Gamma}  }}&#10;\newcommand{\bDelta}  {{\myBoldGreekNotationUpper{\Delta}  }}&#10;\newcommand{\bTheta}  {{\myBoldGreekNotationUpper{\Theta}  }}&#10;\newcommand{\bLambda} {{\myBoldGreekNotationUpper{\Lambda} }}&#10;\newcommand{\bXi}     {{\myBoldGreekNotationUpper{\Xi}     }}&#10;\newcommand{\bPi}     {{\myBoldGreekNotationUpper{\Pi}     }}&#10;\newcommand{\bSigma}  {{\myBoldGreekNotationUpper{\Sigma}  }}&#10;\newcommand{\bUpsilon}{{\myBoldGreekNotationUpper{\Upsilon}}}&#10;\newcommand{\bPhi}    {{\myBoldGreekNotationUpper{\Phi}    }}&#10;\newcommand{\bPsi}    {{\myBoldGreekNotationUpper{\Psi}    }}&#10;\newcommand{\bOmega}  {{\myBoldGreekNotationUpper{\Omega}  }}&#10;&#10;\newcommand{\inn}[2][0cm]{\mathopen{}\left|{#2}\parbox[h][#1]{0cm}{}\right|}&#10;\newcommand{\invn}[2][0cm]{\mathopen{}\left|\left|{#2}\parbox[h][#1]{0cm}{}\right|\right|}&#10;&#10;%\newcommand{\Sa}{{\mathbf {Sa}}}&#10;%\newcommand{\Topo}{{\mathbf {Topo}}}&#10;%\newcommand{\Sep}{{\mathbf {Sep}}}&#10;%\newcommand{\Str}{{\mathbf {Str}}}&#10;%\newcommand{\Reg}{{\mathbf {Reg}}}&#10;&#10;%\newcommand{\PPhi}{{\pmb \Phi}}&#10;%\newcommand{\PPi}{{\pmb \Pi}}&#10;%\newcommand{\PPhi}{{\bm \Phi}}&#10;%\newcommand{\PPi}{{\bm \Pi}}&#10;\newcommand{\PPhi}{{\Phi}}&#10;\newcommand{\PPi}{{\Pi}}&#10;\newcommand{\ppi}{{\pi}}&#10;\newcommand{\ggam}{{\gamma}}&#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cool package Styles&#10;\Style{IdentityMatrixSymb=\mI,%&#10;       DSymb={\mathrm d},%&#10;       IntegrateDifferentialDSymb={\mathrm d},%&#10;       TrParen=p,%&#10;       DetParen=p}&#10;\Style{DDisplayFunc=outset}&#10;\renewcommand{\Transpose}[1]{ {#1}^\Transp }&#10;\newcommand{\TransposeInv}[1]{ {#1}^{-\Transp} }&#10;\newcommand{\T}[1]{\Transpose{#1}}&#10;\newcommand{\TInv}[1]{\TransposeInv{#1}}&#10;\newcommand{\Inv}[1]{ {#1}^{-1} }&#10;\newcommand{\Transp}{{{\mathrm T}}}&#10;      &#10;\newcommand{\Rank}[1]    {\operatorname{rank}\inp{#1}}&#10;\newcommand{\Vol}[1]     {\operatorname{vol}\inp{#1}}&#10;\renewcommand{\Vec}[1]   {\operatorname{vec}\inp{#1}}&#10;\renewcommand{\Div}[1]   {\T{\nabla} \, #1}&#10;\newcommand{\Diag}[1]    {\operatorname{diag}\inp{#1}}&#10;\newcommand{\Dim}[1]     {\operatorname{dim}\inp{#1}}&#10;\newcommand{\Diagof}[1]  {\operatorname{diag}^{-1}\inp{#1}}&#10;\newcommand*{\diff}{\mathop{}\!\mathrm{d}} %e.g. $F(x) = \int\!f(x)\diff x$&#10;\newcommand{\Argmin}[1]{\underset{#1}{\operatorname{argmin}} \;}&#10;\newcommand{\Maxof}[1]{\underset{#1}{\operatorname{max}} \;}&#10;\newcommand{\Minof}[1]{\underset{#1}{\operatorname{min}} \;}&#10;&#10;\providecommand{\e}[1]{\ensuremath{\cdot 10^{#1}}}&#10;&#10;%workaround for mathbold in cool, cf. http://tex.stackexchange.com/questions/97910&#10;\let\oldmb\mathbold&#10;\protected\def\mathbold{\oldmb}&#10;&#10;\newcommand{\CB} [1]{{\color{#1}     $\bullet$}}&#10;\newcommand{\CBB}[2]{{\color[#1]{#2} $\bullet$}}&#10;&#10;\newcommand{\ie}{i.e.}&#10;\newcommand{\Ie}{I.e.}&#10;\newcommand{\eg}{e.g.}&#10;\newcommand{\Eg}{E.g.}&#10;\newcommand{\cf}{cf.\ }&#10;\newcommand{\Cf}{Cf.\ }&#10;\newcommand{\etc}{etc.\ }&#10;\newcommand{\wrt}{w.r.t.\ }&#10;\newcommand{\Wrt}{W.r.t.\ }&#10;% \newcommand{\wlog}{w.l.o.g.~}&#10;\newcommand{\Wlog}{W.l.o.g.\ }&#10;\newcommand{\resp}{resp.\ }&#10;\newcommand{\etal}{et al.\ }&#10;&#10;\newtheorem{theorem}{Theorem}&#10;\newtheorem{definition}{Definition}&#10;\newtheorem{expectation}{Expectation}&#10;\newtheorem{problem}{Problem}&#10;%\newtheorem{algorithm}{Algorithm}&#10;&#10;%\newenvironment{fshaded}{%&#10;%\def\FrameCommand{\fcolorbox{framecolor}{shadecolor}}%&#10;%\MakeFramed {\FrameRestore}}%&#10;%{\endMakeFramed}&#10;%&#10;%\newtheorem{theorem}{Theorem}[section]&#10;%&#10;%\newenvironment{fdfn}[1][]{&#10;%\definecolor{shadecolor}{rgb}{.9,.9,1}%DEFINITION_COLORBOX&#10;%\definecolor{framecolor}{rgb}{1,1,1}%&#10;%\begin{fshaded}\begin{theorem}[#1]}{\end{theorem}\end{fshaded}}&#10;%&#10;%&#10;%\begin{fdfn}[Blash]&#10;%Eine Zahlenfolge ...&#10;%\end{fdfn}&#10;%&#10;%\begin{fdfn}[Test]&#10;%Eine Zahlenfolge ...&#10;%\end{fdfn}&#10;&#10;% :mode=latex: %&#10;&#10;\begin{document}&#10;&#10;\[&#10;s[m,n] = \sum_i \sum_j f[i,j]\,g[m-i,n-j]&#10;\]&#10;&#10;\end{document}"/>
  <p:tag name="IGUANATEXSIZE" val="25"/>
</p:tagLst>
</file>

<file path=ppt/tags/tag4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osf,sc]{mathpazo}&#10;\usepackage{cool}&#10;\usepackage{mathtools}&#10;\pagestyle{empty}&#10;&#10;%!TEX root = diss.tex&#10;&#10;%%%%%%%%%%%%%%%%%%%%%%%%%%%%%%%%%%%%%%%%%%%%%%%%%%%%%%%%%%%%%&#10;%% LaTeX math macros&#10;%%%%%%%%%%%%%%%%%%%%%%%%%%%%%%%%%%%%%%%%%%%%%%%%%%%%%%%%%%%%%&#10;&#10;\newcommand{\mySetNotation}[1]{{\mathbb{#1}}}&#10;\newcommand{\RRSet}{{\mySetNotation{R}}}&#10;\newcommand{\EESet}{{\mySetNotation{E}}}&#10;\newcommand{\NNSet}{{\mySetNotation{N}}}&#10;\newcommand{\QQSet}{{\mySetNotation{Q}}}&#10;&#10;\newcommand{\myBoldNotation}[1]{{\mathbf #1}}&#10;%\newcommand{\myBoldNotation}[1]{{\mathbold{#1}}} %for euler math&#10;\newcommand{\va}   {{\myBoldNotation{a}}}&#10;\newcommand{\vb}   {{\myBoldNotation{b}}}&#10;\newcommand{\vc}   {{\myBoldNotation{c}}}&#10;\newcommand{\vd}   {{\myBoldNotation{d}}}&#10;\newcommand{\ve}   {{\myBoldNotation{e}}}&#10;\newcommand{\vf}   {{\myBoldNotation{f}}}&#10;\newcommand{\vg}   {{\myBoldNotation{g}}}&#10;\newcommand{\vh}   {{\myBoldNotation{h}}}&#10;\newcommand{\vi}   {{\myBoldNotation{i}}}&#10;\newcommand{\vj}   {{\myBoldNotation{j}}}&#10;\newcommand{\vk}   {{\myBoldNotation{k}}}&#10;\newcommand{\vl}   {{\myBoldNotation{l}}}&#10;\newcommand{\vm}   {{\myBoldNotation{m}}}&#10;\newcommand{\vn}   {{\myBoldNotation{n}}}&#10;\newcommand{\nn}   {{\myBoldNotation{n}}}&#10;\newcommand{\vo}   {{\myBoldNotation{o}}}&#10;\newcommand{\vp}   {{\myBoldNotation{p}}}&#10;\newcommand{\pp}   {{\myBoldNotation{p}}}&#10;\newcommand{\vq}   {{\myBoldNotation{q}}}&#10;\newcommand{\vr}   {{\myBoldNotation{r}}}&#10;\newcommand{\vs}   {{\myBoldNotation{s}}}&#10;\newcommand{\vt}   {{\myBoldNotation{t}}}&#10;\newcommand{\vu}   {{\myBoldNotation{u}}}&#10;\newcommand{\vv}   {{\myBoldNotation{v}}}&#10;\newcommand{\vw}   {{\myBoldNotation{w}}}&#10;\newcommand{\vx}   {{\myBoldNotation{x}}}&#10;\newcommand{\vy}   {{\myBoldNotation{y}}}&#10;\newcommand{\vz}   {{\myBoldNotation{z}}}&#10;\newcommand{\vNull}{{\myBoldNotation{0}}}&#10;\newcommand{\vOne} {{\myBoldNotation{1}}}&#10;&#10;\newcommand{\mA}   {{\myBoldNotation{A}}}&#10;\newcommand{\mB}   {{\myBoldNotation{B}}}&#10;\newcommand{\mC}   {{\myBoldNotation{C}}}&#10;\newcommand{\mD}   {{\myBoldNotation{D}}}&#10;\newcommand{\mE}   {{\myBoldNotation{E}}}&#10;\newcommand{\mF}   {{\myBoldNotation{F}}}&#10;\newcommand{\mG}   {{\myBoldNotation{G}}}&#10;\newcommand{\mH}   {{\myBoldNotation{H}}}&#10;\newcommand{\mI}   {{\myBoldNotation{I}}}&#10;\newcommand{\mJ}   {{\myBoldNotation{J}}}&#10;\newcommand{\mK}   {{\myBoldNotation{K}}}&#10;\newcommand{\mL}   {{\myBoldNotation{L}}}&#10;\newcommand{\mM}   {{\myBoldNotation{M}}}&#10;\newcommand{\mN}   {{\myBoldNotation{N}}}&#10;\newcommand{\mO}   {{\myBoldNotation{O}}}&#10;\newcommand{\mP}   {{\myBoldNotation{P}}}&#10;\newcommand{\mQ}   {{\myBoldNotation{Q}}}&#10;\newcommand{\mR}   {{\myBoldNotation{R}}}&#10;\newcommand{\mS}   {{\myBoldNotation{S}}}&#10;\newcommand{\mT}   {{\myBoldNotation{T}}}&#10;\newcommand{\mU}   {{\myBoldNotation{U}}}&#10;\newcommand{\mV}   {{\myBoldNotation{V}}}&#10;\newcommand{\mW}   {{\myBoldNotation{W}}}&#10;\newcommand{\mX}   {{\myBoldNotation{X}}}&#10;\newcommand{\mY}   {{\myBoldNotation{Y}}}&#10;\newcommand{\mZ}   {{\myBoldNotation{Z}}}&#10;\newcommand{\mNull}{{\myBoldNotation{0}}}&#10;&#10;%\newcommand{\myBoldGreekNotation}[1]{\boldsymbol{#1}}&#10;\newcommand{\myBoldGreekNotationLower}[1]{{\bm{#1}}}&#10;\newcommand{\myBoldGreekNotationUpper}[1]{{\bm{#1}}}&#10;\newcommand{\balpha}  {{\myBoldGreekNotationLower{\alpha}  }}&#10;\newcommand{\bbeta}   {{\myBoldGreekNotationLower{\beta}   }}&#10;\newcommand{\bgamma}  {{\myBoldGreekNotationLower{\gamma}  }}&#10;\newcommand{\bdelta}  {{\myBoldGreekNotationLower{\delta}  }}&#10;\newcommand{\bepsilon}{{\myBoldGreekNotationLower{\epsilon}}}&#10;\newcommand{\bzeta}   {{\myBoldGreekNotationLower{\zeta}   }}&#10;\newcommand{\btheta}  {{\myBoldGreekNotationLower{\theta}  }}&#10;\newcommand{\biota}   {{\myBoldGreekNotationLower{\iota}   }}&#10;\newcommand{\bkappa}  {{\myBoldGreekNotationLower{\kappa}  }}&#10;\newcommand{\blambda} {{\myBoldGreekNotationLower{\lambda} }}&#10;\newcommand{\bmu}     {{\myBoldGreekNotationLower{\mu}     }}&#10;\newcommand{\bnu}     {{\myBoldGreekNotationLower{\nu}     }}&#10;\newcommand{\bxi}     {{\myBoldGreekNotationLower{\xi}     }}&#10;\newcommand{\bomicron}{{\myBoldGreekNotationLower{\omicron}}}&#10;\newcommand{\bpi}     {{\myBoldGreekNotationLower{\pi}     }}&#10;\newcommand{\brho}    {{\myBoldGreekNotationLower{\rho}    }}&#10;\newcommand{\bsigma}  {{\myBoldGreekNotationLower{\sigma}  }}&#10;\newcommand{\btau}    {{\myBoldGreekNotationLower{\tau}    }}&#10;\newcommand{\bupsilon}{{\myBoldGreekNotationLower{\upsilon}}}&#10;\newcommand{\bphi}    {{\myBoldGreekNotationLower{\phi}    }}&#10;\newcommand{\bchi}    {{\myBoldGreekNotationLower{\chi}    }}&#10;\newcommand{\bpsi}    {{\myBoldGreekNotationLower{\psi}    }}&#10;\newcommand{\bomega}  {{\myBoldGreekNotationLower{\omega}  }}&#10;&#10;\newcommand{\bGamma}  {{\myBoldGreekNotationUpper{\Gamma}  }}&#10;\newcommand{\bDelta}  {{\myBoldGreekNotationUpper{\Delta}  }}&#10;\newcommand{\bTheta}  {{\myBoldGreekNotationUpper{\Theta}  }}&#10;\newcommand{\bLambda} {{\myBoldGreekNotationUpper{\Lambda} }}&#10;\newcommand{\bXi}     {{\myBoldGreekNotationUpper{\Xi}     }}&#10;\newcommand{\bPi}     {{\myBoldGreekNotationUpper{\Pi}     }}&#10;\newcommand{\bSigma}  {{\myBoldGreekNotationUpper{\Sigma}  }}&#10;\newcommand{\bUpsilon}{{\myBoldGreekNotationUpper{\Upsilon}}}&#10;\newcommand{\bPhi}    {{\myBoldGreekNotationUpper{\Phi}    }}&#10;\newcommand{\bPsi}    {{\myBoldGreekNotationUpper{\Psi}    }}&#10;\newcommand{\bOmega}  {{\myBoldGreekNotationUpper{\Omega}  }}&#10;&#10;\newcommand{\inn}[2][0cm]{\mathopen{}\left|{#2}\parbox[h][#1]{0cm}{}\right|}&#10;\newcommand{\invn}[2][0cm]{\mathopen{}\left|\left|{#2}\parbox[h][#1]{0cm}{}\right|\right|}&#10;&#10;%\newcommand{\Sa}{{\mathbf {Sa}}}&#10;%\newcommand{\Topo}{{\mathbf {Topo}}}&#10;%\newcommand{\Sep}{{\mathbf {Sep}}}&#10;%\newcommand{\Str}{{\mathbf {Str}}}&#10;%\newcommand{\Reg}{{\mathbf {Reg}}}&#10;&#10;%\newcommand{\PPhi}{{\pmb \Phi}}&#10;%\newcommand{\PPi}{{\pmb \Pi}}&#10;%\newcommand{\PPhi}{{\bm \Phi}}&#10;%\newcommand{\PPi}{{\bm \Pi}}&#10;\newcommand{\PPhi}{{\Phi}}&#10;\newcommand{\PPi}{{\Pi}}&#10;\newcommand{\ppi}{{\pi}}&#10;\newcommand{\ggam}{{\gamma}}&#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cool package Styles&#10;\Style{IdentityMatrixSymb=\mI,%&#10;       DSymb={\mathrm d},%&#10;       IntegrateDifferentialDSymb={\mathrm d},%&#10;       TrParen=p,%&#10;       DetParen=p}&#10;\Style{DDisplayFunc=outset}&#10;\renewcommand{\Transpose}[1]{ {#1}^\Transp }&#10;\newcommand{\TransposeInv}[1]{ {#1}^{-\Transp} }&#10;\newcommand{\T}[1]{\Transpose{#1}}&#10;\newcommand{\TInv}[1]{\TransposeInv{#1}}&#10;\newcommand{\Inv}[1]{ {#1}^{-1} }&#10;\newcommand{\Transp}{{{\mathrm T}}}&#10;      &#10;\newcommand{\Rank}[1]    {\operatorname{rank}\inp{#1}}&#10;\newcommand{\Vol}[1]     {\operatorname{vol}\inp{#1}}&#10;\renewcommand{\Vec}[1]   {\operatorname{vec}\inp{#1}}&#10;\renewcommand{\Div}[1]   {\T{\nabla} \, #1}&#10;\newcommand{\Diag}[1]    {\operatorname{diag}\inp{#1}}&#10;\newcommand{\Dim}[1]     {\operatorname{dim}\inp{#1}}&#10;\newcommand{\Diagof}[1]  {\operatorname{diag}^{-1}\inp{#1}}&#10;\newcommand*{\diff}{\mathop{}\!\mathrm{d}} %e.g. $F(x) = \int\!f(x)\diff x$&#10;\newcommand{\Argmin}[1]{\underset{#1}{\operatorname{argmin}} \;}&#10;\newcommand{\Maxof}[1]{\underset{#1}{\operatorname{max}} \;}&#10;\newcommand{\Minof}[1]{\underset{#1}{\operatorname{min}} \;}&#10;&#10;\providecommand{\e}[1]{\ensuremath{\cdot 10^{#1}}}&#10;&#10;%workaround for mathbold in cool, cf. http://tex.stackexchange.com/questions/97910&#10;\let\oldmb\mathbold&#10;\protected\def\mathbold{\oldmb}&#10;&#10;\newcommand{\CB} [1]{{\color{#1}     $\bullet$}}&#10;\newcommand{\CBB}[2]{{\color[#1]{#2} $\bullet$}}&#10;&#10;\newcommand{\ie}{i.e.}&#10;\newcommand{\Ie}{I.e.}&#10;\newcommand{\eg}{e.g.}&#10;\newcommand{\Eg}{E.g.}&#10;\newcommand{\cf}{cf.\ }&#10;\newcommand{\Cf}{Cf.\ }&#10;\newcommand{\etc}{etc.\ }&#10;\newcommand{\wrt}{w.r.t.\ }&#10;\newcommand{\Wrt}{W.r.t.\ }&#10;% \newcommand{\wlog}{w.l.o.g.~}&#10;\newcommand{\Wlog}{W.l.o.g.\ }&#10;\newcommand{\resp}{resp.\ }&#10;\newcommand{\etal}{et al.\ }&#10;&#10;\newtheorem{theorem}{Theorem}&#10;\newtheorem{definition}{Definition}&#10;\newtheorem{expectation}{Expectation}&#10;\newtheorem{problem}{Problem}&#10;%\newtheorem{algorithm}{Algorithm}&#10;&#10;%\newenvironment{fshaded}{%&#10;%\def\FrameCommand{\fcolorbox{framecolor}{shadecolor}}%&#10;%\MakeFramed {\FrameRestore}}%&#10;%{\endMakeFramed}&#10;%&#10;%\newtheorem{theorem}{Theorem}[section]&#10;%&#10;%\newenvironment{fdfn}[1][]{&#10;%\definecolor{shadecolor}{rgb}{.9,.9,1}%DEFINITION_COLORBOX&#10;%\definecolor{framecolor}{rgb}{1,1,1}%&#10;%\begin{fshaded}\begin{theorem}[#1]}{\end{theorem}\end{fshaded}}&#10;%&#10;%&#10;%\begin{fdfn}[Blash]&#10;%Eine Zahlenfolge ...&#10;%\end{fdfn}&#10;%&#10;%\begin{fdfn}[Test]&#10;%Eine Zahlenfolge ...&#10;%\end{fdfn}&#10;&#10;% :mode=latex: %&#10;&#10;\begin{document}&#10;&#10;\[&#10;\vx&#10;\]&#10;&#10;\end{document}"/>
  <p:tag name="IGUANATEXSIZE" val="22"/>
</p:tagLst>
</file>

<file path=ppt/tags/tag4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osf,sc]{mathpazo}&#10;\usepackage{cool}&#10;\usepackage{mathtools}&#10;\pagestyle{empty}&#10;&#10;%!TEX root = diss.tex&#10;&#10;%%%%%%%%%%%%%%%%%%%%%%%%%%%%%%%%%%%%%%%%%%%%%%%%%%%%%%%%%%%%%&#10;%% LaTeX math macros&#10;%%%%%%%%%%%%%%%%%%%%%%%%%%%%%%%%%%%%%%%%%%%%%%%%%%%%%%%%%%%%%&#10;&#10;\newcommand{\mySetNotation}[1]{{\mathbb{#1}}}&#10;\newcommand{\RRSet}{{\mySetNotation{R}}}&#10;\newcommand{\EESet}{{\mySetNotation{E}}}&#10;\newcommand{\NNSet}{{\mySetNotation{N}}}&#10;\newcommand{\QQSet}{{\mySetNotation{Q}}}&#10;&#10;\newcommand{\myBoldNotation}[1]{{\mathbf #1}}&#10;%\newcommand{\myBoldNotation}[1]{{\mathbold{#1}}} %for euler math&#10;\newcommand{\va}   {{\myBoldNotation{a}}}&#10;\newcommand{\vb}   {{\myBoldNotation{b}}}&#10;\newcommand{\vc}   {{\myBoldNotation{c}}}&#10;\newcommand{\vd}   {{\myBoldNotation{d}}}&#10;\newcommand{\ve}   {{\myBoldNotation{e}}}&#10;\newcommand{\vf}   {{\myBoldNotation{f}}}&#10;\newcommand{\vg}   {{\myBoldNotation{g}}}&#10;\newcommand{\vh}   {{\myBoldNotation{h}}}&#10;\newcommand{\vi}   {{\myBoldNotation{i}}}&#10;\newcommand{\vj}   {{\myBoldNotation{j}}}&#10;\newcommand{\vk}   {{\myBoldNotation{k}}}&#10;\newcommand{\vl}   {{\myBoldNotation{l}}}&#10;\newcommand{\vm}   {{\myBoldNotation{m}}}&#10;\newcommand{\vn}   {{\myBoldNotation{n}}}&#10;\newcommand{\nn}   {{\myBoldNotation{n}}}&#10;\newcommand{\vo}   {{\myBoldNotation{o}}}&#10;\newcommand{\vp}   {{\myBoldNotation{p}}}&#10;\newcommand{\pp}   {{\myBoldNotation{p}}}&#10;\newcommand{\vq}   {{\myBoldNotation{q}}}&#10;\newcommand{\vr}   {{\myBoldNotation{r}}}&#10;\newcommand{\vs}   {{\myBoldNotation{s}}}&#10;\newcommand{\vt}   {{\myBoldNotation{t}}}&#10;\newcommand{\vu}   {{\myBoldNotation{u}}}&#10;\newcommand{\vv}   {{\myBoldNotation{v}}}&#10;\newcommand{\vw}   {{\myBoldNotation{w}}}&#10;\newcommand{\vx}   {{\myBoldNotation{x}}}&#10;\newcommand{\vy}   {{\myBoldNotation{y}}}&#10;\newcommand{\vz}   {{\myBoldNotation{z}}}&#10;\newcommand{\vNull}{{\myBoldNotation{0}}}&#10;\newcommand{\vOne} {{\myBoldNotation{1}}}&#10;&#10;\newcommand{\mA}   {{\myBoldNotation{A}}}&#10;\newcommand{\mB}   {{\myBoldNotation{B}}}&#10;\newcommand{\mC}   {{\myBoldNotation{C}}}&#10;\newcommand{\mD}   {{\myBoldNotation{D}}}&#10;\newcommand{\mE}   {{\myBoldNotation{E}}}&#10;\newcommand{\mF}   {{\myBoldNotation{F}}}&#10;\newcommand{\mG}   {{\myBoldNotation{G}}}&#10;\newcommand{\mH}   {{\myBoldNotation{H}}}&#10;\newcommand{\mI}   {{\myBoldNotation{I}}}&#10;\newcommand{\mJ}   {{\myBoldNotation{J}}}&#10;\newcommand{\mK}   {{\myBoldNotation{K}}}&#10;\newcommand{\mL}   {{\myBoldNotation{L}}}&#10;\newcommand{\mM}   {{\myBoldNotation{M}}}&#10;\newcommand{\mN}   {{\myBoldNotation{N}}}&#10;\newcommand{\mO}   {{\myBoldNotation{O}}}&#10;\newcommand{\mP}   {{\myBoldNotation{P}}}&#10;\newcommand{\mQ}   {{\myBoldNotation{Q}}}&#10;\newcommand{\mR}   {{\myBoldNotation{R}}}&#10;\newcommand{\mS}   {{\myBoldNotation{S}}}&#10;\newcommand{\mT}   {{\myBoldNotation{T}}}&#10;\newcommand{\mU}   {{\myBoldNotation{U}}}&#10;\newcommand{\mV}   {{\myBoldNotation{V}}}&#10;\newcommand{\mW}   {{\myBoldNotation{W}}}&#10;\newcommand{\mX}   {{\myBoldNotation{X}}}&#10;\newcommand{\mY}   {{\myBoldNotation{Y}}}&#10;\newcommand{\mZ}   {{\myBoldNotation{Z}}}&#10;\newcommand{\mNull}{{\myBoldNotation{0}}}&#10;&#10;%\newcommand{\myBoldGreekNotation}[1]{\boldsymbol{#1}}&#10;\newcommand{\myBoldGreekNotationLower}[1]{{\bm{#1}}}&#10;\newcommand{\myBoldGreekNotationUpper}[1]{{\bm{#1}}}&#10;\newcommand{\balpha}  {{\myBoldGreekNotationLower{\alpha}  }}&#10;\newcommand{\bbeta}   {{\myBoldGreekNotationLower{\beta}   }}&#10;\newcommand{\bgamma}  {{\myBoldGreekNotationLower{\gamma}  }}&#10;\newcommand{\bdelta}  {{\myBoldGreekNotationLower{\delta}  }}&#10;\newcommand{\bepsilon}{{\myBoldGreekNotationLower{\epsilon}}}&#10;\newcommand{\bzeta}   {{\myBoldGreekNotationLower{\zeta}   }}&#10;\newcommand{\btheta}  {{\myBoldGreekNotationLower{\theta}  }}&#10;\newcommand{\biota}   {{\myBoldGreekNotationLower{\iota}   }}&#10;\newcommand{\bkappa}  {{\myBoldGreekNotationLower{\kappa}  }}&#10;\newcommand{\blambda} {{\myBoldGreekNotationLower{\lambda} }}&#10;\newcommand{\bmu}     {{\myBoldGreekNotationLower{\mu}     }}&#10;\newcommand{\bnu}     {{\myBoldGreekNotationLower{\nu}     }}&#10;\newcommand{\bxi}     {{\myBoldGreekNotationLower{\xi}     }}&#10;\newcommand{\bomicron}{{\myBoldGreekNotationLower{\omicron}}}&#10;\newcommand{\bpi}     {{\myBoldGreekNotationLower{\pi}     }}&#10;\newcommand{\brho}    {{\myBoldGreekNotationLower{\rho}    }}&#10;\newcommand{\bsigma}  {{\myBoldGreekNotationLower{\sigma}  }}&#10;\newcommand{\btau}    {{\myBoldGreekNotationLower{\tau}    }}&#10;\newcommand{\bupsilon}{{\myBoldGreekNotationLower{\upsilon}}}&#10;\newcommand{\bphi}    {{\myBoldGreekNotationLower{\phi}    }}&#10;\newcommand{\bchi}    {{\myBoldGreekNotationLower{\chi}    }}&#10;\newcommand{\bpsi}    {{\myBoldGreekNotationLower{\psi}    }}&#10;\newcommand{\bomega}  {{\myBoldGreekNotationLower{\omega}  }}&#10;&#10;\newcommand{\bGamma}  {{\myBoldGreekNotationUpper{\Gamma}  }}&#10;\newcommand{\bDelta}  {{\myBoldGreekNotationUpper{\Delta}  }}&#10;\newcommand{\bTheta}  {{\myBoldGreekNotationUpper{\Theta}  }}&#10;\newcommand{\bLambda} {{\myBoldGreekNotationUpper{\Lambda} }}&#10;\newcommand{\bXi}     {{\myBoldGreekNotationUpper{\Xi}     }}&#10;\newcommand{\bPi}     {{\myBoldGreekNotationUpper{\Pi}     }}&#10;\newcommand{\bSigma}  {{\myBoldGreekNotationUpper{\Sigma}  }}&#10;\newcommand{\bUpsilon}{{\myBoldGreekNotationUpper{\Upsilon}}}&#10;\newcommand{\bPhi}    {{\myBoldGreekNotationUpper{\Phi}    }}&#10;\newcommand{\bPsi}    {{\myBoldGreekNotationUpper{\Psi}    }}&#10;\newcommand{\bOmega}  {{\myBoldGreekNotationUpper{\Omega}  }}&#10;&#10;\newcommand{\inn}[2][0cm]{\mathopen{}\left|{#2}\parbox[h][#1]{0cm}{}\right|}&#10;\newcommand{\invn}[2][0cm]{\mathopen{}\left|\left|{#2}\parbox[h][#1]{0cm}{}\right|\right|}&#10;&#10;%\newcommand{\Sa}{{\mathbf {Sa}}}&#10;%\newcommand{\Topo}{{\mathbf {Topo}}}&#10;%\newcommand{\Sep}{{\mathbf {Sep}}}&#10;%\newcommand{\Str}{{\mathbf {Str}}}&#10;%\newcommand{\Reg}{{\mathbf {Reg}}}&#10;&#10;%\newcommand{\PPhi}{{\pmb \Phi}}&#10;%\newcommand{\PPi}{{\pmb \Pi}}&#10;%\newcommand{\PPhi}{{\bm \Phi}}&#10;%\newcommand{\PPi}{{\bm \Pi}}&#10;\newcommand{\PPhi}{{\Phi}}&#10;\newcommand{\PPi}{{\Pi}}&#10;\newcommand{\ppi}{{\pi}}&#10;\newcommand{\ggam}{{\gamma}}&#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cool package Styles&#10;\Style{IdentityMatrixSymb=\mI,%&#10;       DSymb={\mathrm d},%&#10;       IntegrateDifferentialDSymb={\mathrm d},%&#10;       TrParen=p,%&#10;       DetParen=p}&#10;\Style{DDisplayFunc=outset}&#10;\renewcommand{\Transpose}[1]{ {#1}^\Transp }&#10;\newcommand{\TransposeInv}[1]{ {#1}^{-\Transp} }&#10;\newcommand{\T}[1]{\Transpose{#1}}&#10;\newcommand{\TInv}[1]{\TransposeInv{#1}}&#10;\newcommand{\Inv}[1]{ {#1}^{-1} }&#10;\newcommand{\Transp}{{{\mathrm T}}}&#10;      &#10;\newcommand{\Rank}[1]    {\operatorname{rank}\inp{#1}}&#10;\newcommand{\Vol}[1]     {\operatorname{vol}\inp{#1}}&#10;\renewcommand{\Vec}[1]   {\operatorname{vec}\inp{#1}}&#10;\renewcommand{\Div}[1]   {\T{\nabla} \, #1}&#10;\newcommand{\Diag}[1]    {\operatorname{diag}\inp{#1}}&#10;\newcommand{\Dim}[1]     {\operatorname{dim}\inp{#1}}&#10;\newcommand{\Diagof}[1]  {\operatorname{diag}^{-1}\inp{#1}}&#10;\newcommand*{\diff}{\mathop{}\!\mathrm{d}} %e.g. $F(x) = \int\!f(x)\diff x$&#10;\newcommand{\Argmin}[1]{\underset{#1}{\operatorname{argmin}} \;}&#10;\newcommand{\Maxof}[1]{\underset{#1}{\operatorname{max}} \;}&#10;\newcommand{\Minof}[1]{\underset{#1}{\operatorname{min}} \;}&#10;&#10;\providecommand{\e}[1]{\ensuremath{\cdot 10^{#1}}}&#10;&#10;%workaround for mathbold in cool, cf. http://tex.stackexchange.com/questions/97910&#10;\let\oldmb\mathbold&#10;\protected\def\mathbold{\oldmb}&#10;&#10;\newcommand{\CB} [1]{{\color{#1}     $\bullet$}}&#10;\newcommand{\CBB}[2]{{\color[#1]{#2} $\bullet$}}&#10;&#10;\newcommand{\ie}{i.e.}&#10;\newcommand{\Ie}{I.e.}&#10;\newcommand{\eg}{e.g.}&#10;\newcommand{\Eg}{E.g.}&#10;\newcommand{\cf}{cf.\ }&#10;\newcommand{\Cf}{Cf.\ }&#10;\newcommand{\etc}{etc.\ }&#10;\newcommand{\wrt}{w.r.t.\ }&#10;\newcommand{\Wrt}{W.r.t.\ }&#10;% \newcommand{\wlog}{w.l.o.g.~}&#10;\newcommand{\Wlog}{W.l.o.g.\ }&#10;\newcommand{\resp}{resp.\ }&#10;\newcommand{\etal}{et al.\ }&#10;&#10;\newtheorem{theorem}{Theorem}&#10;\newtheorem{definition}{Definition}&#10;\newtheorem{expectation}{Expectation}&#10;\newtheorem{problem}{Problem}&#10;%\newtheorem{algorithm}{Algorithm}&#10;&#10;%\newenvironment{fshaded}{%&#10;%\def\FrameCommand{\fcolorbox{framecolor}{shadecolor}}%&#10;%\MakeFramed {\FrameRestore}}%&#10;%{\endMakeFramed}&#10;%&#10;%\newtheorem{theorem}{Theorem}[section]&#10;%&#10;%\newenvironment{fdfn}[1][]{&#10;%\definecolor{shadecolor}{rgb}{.9,.9,1}%DEFINITION_COLORBOX&#10;%\definecolor{framecolor}{rgb}{1,1,1}%&#10;%\begin{fshaded}\begin{theorem}[#1]}{\end{theorem}\end{fshaded}}&#10;%&#10;%&#10;%\begin{fdfn}[Blash]&#10;%Eine Zahlenfolge ...&#10;%\end{fdfn}&#10;%&#10;%\begin{fdfn}[Test]&#10;%Eine Zahlenfolge ...&#10;%\end{fdfn}&#10;&#10;% :mode=latex: %&#10;&#10;\begin{document}&#10;&#10;\[&#10;c=5&#10;\]&#10;&#10;\end{document}"/>
  <p:tag name="IGUANATEXSIZE" val="22"/>
</p:tagLst>
</file>

<file path=ppt/tags/tag4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osf,sc]{mathpazo}&#10;\usepackage{cool}&#10;\usepackage{mathtools}&#10;\pagestyle{empty}&#10;&#10;%!TEX root = diss.tex&#10;&#10;%%%%%%%%%%%%%%%%%%%%%%%%%%%%%%%%%%%%%%%%%%%%%%%%%%%%%%%%%%%%%&#10;%% LaTeX math macros&#10;%%%%%%%%%%%%%%%%%%%%%%%%%%%%%%%%%%%%%%%%%%%%%%%%%%%%%%%%%%%%%&#10;&#10;\newcommand{\mySetNotation}[1]{{\mathbb{#1}}}&#10;\newcommand{\RRSet}{{\mySetNotation{R}}}&#10;\newcommand{\EESet}{{\mySetNotation{E}}}&#10;\newcommand{\NNSet}{{\mySetNotation{N}}}&#10;\newcommand{\QQSet}{{\mySetNotation{Q}}}&#10;&#10;\newcommand{\myBoldNotation}[1]{{\mathbf #1}}&#10;%\newcommand{\myBoldNotation}[1]{{\mathbold{#1}}} %for euler math&#10;\newcommand{\va}   {{\myBoldNotation{a}}}&#10;\newcommand{\vb}   {{\myBoldNotation{b}}}&#10;\newcommand{\vc}   {{\myBoldNotation{c}}}&#10;\newcommand{\vd}   {{\myBoldNotation{d}}}&#10;\newcommand{\ve}   {{\myBoldNotation{e}}}&#10;\newcommand{\vf}   {{\myBoldNotation{f}}}&#10;\newcommand{\vg}   {{\myBoldNotation{g}}}&#10;\newcommand{\vh}   {{\myBoldNotation{h}}}&#10;\newcommand{\vi}   {{\myBoldNotation{i}}}&#10;\newcommand{\vj}   {{\myBoldNotation{j}}}&#10;\newcommand{\vk}   {{\myBoldNotation{k}}}&#10;\newcommand{\vl}   {{\myBoldNotation{l}}}&#10;\newcommand{\vm}   {{\myBoldNotation{m}}}&#10;\newcommand{\vn}   {{\myBoldNotation{n}}}&#10;\newcommand{\nn}   {{\myBoldNotation{n}}}&#10;\newcommand{\vo}   {{\myBoldNotation{o}}}&#10;\newcommand{\vp}   {{\myBoldNotation{p}}}&#10;\newcommand{\pp}   {{\myBoldNotation{p}}}&#10;\newcommand{\vq}   {{\myBoldNotation{q}}}&#10;\newcommand{\vr}   {{\myBoldNotation{r}}}&#10;\newcommand{\vs}   {{\myBoldNotation{s}}}&#10;\newcommand{\vt}   {{\myBoldNotation{t}}}&#10;\newcommand{\vu}   {{\myBoldNotation{u}}}&#10;\newcommand{\vv}   {{\myBoldNotation{v}}}&#10;\newcommand{\vw}   {{\myBoldNotation{w}}}&#10;\newcommand{\vx}   {{\myBoldNotation{x}}}&#10;\newcommand{\vy}   {{\myBoldNotation{y}}}&#10;\newcommand{\vz}   {{\myBoldNotation{z}}}&#10;\newcommand{\vNull}{{\myBoldNotation{0}}}&#10;\newcommand{\vOne} {{\myBoldNotation{1}}}&#10;&#10;\newcommand{\mA}   {{\myBoldNotation{A}}}&#10;\newcommand{\mB}   {{\myBoldNotation{B}}}&#10;\newcommand{\mC}   {{\myBoldNotation{C}}}&#10;\newcommand{\mD}   {{\myBoldNotation{D}}}&#10;\newcommand{\mE}   {{\myBoldNotation{E}}}&#10;\newcommand{\mF}   {{\myBoldNotation{F}}}&#10;\newcommand{\mG}   {{\myBoldNotation{G}}}&#10;\newcommand{\mH}   {{\myBoldNotation{H}}}&#10;\newcommand{\mI}   {{\myBoldNotation{I}}}&#10;\newcommand{\mJ}   {{\myBoldNotation{J}}}&#10;\newcommand{\mK}   {{\myBoldNotation{K}}}&#10;\newcommand{\mL}   {{\myBoldNotation{L}}}&#10;\newcommand{\mM}   {{\myBoldNotation{M}}}&#10;\newcommand{\mN}   {{\myBoldNotation{N}}}&#10;\newcommand{\mO}   {{\myBoldNotation{O}}}&#10;\newcommand{\mP}   {{\myBoldNotation{P}}}&#10;\newcommand{\mQ}   {{\myBoldNotation{Q}}}&#10;\newcommand{\mR}   {{\myBoldNotation{R}}}&#10;\newcommand{\mS}   {{\myBoldNotation{S}}}&#10;\newcommand{\mT}   {{\myBoldNotation{T}}}&#10;\newcommand{\mU}   {{\myBoldNotation{U}}}&#10;\newcommand{\mV}   {{\myBoldNotation{V}}}&#10;\newcommand{\mW}   {{\myBoldNotation{W}}}&#10;\newcommand{\mX}   {{\myBoldNotation{X}}}&#10;\newcommand{\mY}   {{\myBoldNotation{Y}}}&#10;\newcommand{\mZ}   {{\myBoldNotation{Z}}}&#10;\newcommand{\mNull}{{\myBoldNotation{0}}}&#10;&#10;%\newcommand{\myBoldGreekNotation}[1]{\boldsymbol{#1}}&#10;\newcommand{\myBoldGreekNotationLower}[1]{{\bm{#1}}}&#10;\newcommand{\myBoldGreekNotationUpper}[1]{{\bm{#1}}}&#10;\newcommand{\balpha}  {{\myBoldGreekNotationLower{\alpha}  }}&#10;\newcommand{\bbeta}   {{\myBoldGreekNotationLower{\beta}   }}&#10;\newcommand{\bgamma}  {{\myBoldGreekNotationLower{\gamma}  }}&#10;\newcommand{\bdelta}  {{\myBoldGreekNotationLower{\delta}  }}&#10;\newcommand{\bepsilon}{{\myBoldGreekNotationLower{\epsilon}}}&#10;\newcommand{\bzeta}   {{\myBoldGreekNotationLower{\zeta}   }}&#10;\newcommand{\btheta}  {{\myBoldGreekNotationLower{\theta}  }}&#10;\newcommand{\biota}   {{\myBoldGreekNotationLower{\iota}   }}&#10;\newcommand{\bkappa}  {{\myBoldGreekNotationLower{\kappa}  }}&#10;\newcommand{\blambda} {{\myBoldGreekNotationLower{\lambda} }}&#10;\newcommand{\bmu}     {{\myBoldGreekNotationLower{\mu}     }}&#10;\newcommand{\bnu}     {{\myBoldGreekNotationLower{\nu}     }}&#10;\newcommand{\bxi}     {{\myBoldGreekNotationLower{\xi}     }}&#10;\newcommand{\bomicron}{{\myBoldGreekNotationLower{\omicron}}}&#10;\newcommand{\bpi}     {{\myBoldGreekNotationLower{\pi}     }}&#10;\newcommand{\brho}    {{\myBoldGreekNotationLower{\rho}    }}&#10;\newcommand{\bsigma}  {{\myBoldGreekNotationLower{\sigma}  }}&#10;\newcommand{\btau}    {{\myBoldGreekNotationLower{\tau}    }}&#10;\newcommand{\bupsilon}{{\myBoldGreekNotationLower{\upsilon}}}&#10;\newcommand{\bphi}    {{\myBoldGreekNotationLower{\phi}    }}&#10;\newcommand{\bchi}    {{\myBoldGreekNotationLower{\chi}    }}&#10;\newcommand{\bpsi}    {{\myBoldGreekNotationLower{\psi}    }}&#10;\newcommand{\bomega}  {{\myBoldGreekNotationLower{\omega}  }}&#10;&#10;\newcommand{\bGamma}  {{\myBoldGreekNotationUpper{\Gamma}  }}&#10;\newcommand{\bDelta}  {{\myBoldGreekNotationUpper{\Delta}  }}&#10;\newcommand{\bTheta}  {{\myBoldGreekNotationUpper{\Theta}  }}&#10;\newcommand{\bLambda} {{\myBoldGreekNotationUpper{\Lambda} }}&#10;\newcommand{\bXi}     {{\myBoldGreekNotationUpper{\Xi}     }}&#10;\newcommand{\bPi}     {{\myBoldGreekNotationUpper{\Pi}     }}&#10;\newcommand{\bSigma}  {{\myBoldGreekNotationUpper{\Sigma}  }}&#10;\newcommand{\bUpsilon}{{\myBoldGreekNotationUpper{\Upsilon}}}&#10;\newcommand{\bPhi}    {{\myBoldGreekNotationUpper{\Phi}    }}&#10;\newcommand{\bPsi}    {{\myBoldGreekNotationUpper{\Psi}    }}&#10;\newcommand{\bOmega}  {{\myBoldGreekNotationUpper{\Omega}  }}&#10;&#10;\newcommand{\inn}[2][0cm]{\mathopen{}\left|{#2}\parbox[h][#1]{0cm}{}\right|}&#10;\newcommand{\invn}[2][0cm]{\mathopen{}\left|\left|{#2}\parbox[h][#1]{0cm}{}\right|\right|}&#10;&#10;%\newcommand{\Sa}{{\mathbf {Sa}}}&#10;%\newcommand{\Topo}{{\mathbf {Topo}}}&#10;%\newcommand{\Sep}{{\mathbf {Sep}}}&#10;%\newcommand{\Str}{{\mathbf {Str}}}&#10;%\newcommand{\Reg}{{\mathbf {Reg}}}&#10;&#10;%\newcommand{\PPhi}{{\pmb \Phi}}&#10;%\newcommand{\PPi}{{\pmb \Pi}}&#10;%\newcommand{\PPhi}{{\bm \Phi}}&#10;%\newcommand{\PPi}{{\bm \Pi}}&#10;\newcommand{\PPhi}{{\Phi}}&#10;\newcommand{\PPi}{{\Pi}}&#10;\newcommand{\ppi}{{\pi}}&#10;\newcommand{\ggam}{{\gamma}}&#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cool package Styles&#10;\Style{IdentityMatrixSymb=\mI,%&#10;       DSymb={\mathrm d},%&#10;       IntegrateDifferentialDSymb={\mathrm d},%&#10;       TrParen=p,%&#10;       DetParen=p}&#10;\Style{DDisplayFunc=outset}&#10;\renewcommand{\Transpose}[1]{ {#1}^\Transp }&#10;\newcommand{\TransposeInv}[1]{ {#1}^{-\Transp} }&#10;\newcommand{\T}[1]{\Transpose{#1}}&#10;\newcommand{\TInv}[1]{\TransposeInv{#1}}&#10;\newcommand{\Inv}[1]{ {#1}^{-1} }&#10;\newcommand{\Transp}{{{\mathrm T}}}&#10;      &#10;\newcommand{\Rank}[1]    {\operatorname{rank}\inp{#1}}&#10;\newcommand{\Vol}[1]     {\operatorname{vol}\inp{#1}}&#10;\renewcommand{\Vec}[1]   {\operatorname{vec}\inp{#1}}&#10;\renewcommand{\Div}[1]   {\T{\nabla} \, #1}&#10;\newcommand{\Diag}[1]    {\operatorname{diag}\inp{#1}}&#10;\newcommand{\Dim}[1]     {\operatorname{dim}\inp{#1}}&#10;\newcommand{\Diagof}[1]  {\operatorname{diag}^{-1}\inp{#1}}&#10;\newcommand*{\diff}{\mathop{}\!\mathrm{d}} %e.g. $F(x) = \int\!f(x)\diff x$&#10;\newcommand{\Argmin}[1]{\underset{#1}{\operatorname{argmin}} \;}&#10;\newcommand{\Maxof}[1]{\underset{#1}{\operatorname{max}} \;}&#10;\newcommand{\Minof}[1]{\underset{#1}{\operatorname{min}} \;}&#10;&#10;\providecommand{\e}[1]{\ensuremath{\cdot 10^{#1}}}&#10;&#10;%workaround for mathbold in cool, cf. http://tex.stackexchange.com/questions/97910&#10;\let\oldmb\mathbold&#10;\protected\def\mathbold{\oldmb}&#10;&#10;\newcommand{\CB} [1]{{\color{#1}     $\bullet$}}&#10;\newcommand{\CBB}[2]{{\color[#1]{#2} $\bullet$}}&#10;&#10;\newcommand{\ie}{i.e.}&#10;\newcommand{\Ie}{I.e.}&#10;\newcommand{\eg}{e.g.}&#10;\newcommand{\Eg}{E.g.}&#10;\newcommand{\cf}{cf.\ }&#10;\newcommand{\Cf}{Cf.\ }&#10;\newcommand{\etc}{etc.\ }&#10;\newcommand{\wrt}{w.r.t.\ }&#10;\newcommand{\Wrt}{W.r.t.\ }&#10;% \newcommand{\wlog}{w.l.o.g.~}&#10;\newcommand{\Wlog}{W.l.o.g.\ }&#10;\newcommand{\resp}{resp.\ }&#10;\newcommand{\etal}{et al.\ }&#10;&#10;\newtheorem{theorem}{Theorem}&#10;\newtheorem{definition}{Definition}&#10;\newtheorem{expectation}{Expectation}&#10;\newtheorem{problem}{Problem}&#10;%\newtheorem{algorithm}{Algorithm}&#10;&#10;%\newenvironment{fshaded}{%&#10;%\def\FrameCommand{\fcolorbox{framecolor}{shadecolor}}%&#10;%\MakeFramed {\FrameRestore}}%&#10;%{\endMakeFramed}&#10;%&#10;%\newtheorem{theorem}{Theorem}[section]&#10;%&#10;%\newenvironment{fdfn}[1][]{&#10;%\definecolor{shadecolor}{rgb}{.9,.9,1}%DEFINITION_COLORBOX&#10;%\definecolor{framecolor}{rgb}{1,1,1}%&#10;%\begin{fshaded}\begin{theorem}[#1]}{\end{theorem}\end{fshaded}}&#10;%&#10;%&#10;%\begin{fdfn}[Blash]&#10;%Eine Zahlenfolge ...&#10;%\end{fdfn}&#10;%&#10;%\begin{fdfn}[Test]&#10;%Eine Zahlenfolge ...&#10;%\end{fdfn}&#10;&#10;% :mode=latex: %&#10;&#10;\begin{document}&#10;&#10;\[&#10;c=8&#10;\]&#10;&#10;\end{document}"/>
  <p:tag name="IGUANATEXSIZE" val="22"/>
</p:tagLst>
</file>

<file path=ppt/tags/tag4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osf,sc]{mathpazo}&#10;\usepackage{cool}&#10;\usepackage{mathtools}&#10;\pagestyle{empty}&#10;&#10;%!TEX root = diss.tex&#10;&#10;%%%%%%%%%%%%%%%%%%%%%%%%%%%%%%%%%%%%%%%%%%%%%%%%%%%%%%%%%%%%%&#10;%% LaTeX math macros&#10;%%%%%%%%%%%%%%%%%%%%%%%%%%%%%%%%%%%%%%%%%%%%%%%%%%%%%%%%%%%%%&#10;&#10;\newcommand{\mySetNotation}[1]{{\mathbb{#1}}}&#10;\newcommand{\RRSet}{{\mySetNotation{R}}}&#10;\newcommand{\EESet}{{\mySetNotation{E}}}&#10;\newcommand{\NNSet}{{\mySetNotation{N}}}&#10;\newcommand{\QQSet}{{\mySetNotation{Q}}}&#10;&#10;\newcommand{\myBoldNotation}[1]{{\mathbf #1}}&#10;%\newcommand{\myBoldNotation}[1]{{\mathbold{#1}}} %for euler math&#10;\newcommand{\va}   {{\myBoldNotation{a}}}&#10;\newcommand{\vb}   {{\myBoldNotation{b}}}&#10;\newcommand{\vc}   {{\myBoldNotation{c}}}&#10;\newcommand{\vd}   {{\myBoldNotation{d}}}&#10;\newcommand{\ve}   {{\myBoldNotation{e}}}&#10;\newcommand{\vf}   {{\myBoldNotation{f}}}&#10;\newcommand{\vg}   {{\myBoldNotation{g}}}&#10;\newcommand{\vh}   {{\myBoldNotation{h}}}&#10;\newcommand{\vi}   {{\myBoldNotation{i}}}&#10;\newcommand{\vj}   {{\myBoldNotation{j}}}&#10;\newcommand{\vk}   {{\myBoldNotation{k}}}&#10;\newcommand{\vl}   {{\myBoldNotation{l}}}&#10;\newcommand{\vm}   {{\myBoldNotation{m}}}&#10;\newcommand{\vn}   {{\myBoldNotation{n}}}&#10;\newcommand{\nn}   {{\myBoldNotation{n}}}&#10;\newcommand{\vo}   {{\myBoldNotation{o}}}&#10;\newcommand{\vp}   {{\myBoldNotation{p}}}&#10;\newcommand{\pp}   {{\myBoldNotation{p}}}&#10;\newcommand{\vq}   {{\myBoldNotation{q}}}&#10;\newcommand{\vr}   {{\myBoldNotation{r}}}&#10;\newcommand{\vs}   {{\myBoldNotation{s}}}&#10;\newcommand{\vt}   {{\myBoldNotation{t}}}&#10;\newcommand{\vu}   {{\myBoldNotation{u}}}&#10;\newcommand{\vv}   {{\myBoldNotation{v}}}&#10;\newcommand{\vw}   {{\myBoldNotation{w}}}&#10;\newcommand{\vx}   {{\myBoldNotation{x}}}&#10;\newcommand{\vy}   {{\myBoldNotation{y}}}&#10;\newcommand{\vz}   {{\myBoldNotation{z}}}&#10;\newcommand{\vNull}{{\myBoldNotation{0}}}&#10;\newcommand{\vOne} {{\myBoldNotation{1}}}&#10;&#10;\newcommand{\mA}   {{\myBoldNotation{A}}}&#10;\newcommand{\mB}   {{\myBoldNotation{B}}}&#10;\newcommand{\mC}   {{\myBoldNotation{C}}}&#10;\newcommand{\mD}   {{\myBoldNotation{D}}}&#10;\newcommand{\mE}   {{\myBoldNotation{E}}}&#10;\newcommand{\mF}   {{\myBoldNotation{F}}}&#10;\newcommand{\mG}   {{\myBoldNotation{G}}}&#10;\newcommand{\mH}   {{\myBoldNotation{H}}}&#10;\newcommand{\mI}   {{\myBoldNotation{I}}}&#10;\newcommand{\mJ}   {{\myBoldNotation{J}}}&#10;\newcommand{\mK}   {{\myBoldNotation{K}}}&#10;\newcommand{\mL}   {{\myBoldNotation{L}}}&#10;\newcommand{\mM}   {{\myBoldNotation{M}}}&#10;\newcommand{\mN}   {{\myBoldNotation{N}}}&#10;\newcommand{\mO}   {{\myBoldNotation{O}}}&#10;\newcommand{\mP}   {{\myBoldNotation{P}}}&#10;\newcommand{\mQ}   {{\myBoldNotation{Q}}}&#10;\newcommand{\mR}   {{\myBoldNotation{R}}}&#10;\newcommand{\mS}   {{\myBoldNotation{S}}}&#10;\newcommand{\mT}   {{\myBoldNotation{T}}}&#10;\newcommand{\mU}   {{\myBoldNotation{U}}}&#10;\newcommand{\mV}   {{\myBoldNotation{V}}}&#10;\newcommand{\mW}   {{\myBoldNotation{W}}}&#10;\newcommand{\mX}   {{\myBoldNotation{X}}}&#10;\newcommand{\mY}   {{\myBoldNotation{Y}}}&#10;\newcommand{\mZ}   {{\myBoldNotation{Z}}}&#10;\newcommand{\mNull}{{\myBoldNotation{0}}}&#10;&#10;%\newcommand{\myBoldGreekNotation}[1]{\boldsymbol{#1}}&#10;\newcommand{\myBoldGreekNotationLower}[1]{{\bm{#1}}}&#10;\newcommand{\myBoldGreekNotationUpper}[1]{{\bm{#1}}}&#10;\newcommand{\balpha}  {{\myBoldGreekNotationLower{\alpha}  }}&#10;\newcommand{\bbeta}   {{\myBoldGreekNotationLower{\beta}   }}&#10;\newcommand{\bgamma}  {{\myBoldGreekNotationLower{\gamma}  }}&#10;\newcommand{\bdelta}  {{\myBoldGreekNotationLower{\delta}  }}&#10;\newcommand{\bepsilon}{{\myBoldGreekNotationLower{\epsilon}}}&#10;\newcommand{\bzeta}   {{\myBoldGreekNotationLower{\zeta}   }}&#10;\newcommand{\btheta}  {{\myBoldGreekNotationLower{\theta}  }}&#10;\newcommand{\biota}   {{\myBoldGreekNotationLower{\iota}   }}&#10;\newcommand{\bkappa}  {{\myBoldGreekNotationLower{\kappa}  }}&#10;\newcommand{\blambda} {{\myBoldGreekNotationLower{\lambda} }}&#10;\newcommand{\bmu}     {{\myBoldGreekNotationLower{\mu}     }}&#10;\newcommand{\bnu}     {{\myBoldGreekNotationLower{\nu}     }}&#10;\newcommand{\bxi}     {{\myBoldGreekNotationLower{\xi}     }}&#10;\newcommand{\bomicron}{{\myBoldGreekNotationLower{\omicron}}}&#10;\newcommand{\bpi}     {{\myBoldGreekNotationLower{\pi}     }}&#10;\newcommand{\brho}    {{\myBoldGreekNotationLower{\rho}    }}&#10;\newcommand{\bsigma}  {{\myBoldGreekNotationLower{\sigma}  }}&#10;\newcommand{\btau}    {{\myBoldGreekNotationLower{\tau}    }}&#10;\newcommand{\bupsilon}{{\myBoldGreekNotationLower{\upsilon}}}&#10;\newcommand{\bphi}    {{\myBoldGreekNotationLower{\phi}    }}&#10;\newcommand{\bchi}    {{\myBoldGreekNotationLower{\chi}    }}&#10;\newcommand{\bpsi}    {{\myBoldGreekNotationLower{\psi}    }}&#10;\newcommand{\bomega}  {{\myBoldGreekNotationLower{\omega}  }}&#10;&#10;\newcommand{\bGamma}  {{\myBoldGreekNotationUpper{\Gamma}  }}&#10;\newcommand{\bDelta}  {{\myBoldGreekNotationUpper{\Delta}  }}&#10;\newcommand{\bTheta}  {{\myBoldGreekNotationUpper{\Theta}  }}&#10;\newcommand{\bLambda} {{\myBoldGreekNotationUpper{\Lambda} }}&#10;\newcommand{\bXi}     {{\myBoldGreekNotationUpper{\Xi}     }}&#10;\newcommand{\bPi}     {{\myBoldGreekNotationUpper{\Pi}     }}&#10;\newcommand{\bSigma}  {{\myBoldGreekNotationUpper{\Sigma}  }}&#10;\newcommand{\bUpsilon}{{\myBoldGreekNotationUpper{\Upsilon}}}&#10;\newcommand{\bPhi}    {{\myBoldGreekNotationUpper{\Phi}    }}&#10;\newcommand{\bPsi}    {{\myBoldGreekNotationUpper{\Psi}    }}&#10;\newcommand{\bOmega}  {{\myBoldGreekNotationUpper{\Omega}  }}&#10;&#10;\newcommand{\inn}[2][0cm]{\mathopen{}\left|{#2}\parbox[h][#1]{0cm}{}\right|}&#10;\newcommand{\invn}[2][0cm]{\mathopen{}\left|\left|{#2}\parbox[h][#1]{0cm}{}\right|\right|}&#10;&#10;%\newcommand{\Sa}{{\mathbf {Sa}}}&#10;%\newcommand{\Topo}{{\mathbf {Topo}}}&#10;%\newcommand{\Sep}{{\mathbf {Sep}}}&#10;%\newcommand{\Str}{{\mathbf {Str}}}&#10;%\newcommand{\Reg}{{\mathbf {Reg}}}&#10;&#10;%\newcommand{\PPhi}{{\pmb \Phi}}&#10;%\newcommand{\PPi}{{\pmb \Pi}}&#10;%\newcommand{\PPhi}{{\bm \Phi}}&#10;%\newcommand{\PPi}{{\bm \Pi}}&#10;\newcommand{\PPhi}{{\Phi}}&#10;\newcommand{\PPi}{{\Pi}}&#10;\newcommand{\ppi}{{\pi}}&#10;\newcommand{\ggam}{{\gamma}}&#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cool package Styles&#10;\Style{IdentityMatrixSymb=\mI,%&#10;       DSymb={\mathrm d},%&#10;       IntegrateDifferentialDSymb={\mathrm d},%&#10;       TrParen=p,%&#10;       DetParen=p}&#10;\Style{DDisplayFunc=outset}&#10;\renewcommand{\Transpose}[1]{ {#1}^\Transp }&#10;\newcommand{\TransposeInv}[1]{ {#1}^{-\Transp} }&#10;\newcommand{\T}[1]{\Transpose{#1}}&#10;\newcommand{\TInv}[1]{\TransposeInv{#1}}&#10;\newcommand{\Inv}[1]{ {#1}^{-1} }&#10;\newcommand{\Transp}{{{\mathrm T}}}&#10;      &#10;\newcommand{\Rank}[1]    {\operatorname{rank}\inp{#1}}&#10;\newcommand{\Vol}[1]     {\operatorname{vol}\inp{#1}}&#10;\renewcommand{\Vec}[1]   {\operatorname{vec}\inp{#1}}&#10;\renewcommand{\Div}[1]   {\T{\nabla} \, #1}&#10;\newcommand{\Diag}[1]    {\operatorname{diag}\inp{#1}}&#10;\newcommand{\Dim}[1]     {\operatorname{dim}\inp{#1}}&#10;\newcommand{\Diagof}[1]  {\operatorname{diag}^{-1}\inp{#1}}&#10;\newcommand*{\diff}{\mathop{}\!\mathrm{d}} %e.g. $F(x) = \int\!f(x)\diff x$&#10;\newcommand{\Argmin}[1]{\underset{#1}{\operatorname{argmin}} \;}&#10;\newcommand{\Maxof}[1]{\underset{#1}{\operatorname{max}} \;}&#10;\newcommand{\Minof}[1]{\underset{#1}{\operatorname{min}} \;}&#10;&#10;\providecommand{\e}[1]{\ensuremath{\cdot 10^{#1}}}&#10;&#10;%workaround for mathbold in cool, cf. http://tex.stackexchange.com/questions/97910&#10;\let\oldmb\mathbold&#10;\protected\def\mathbold{\oldmb}&#10;&#10;\newcommand{\CB} [1]{{\color{#1}     $\bullet$}}&#10;\newcommand{\CBB}[2]{{\color[#1]{#2} $\bullet$}}&#10;&#10;\newcommand{\ie}{i.e.}&#10;\newcommand{\Ie}{I.e.}&#10;\newcommand{\eg}{e.g.}&#10;\newcommand{\Eg}{E.g.}&#10;\newcommand{\cf}{cf.\ }&#10;\newcommand{\Cf}{Cf.\ }&#10;\newcommand{\etc}{etc.\ }&#10;\newcommand{\wrt}{w.r.t.\ }&#10;\newcommand{\Wrt}{W.r.t.\ }&#10;% \newcommand{\wlog}{w.l.o.g.~}&#10;\newcommand{\Wlog}{W.l.o.g.\ }&#10;\newcommand{\resp}{resp.\ }&#10;\newcommand{\etal}{et al.\ }&#10;&#10;\newtheorem{theorem}{Theorem}&#10;\newtheorem{definition}{Definition}&#10;\newtheorem{expectation}{Expectation}&#10;\newtheorem{problem}{Problem}&#10;%\newtheorem{algorithm}{Algorithm}&#10;&#10;%\newenvironment{fshaded}{%&#10;%\def\FrameCommand{\fcolorbox{framecolor}{shadecolor}}%&#10;%\MakeFramed {\FrameRestore}}%&#10;%{\endMakeFramed}&#10;%&#10;%\newtheorem{theorem}{Theorem}[section]&#10;%&#10;%\newenvironment{fdfn}[1][]{&#10;%\definecolor{shadecolor}{rgb}{.9,.9,1}%DEFINITION_COLORBOX&#10;%\definecolor{framecolor}{rgb}{1,1,1}%&#10;%\begin{fshaded}\begin{theorem}[#1]}{\end{theorem}\end{fshaded}}&#10;%&#10;%&#10;%\begin{fdfn}[Blash]&#10;%Eine Zahlenfolge ...&#10;%\end{fdfn}&#10;%&#10;%\begin{fdfn}[Test]&#10;%Eine Zahlenfolge ...&#10;%\end{fdfn}&#10;&#10;% :mode=latex: %&#10;&#10;\begin{document}&#10;&#10;\[&#10;=0&#10;\]&#10;&#10;\end{document}"/>
  <p:tag name="IGUANATEXSIZE" val="22"/>
</p:tagLst>
</file>

<file path=ppt/tags/tag4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osf,sc]{mathpazo}&#10;\usepackage{cool}&#10;\usepackage{mathtools}&#10;\pagestyle{empty}&#10;&#10;%!TEX root = diss.tex&#10;&#10;%%%%%%%%%%%%%%%%%%%%%%%%%%%%%%%%%%%%%%%%%%%%%%%%%%%%%%%%%%%%%&#10;%% LaTeX math macros&#10;%%%%%%%%%%%%%%%%%%%%%%%%%%%%%%%%%%%%%%%%%%%%%%%%%%%%%%%%%%%%%&#10;&#10;\newcommand{\mySetNotation}[1]{{\mathbb{#1}}}&#10;\newcommand{\RRSet}{{\mySetNotation{R}}}&#10;\newcommand{\EESet}{{\mySetNotation{E}}}&#10;\newcommand{\NNSet}{{\mySetNotation{N}}}&#10;\newcommand{\QQSet}{{\mySetNotation{Q}}}&#10;&#10;\newcommand{\myBoldNotation}[1]{{\mathbf #1}}&#10;%\newcommand{\myBoldNotation}[1]{{\mathbold{#1}}} %for euler math&#10;\newcommand{\va}   {{\myBoldNotation{a}}}&#10;\newcommand{\vb}   {{\myBoldNotation{b}}}&#10;\newcommand{\vc}   {{\myBoldNotation{c}}}&#10;\newcommand{\vd}   {{\myBoldNotation{d}}}&#10;\newcommand{\ve}   {{\myBoldNotation{e}}}&#10;\newcommand{\vf}   {{\myBoldNotation{f}}}&#10;\newcommand{\vg}   {{\myBoldNotation{g}}}&#10;\newcommand{\vh}   {{\myBoldNotation{h}}}&#10;\newcommand{\vi}   {{\myBoldNotation{i}}}&#10;\newcommand{\vj}   {{\myBoldNotation{j}}}&#10;\newcommand{\vk}   {{\myBoldNotation{k}}}&#10;\newcommand{\vl}   {{\myBoldNotation{l}}}&#10;\newcommand{\vm}   {{\myBoldNotation{m}}}&#10;\newcommand{\vn}   {{\myBoldNotation{n}}}&#10;\newcommand{\nn}   {{\myBoldNotation{n}}}&#10;\newcommand{\vo}   {{\myBoldNotation{o}}}&#10;\newcommand{\vp}   {{\myBoldNotation{p}}}&#10;\newcommand{\pp}   {{\myBoldNotation{p}}}&#10;\newcommand{\vq}   {{\myBoldNotation{q}}}&#10;\newcommand{\vr}   {{\myBoldNotation{r}}}&#10;\newcommand{\vs}   {{\myBoldNotation{s}}}&#10;\newcommand{\vt}   {{\myBoldNotation{t}}}&#10;\newcommand{\vu}   {{\myBoldNotation{u}}}&#10;\newcommand{\vv}   {{\myBoldNotation{v}}}&#10;\newcommand{\vw}   {{\myBoldNotation{w}}}&#10;\newcommand{\vx}   {{\myBoldNotation{x}}}&#10;\newcommand{\vy}   {{\myBoldNotation{y}}}&#10;\newcommand{\vz}   {{\myBoldNotation{z}}}&#10;\newcommand{\vNull}{{\myBoldNotation{0}}}&#10;\newcommand{\vOne} {{\myBoldNotation{1}}}&#10;&#10;\newcommand{\mA}   {{\myBoldNotation{A}}}&#10;\newcommand{\mB}   {{\myBoldNotation{B}}}&#10;\newcommand{\mC}   {{\myBoldNotation{C}}}&#10;\newcommand{\mD}   {{\myBoldNotation{D}}}&#10;\newcommand{\mE}   {{\myBoldNotation{E}}}&#10;\newcommand{\mF}   {{\myBoldNotation{F}}}&#10;\newcommand{\mG}   {{\myBoldNotation{G}}}&#10;\newcommand{\mH}   {{\myBoldNotation{H}}}&#10;\newcommand{\mI}   {{\myBoldNotation{I}}}&#10;\newcommand{\mJ}   {{\myBoldNotation{J}}}&#10;\newcommand{\mK}   {{\myBoldNotation{K}}}&#10;\newcommand{\mL}   {{\myBoldNotation{L}}}&#10;\newcommand{\mM}   {{\myBoldNotation{M}}}&#10;\newcommand{\mN}   {{\myBoldNotation{N}}}&#10;\newcommand{\mO}   {{\myBoldNotation{O}}}&#10;\newcommand{\mP}   {{\myBoldNotation{P}}}&#10;\newcommand{\mQ}   {{\myBoldNotation{Q}}}&#10;\newcommand{\mR}   {{\myBoldNotation{R}}}&#10;\newcommand{\mS}   {{\myBoldNotation{S}}}&#10;\newcommand{\mT}   {{\myBoldNotation{T}}}&#10;\newcommand{\mU}   {{\myBoldNotation{U}}}&#10;\newcommand{\mV}   {{\myBoldNotation{V}}}&#10;\newcommand{\mW}   {{\myBoldNotation{W}}}&#10;\newcommand{\mX}   {{\myBoldNotation{X}}}&#10;\newcommand{\mY}   {{\myBoldNotation{Y}}}&#10;\newcommand{\mZ}   {{\myBoldNotation{Z}}}&#10;\newcommand{\mNull}{{\myBoldNotation{0}}}&#10;&#10;%\newcommand{\myBoldGreekNotation}[1]{\boldsymbol{#1}}&#10;\newcommand{\myBoldGreekNotationLower}[1]{{\bm{#1}}}&#10;\newcommand{\myBoldGreekNotationUpper}[1]{{\bm{#1}}}&#10;\newcommand{\balpha}  {{\myBoldGreekNotationLower{\alpha}  }}&#10;\newcommand{\bbeta}   {{\myBoldGreekNotationLower{\beta}   }}&#10;\newcommand{\bgamma}  {{\myBoldGreekNotationLower{\gamma}  }}&#10;\newcommand{\bdelta}  {{\myBoldGreekNotationLower{\delta}  }}&#10;\newcommand{\bepsilon}{{\myBoldGreekNotationLower{\epsilon}}}&#10;\newcommand{\bzeta}   {{\myBoldGreekNotationLower{\zeta}   }}&#10;\newcommand{\btheta}  {{\myBoldGreekNotationLower{\theta}  }}&#10;\newcommand{\biota}   {{\myBoldGreekNotationLower{\iota}   }}&#10;\newcommand{\bkappa}  {{\myBoldGreekNotationLower{\kappa}  }}&#10;\newcommand{\blambda} {{\myBoldGreekNotationLower{\lambda} }}&#10;\newcommand{\bmu}     {{\myBoldGreekNotationLower{\mu}     }}&#10;\newcommand{\bnu}     {{\myBoldGreekNotationLower{\nu}     }}&#10;\newcommand{\bxi}     {{\myBoldGreekNotationLower{\xi}     }}&#10;\newcommand{\bomicron}{{\myBoldGreekNotationLower{\omicron}}}&#10;\newcommand{\bpi}     {{\myBoldGreekNotationLower{\pi}     }}&#10;\newcommand{\brho}    {{\myBoldGreekNotationLower{\rho}    }}&#10;\newcommand{\bsigma}  {{\myBoldGreekNotationLower{\sigma}  }}&#10;\newcommand{\btau}    {{\myBoldGreekNotationLower{\tau}    }}&#10;\newcommand{\bupsilon}{{\myBoldGreekNotationLower{\upsilon}}}&#10;\newcommand{\bphi}    {{\myBoldGreekNotationLower{\phi}    }}&#10;\newcommand{\bchi}    {{\myBoldGreekNotationLower{\chi}    }}&#10;\newcommand{\bpsi}    {{\myBoldGreekNotationLower{\psi}    }}&#10;\newcommand{\bomega}  {{\myBoldGreekNotationLower{\omega}  }}&#10;&#10;\newcommand{\bGamma}  {{\myBoldGreekNotationUpper{\Gamma}  }}&#10;\newcommand{\bDelta}  {{\myBoldGreekNotationUpper{\Delta}  }}&#10;\newcommand{\bTheta}  {{\myBoldGreekNotationUpper{\Theta}  }}&#10;\newcommand{\bLambda} {{\myBoldGreekNotationUpper{\Lambda} }}&#10;\newcommand{\bXi}     {{\myBoldGreekNotationUpper{\Xi}     }}&#10;\newcommand{\bPi}     {{\myBoldGreekNotationUpper{\Pi}     }}&#10;\newcommand{\bSigma}  {{\myBoldGreekNotationUpper{\Sigma}  }}&#10;\newcommand{\bUpsilon}{{\myBoldGreekNotationUpper{\Upsilon}}}&#10;\newcommand{\bPhi}    {{\myBoldGreekNotationUpper{\Phi}    }}&#10;\newcommand{\bPsi}    {{\myBoldGreekNotationUpper{\Psi}    }}&#10;\newcommand{\bOmega}  {{\myBoldGreekNotationUpper{\Omega}  }}&#10;&#10;\newcommand{\inn}[2][0cm]{\mathopen{}\left|{#2}\parbox[h][#1]{0cm}{}\right|}&#10;\newcommand{\invn}[2][0cm]{\mathopen{}\left|\left|{#2}\parbox[h][#1]{0cm}{}\right|\right|}&#10;&#10;%\newcommand{\Sa}{{\mathbf {Sa}}}&#10;%\newcommand{\Topo}{{\mathbf {Topo}}}&#10;%\newcommand{\Sep}{{\mathbf {Sep}}}&#10;%\newcommand{\Str}{{\mathbf {Str}}}&#10;%\newcommand{\Reg}{{\mathbf {Reg}}}&#10;&#10;%\newcommand{\PPhi}{{\pmb \Phi}}&#10;%\newcommand{\PPi}{{\pmb \Pi}}&#10;%\newcommand{\PPhi}{{\bm \Phi}}&#10;%\newcommand{\PPi}{{\bm \Pi}}&#10;\newcommand{\PPhi}{{\Phi}}&#10;\newcommand{\PPi}{{\Pi}}&#10;\newcommand{\ppi}{{\pi}}&#10;\newcommand{\ggam}{{\gamma}}&#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cool package Styles&#10;\Style{IdentityMatrixSymb=\mI,%&#10;       DSymb={\mathrm d},%&#10;       IntegrateDifferentialDSymb={\mathrm d},%&#10;       TrParen=p,%&#10;       DetParen=p}&#10;\Style{DDisplayFunc=outset}&#10;\renewcommand{\Transpose}[1]{ {#1}^\Transp }&#10;\newcommand{\TransposeInv}[1]{ {#1}^{-\Transp} }&#10;\newcommand{\T}[1]{\Transpose{#1}}&#10;\newcommand{\TInv}[1]{\TransposeInv{#1}}&#10;\newcommand{\Inv}[1]{ {#1}^{-1} }&#10;\newcommand{\Transp}{{{\mathrm T}}}&#10;      &#10;\newcommand{\Rank}[1]    {\operatorname{rank}\inp{#1}}&#10;\newcommand{\Vol}[1]     {\operatorname{vol}\inp{#1}}&#10;\renewcommand{\Vec}[1]   {\operatorname{vec}\inp{#1}}&#10;\renewcommand{\Div}[1]   {\T{\nabla} \, #1}&#10;\newcommand{\Diag}[1]    {\operatorname{diag}\inp{#1}}&#10;\newcommand{\Dim}[1]     {\operatorname{dim}\inp{#1}}&#10;\newcommand{\Diagof}[1]  {\operatorname{diag}^{-1}\inp{#1}}&#10;\newcommand*{\diff}{\mathop{}\!\mathrm{d}} %e.g. $F(x) = \int\!f(x)\diff x$&#10;\newcommand{\Argmin}[1]{\underset{#1}{\operatorname{argmin}} \;}&#10;\newcommand{\Maxof}[1]{\underset{#1}{\operatorname{max}} \;}&#10;\newcommand{\Minof}[1]{\underset{#1}{\operatorname{min}} \;}&#10;&#10;\providecommand{\e}[1]{\ensuremath{\cdot 10^{#1}}}&#10;&#10;%workaround for mathbold in cool, cf. http://tex.stackexchange.com/questions/97910&#10;\let\oldmb\mathbold&#10;\protected\def\mathbold{\oldmb}&#10;&#10;\newcommand{\CB} [1]{{\color{#1}     $\bullet$}}&#10;\newcommand{\CBB}[2]{{\color[#1]{#2} $\bullet$}}&#10;&#10;\newcommand{\ie}{i.e.}&#10;\newcommand{\Ie}{I.e.}&#10;\newcommand{\eg}{e.g.}&#10;\newcommand{\Eg}{E.g.}&#10;\newcommand{\cf}{cf.\ }&#10;\newcommand{\Cf}{Cf.\ }&#10;\newcommand{\etc}{etc.\ }&#10;\newcommand{\wrt}{w.r.t.\ }&#10;\newcommand{\Wrt}{W.r.t.\ }&#10;% \newcommand{\wlog}{w.l.o.g.~}&#10;\newcommand{\Wlog}{W.l.o.g.\ }&#10;\newcommand{\resp}{resp.\ }&#10;\newcommand{\etal}{et al.\ }&#10;&#10;\newtheorem{theorem}{Theorem}&#10;\newtheorem{definition}{Definition}&#10;\newtheorem{expectation}{Expectation}&#10;\newtheorem{problem}{Problem}&#10;%\newtheorem{algorithm}{Algorithm}&#10;&#10;%\newenvironment{fshaded}{%&#10;%\def\FrameCommand{\fcolorbox{framecolor}{shadecolor}}%&#10;%\MakeFramed {\FrameRestore}}%&#10;%{\endMakeFramed}&#10;%&#10;%\newtheorem{theorem}{Theorem}[section]&#10;%&#10;%\newenvironment{fdfn}[1][]{&#10;%\definecolor{shadecolor}{rgb}{.9,.9,1}%DEFINITION_COLORBOX&#10;%\definecolor{framecolor}{rgb}{1,1,1}%&#10;%\begin{fshaded}\begin{theorem}[#1]}{\end{theorem}\end{fshaded}}&#10;%&#10;%&#10;%\begin{fdfn}[Blash]&#10;%Eine Zahlenfolge ...&#10;%\end{fdfn}&#10;%&#10;%\begin{fdfn}[Test]&#10;%Eine Zahlenfolge ...&#10;%\end{fdfn}&#10;&#10;% :mode=latex: %&#10;&#10;\begin{document}&#10;&#10;\[&#10;=10&#10;\]&#10;&#10;\end{document}"/>
  <p:tag name="IGUANATEXSIZE" val="22"/>
</p:tagLst>
</file>

<file path=ppt/tags/tag4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osf,sc]{mathpazo}&#10;\usepackage{cool}&#10;\usepackage{mathtools}&#10;\pagestyle{empty}&#10;&#10;%!TEX root = diss.tex&#10;&#10;%%%%%%%%%%%%%%%%%%%%%%%%%%%%%%%%%%%%%%%%%%%%%%%%%%%%%%%%%%%%%&#10;%% LaTeX math macros&#10;%%%%%%%%%%%%%%%%%%%%%%%%%%%%%%%%%%%%%%%%%%%%%%%%%%%%%%%%%%%%%&#10;&#10;\newcommand{\mySetNotation}[1]{{\mathbb{#1}}}&#10;\newcommand{\RRSet}{{\mySetNotation{R}}}&#10;\newcommand{\EESet}{{\mySetNotation{E}}}&#10;\newcommand{\NNSet}{{\mySetNotation{N}}}&#10;\newcommand{\QQSet}{{\mySetNotation{Q}}}&#10;&#10;\newcommand{\myBoldNotation}[1]{{\mathbf #1}}&#10;%\newcommand{\myBoldNotation}[1]{{\mathbold{#1}}} %for euler math&#10;\newcommand{\va}   {{\myBoldNotation{a}}}&#10;\newcommand{\vb}   {{\myBoldNotation{b}}}&#10;\newcommand{\vc}   {{\myBoldNotation{c}}}&#10;\newcommand{\vd}   {{\myBoldNotation{d}}}&#10;\newcommand{\ve}   {{\myBoldNotation{e}}}&#10;\newcommand{\vf}   {{\myBoldNotation{f}}}&#10;\newcommand{\vg}   {{\myBoldNotation{g}}}&#10;\newcommand{\vh}   {{\myBoldNotation{h}}}&#10;\newcommand{\vi}   {{\myBoldNotation{i}}}&#10;\newcommand{\vj}   {{\myBoldNotation{j}}}&#10;\newcommand{\vk}   {{\myBoldNotation{k}}}&#10;\newcommand{\vl}   {{\myBoldNotation{l}}}&#10;\newcommand{\vm}   {{\myBoldNotation{m}}}&#10;\newcommand{\vn}   {{\myBoldNotation{n}}}&#10;\newcommand{\nn}   {{\myBoldNotation{n}}}&#10;\newcommand{\vo}   {{\myBoldNotation{o}}}&#10;\newcommand{\vp}   {{\myBoldNotation{p}}}&#10;\newcommand{\pp}   {{\myBoldNotation{p}}}&#10;\newcommand{\vq}   {{\myBoldNotation{q}}}&#10;\newcommand{\vr}   {{\myBoldNotation{r}}}&#10;\newcommand{\vs}   {{\myBoldNotation{s}}}&#10;\newcommand{\vt}   {{\myBoldNotation{t}}}&#10;\newcommand{\vu}   {{\myBoldNotation{u}}}&#10;\newcommand{\vv}   {{\myBoldNotation{v}}}&#10;\newcommand{\vw}   {{\myBoldNotation{w}}}&#10;\newcommand{\vx}   {{\myBoldNotation{x}}}&#10;\newcommand{\vy}   {{\myBoldNotation{y}}}&#10;\newcommand{\vz}   {{\myBoldNotation{z}}}&#10;\newcommand{\vNull}{{\myBoldNotation{0}}}&#10;\newcommand{\vOne} {{\myBoldNotation{1}}}&#10;&#10;\newcommand{\mA}   {{\myBoldNotation{A}}}&#10;\newcommand{\mB}   {{\myBoldNotation{B}}}&#10;\newcommand{\mC}   {{\myBoldNotation{C}}}&#10;\newcommand{\mD}   {{\myBoldNotation{D}}}&#10;\newcommand{\mE}   {{\myBoldNotation{E}}}&#10;\newcommand{\mF}   {{\myBoldNotation{F}}}&#10;\newcommand{\mG}   {{\myBoldNotation{G}}}&#10;\newcommand{\mH}   {{\myBoldNotation{H}}}&#10;\newcommand{\mI}   {{\myBoldNotation{I}}}&#10;\newcommand{\mJ}   {{\myBoldNotation{J}}}&#10;\newcommand{\mK}   {{\myBoldNotation{K}}}&#10;\newcommand{\mL}   {{\myBoldNotation{L}}}&#10;\newcommand{\mM}   {{\myBoldNotation{M}}}&#10;\newcommand{\mN}   {{\myBoldNotation{N}}}&#10;\newcommand{\mO}   {{\myBoldNotation{O}}}&#10;\newcommand{\mP}   {{\myBoldNotation{P}}}&#10;\newcommand{\mQ}   {{\myBoldNotation{Q}}}&#10;\newcommand{\mR}   {{\myBoldNotation{R}}}&#10;\newcommand{\mS}   {{\myBoldNotation{S}}}&#10;\newcommand{\mT}   {{\myBoldNotation{T}}}&#10;\newcommand{\mU}   {{\myBoldNotation{U}}}&#10;\newcommand{\mV}   {{\myBoldNotation{V}}}&#10;\newcommand{\mW}   {{\myBoldNotation{W}}}&#10;\newcommand{\mX}   {{\myBoldNotation{X}}}&#10;\newcommand{\mY}   {{\myBoldNotation{Y}}}&#10;\newcommand{\mZ}   {{\myBoldNotation{Z}}}&#10;\newcommand{\mNull}{{\myBoldNotation{0}}}&#10;&#10;%\newcommand{\myBoldGreekNotation}[1]{\boldsymbol{#1}}&#10;\newcommand{\myBoldGreekNotationLower}[1]{{\bm{#1}}}&#10;\newcommand{\myBoldGreekNotationUpper}[1]{{\bm{#1}}}&#10;\newcommand{\balpha}  {{\myBoldGreekNotationLower{\alpha}  }}&#10;\newcommand{\bbeta}   {{\myBoldGreekNotationLower{\beta}   }}&#10;\newcommand{\bgamma}  {{\myBoldGreekNotationLower{\gamma}  }}&#10;\newcommand{\bdelta}  {{\myBoldGreekNotationLower{\delta}  }}&#10;\newcommand{\bepsilon}{{\myBoldGreekNotationLower{\epsilon}}}&#10;\newcommand{\bzeta}   {{\myBoldGreekNotationLower{\zeta}   }}&#10;\newcommand{\btheta}  {{\myBoldGreekNotationLower{\theta}  }}&#10;\newcommand{\biota}   {{\myBoldGreekNotationLower{\iota}   }}&#10;\newcommand{\bkappa}  {{\myBoldGreekNotationLower{\kappa}  }}&#10;\newcommand{\blambda} {{\myBoldGreekNotationLower{\lambda} }}&#10;\newcommand{\bmu}     {{\myBoldGreekNotationLower{\mu}     }}&#10;\newcommand{\bnu}     {{\myBoldGreekNotationLower{\nu}     }}&#10;\newcommand{\bxi}     {{\myBoldGreekNotationLower{\xi}     }}&#10;\newcommand{\bomicron}{{\myBoldGreekNotationLower{\omicron}}}&#10;\newcommand{\bpi}     {{\myBoldGreekNotationLower{\pi}     }}&#10;\newcommand{\brho}    {{\myBoldGreekNotationLower{\rho}    }}&#10;\newcommand{\bsigma}  {{\myBoldGreekNotationLower{\sigma}  }}&#10;\newcommand{\btau}    {{\myBoldGreekNotationLower{\tau}    }}&#10;\newcommand{\bupsilon}{{\myBoldGreekNotationLower{\upsilon}}}&#10;\newcommand{\bphi}    {{\myBoldGreekNotationLower{\phi}    }}&#10;\newcommand{\bchi}    {{\myBoldGreekNotationLower{\chi}    }}&#10;\newcommand{\bpsi}    {{\myBoldGreekNotationLower{\psi}    }}&#10;\newcommand{\bomega}  {{\myBoldGreekNotationLower{\omega}  }}&#10;&#10;\newcommand{\bGamma}  {{\myBoldGreekNotationUpper{\Gamma}  }}&#10;\newcommand{\bDelta}  {{\myBoldGreekNotationUpper{\Delta}  }}&#10;\newcommand{\bTheta}  {{\myBoldGreekNotationUpper{\Theta}  }}&#10;\newcommand{\bLambda} {{\myBoldGreekNotationUpper{\Lambda} }}&#10;\newcommand{\bXi}     {{\myBoldGreekNotationUpper{\Xi}     }}&#10;\newcommand{\bPi}     {{\myBoldGreekNotationUpper{\Pi}     }}&#10;\newcommand{\bSigma}  {{\myBoldGreekNotationUpper{\Sigma}  }}&#10;\newcommand{\bUpsilon}{{\myBoldGreekNotationUpper{\Upsilon}}}&#10;\newcommand{\bPhi}    {{\myBoldGreekNotationUpper{\Phi}    }}&#10;\newcommand{\bPsi}    {{\myBoldGreekNotationUpper{\Psi}    }}&#10;\newcommand{\bOmega}  {{\myBoldGreekNotationUpper{\Omega}  }}&#10;&#10;\newcommand{\inn}[2][0cm]{\mathopen{}\left|{#2}\parbox[h][#1]{0cm}{}\right|}&#10;\newcommand{\invn}[2][0cm]{\mathopen{}\left|\left|{#2}\parbox[h][#1]{0cm}{}\right|\right|}&#10;&#10;%\newcommand{\Sa}{{\mathbf {Sa}}}&#10;%\newcommand{\Topo}{{\mathbf {Topo}}}&#10;%\newcommand{\Sep}{{\mathbf {Sep}}}&#10;%\newcommand{\Str}{{\mathbf {Str}}}&#10;%\newcommand{\Reg}{{\mathbf {Reg}}}&#10;&#10;%\newcommand{\PPhi}{{\pmb \Phi}}&#10;%\newcommand{\PPi}{{\pmb \Pi}}&#10;%\newcommand{\PPhi}{{\bm \Phi}}&#10;%\newcommand{\PPi}{{\bm \Pi}}&#10;\newcommand{\PPhi}{{\Phi}}&#10;\newcommand{\PPi}{{\Pi}}&#10;\newcommand{\ppi}{{\pi}}&#10;\newcommand{\ggam}{{\gamma}}&#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cool package Styles&#10;\Style{IdentityMatrixSymb=\mI,%&#10;       DSymb={\mathrm d},%&#10;       IntegrateDifferentialDSymb={\mathrm d},%&#10;       TrParen=p,%&#10;       DetParen=p}&#10;\Style{DDisplayFunc=outset}&#10;\renewcommand{\Transpose}[1]{ {#1}^\Transp }&#10;\newcommand{\TransposeInv}[1]{ {#1}^{-\Transp} }&#10;\newcommand{\T}[1]{\Transpose{#1}}&#10;\newcommand{\TInv}[1]{\TransposeInv{#1}}&#10;\newcommand{\Inv}[1]{ {#1}^{-1} }&#10;\newcommand{\Transp}{{{\mathrm T}}}&#10;      &#10;\newcommand{\Rank}[1]    {\operatorname{rank}\inp{#1}}&#10;\newcommand{\Vol}[1]     {\operatorname{vol}\inp{#1}}&#10;\renewcommand{\Vec}[1]   {\operatorname{vec}\inp{#1}}&#10;\renewcommand{\Div}[1]   {\T{\nabla} \, #1}&#10;\newcommand{\Diag}[1]    {\operatorname{diag}\inp{#1}}&#10;\newcommand{\Dim}[1]     {\operatorname{dim}\inp{#1}}&#10;\newcommand{\Diagof}[1]  {\operatorname{diag}^{-1}\inp{#1}}&#10;\newcommand*{\diff}{\mathop{}\!\mathrm{d}} %e.g. $F(x) = \int\!f(x)\diff x$&#10;\newcommand{\Argmin}[1]{\underset{#1}{\operatorname{argmin}} \;}&#10;\newcommand{\Maxof}[1]{\underset{#1}{\operatorname{max}} \;}&#10;\newcommand{\Minof}[1]{\underset{#1}{\operatorname{min}} \;}&#10;&#10;\providecommand{\e}[1]{\ensuremath{\cdot 10^{#1}}}&#10;&#10;%workaround for mathbold in cool, cf. http://tex.stackexchange.com/questions/97910&#10;\let\oldmb\mathbold&#10;\protected\def\mathbold{\oldmb}&#10;&#10;\newcommand{\CB} [1]{{\color{#1}     $\bullet$}}&#10;\newcommand{\CBB}[2]{{\color[#1]{#2} $\bullet$}}&#10;&#10;\newcommand{\ie}{i.e.}&#10;\newcommand{\Ie}{I.e.}&#10;\newcommand{\eg}{e.g.}&#10;\newcommand{\Eg}{E.g.}&#10;\newcommand{\cf}{cf.\ }&#10;\newcommand{\Cf}{Cf.\ }&#10;\newcommand{\etc}{etc.\ }&#10;\newcommand{\wrt}{w.r.t.\ }&#10;\newcommand{\Wrt}{W.r.t.\ }&#10;% \newcommand{\wlog}{w.l.o.g.~}&#10;\newcommand{\Wlog}{W.l.o.g.\ }&#10;\newcommand{\resp}{resp.\ }&#10;\newcommand{\etal}{et al.\ }&#10;&#10;\newtheorem{theorem}{Theorem}&#10;\newtheorem{definition}{Definition}&#10;\newtheorem{expectation}{Expectation}&#10;\newtheorem{problem}{Problem}&#10;%\newtheorem{algorithm}{Algorithm}&#10;&#10;%\newenvironment{fshaded}{%&#10;%\def\FrameCommand{\fcolorbox{framecolor}{shadecolor}}%&#10;%\MakeFramed {\FrameRestore}}%&#10;%{\endMakeFramed}&#10;%&#10;%\newtheorem{theorem}{Theorem}[section]&#10;%&#10;%\newenvironment{fdfn}[1][]{&#10;%\definecolor{shadecolor}{rgb}{.9,.9,1}%DEFINITION_COLORBOX&#10;%\definecolor{framecolor}{rgb}{1,1,1}%&#10;%\begin{fshaded}\begin{theorem}[#1]}{\end{theorem}\end{fshaded}}&#10;%&#10;%&#10;%\begin{fdfn}[Blash]&#10;%Eine Zahlenfolge ...&#10;%\end{fdfn}&#10;%&#10;%\begin{fdfn}[Test]&#10;%Eine Zahlenfolge ...&#10;%\end{fdfn}&#10;&#10;% :mode=latex: %&#10;&#10;\begin{document}&#10;&#10;\[&#10;\vx_i&#10;\]&#10;&#10;\end{document}"/>
  <p:tag name="IGUANATEXSIZE" val="22"/>
</p:tagLst>
</file>

<file path=ppt/tags/tag4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osf,sc]{mathpazo}&#10;\usepackage{cool}&#10;\usepackage{mathtools}&#10;\pagestyle{empty}&#10;&#10;%!TEX root = diss.tex&#10;&#10;%%%%%%%%%%%%%%%%%%%%%%%%%%%%%%%%%%%%%%%%%%%%%%%%%%%%%%%%%%%%%&#10;%% LaTeX math macros&#10;%%%%%%%%%%%%%%%%%%%%%%%%%%%%%%%%%%%%%%%%%%%%%%%%%%%%%%%%%%%%%&#10;&#10;\newcommand{\mySetNotation}[1]{{\mathbb{#1}}}&#10;\newcommand{\RRSet}{{\mySetNotation{R}}}&#10;\newcommand{\EESet}{{\mySetNotation{E}}}&#10;\newcommand{\NNSet}{{\mySetNotation{N}}}&#10;\newcommand{\QQSet}{{\mySetNotation{Q}}}&#10;&#10;\newcommand{\myBoldNotation}[1]{{\mathbf #1}}&#10;%\newcommand{\myBoldNotation}[1]{{\mathbold{#1}}} %for euler math&#10;\newcommand{\va}   {{\myBoldNotation{a}}}&#10;\newcommand{\vb}   {{\myBoldNotation{b}}}&#10;\newcommand{\vc}   {{\myBoldNotation{c}}}&#10;\newcommand{\vd}   {{\myBoldNotation{d}}}&#10;\newcommand{\ve}   {{\myBoldNotation{e}}}&#10;\newcommand{\vf}   {{\myBoldNotation{f}}}&#10;\newcommand{\vg}   {{\myBoldNotation{g}}}&#10;\newcommand{\vh}   {{\myBoldNotation{h}}}&#10;\newcommand{\vi}   {{\myBoldNotation{i}}}&#10;\newcommand{\vj}   {{\myBoldNotation{j}}}&#10;\newcommand{\vk}   {{\myBoldNotation{k}}}&#10;\newcommand{\vl}   {{\myBoldNotation{l}}}&#10;\newcommand{\vm}   {{\myBoldNotation{m}}}&#10;\newcommand{\vn}   {{\myBoldNotation{n}}}&#10;\newcommand{\nn}   {{\myBoldNotation{n}}}&#10;\newcommand{\vo}   {{\myBoldNotation{o}}}&#10;\newcommand{\vp}   {{\myBoldNotation{p}}}&#10;\newcommand{\pp}   {{\myBoldNotation{p}}}&#10;\newcommand{\vq}   {{\myBoldNotation{q}}}&#10;\newcommand{\vr}   {{\myBoldNotation{r}}}&#10;\newcommand{\vs}   {{\myBoldNotation{s}}}&#10;\newcommand{\vt}   {{\myBoldNotation{t}}}&#10;\newcommand{\vu}   {{\myBoldNotation{u}}}&#10;\newcommand{\vv}   {{\myBoldNotation{v}}}&#10;\newcommand{\vw}   {{\myBoldNotation{w}}}&#10;\newcommand{\vx}   {{\myBoldNotation{x}}}&#10;\newcommand{\vy}   {{\myBoldNotation{y}}}&#10;\newcommand{\vz}   {{\myBoldNotation{z}}}&#10;\newcommand{\vNull}{{\myBoldNotation{0}}}&#10;\newcommand{\vOne} {{\myBoldNotation{1}}}&#10;&#10;\newcommand{\mA}   {{\myBoldNotation{A}}}&#10;\newcommand{\mB}   {{\myBoldNotation{B}}}&#10;\newcommand{\mC}   {{\myBoldNotation{C}}}&#10;\newcommand{\mD}   {{\myBoldNotation{D}}}&#10;\newcommand{\mE}   {{\myBoldNotation{E}}}&#10;\newcommand{\mF}   {{\myBoldNotation{F}}}&#10;\newcommand{\mG}   {{\myBoldNotation{G}}}&#10;\newcommand{\mH}   {{\myBoldNotation{H}}}&#10;\newcommand{\mI}   {{\myBoldNotation{I}}}&#10;\newcommand{\mJ}   {{\myBoldNotation{J}}}&#10;\newcommand{\mK}   {{\myBoldNotation{K}}}&#10;\newcommand{\mL}   {{\myBoldNotation{L}}}&#10;\newcommand{\mM}   {{\myBoldNotation{M}}}&#10;\newcommand{\mN}   {{\myBoldNotation{N}}}&#10;\newcommand{\mO}   {{\myBoldNotation{O}}}&#10;\newcommand{\mP}   {{\myBoldNotation{P}}}&#10;\newcommand{\mQ}   {{\myBoldNotation{Q}}}&#10;\newcommand{\mR}   {{\myBoldNotation{R}}}&#10;\newcommand{\mS}   {{\myBoldNotation{S}}}&#10;\newcommand{\mT}   {{\myBoldNotation{T}}}&#10;\newcommand{\mU}   {{\myBoldNotation{U}}}&#10;\newcommand{\mV}   {{\myBoldNotation{V}}}&#10;\newcommand{\mW}   {{\myBoldNotation{W}}}&#10;\newcommand{\mX}   {{\myBoldNotation{X}}}&#10;\newcommand{\mY}   {{\myBoldNotation{Y}}}&#10;\newcommand{\mZ}   {{\myBoldNotation{Z}}}&#10;\newcommand{\mNull}{{\myBoldNotation{0}}}&#10;&#10;%\newcommand{\myBoldGreekNotation}[1]{\boldsymbol{#1}}&#10;\newcommand{\myBoldGreekNotationLower}[1]{{\bm{#1}}}&#10;\newcommand{\myBoldGreekNotationUpper}[1]{{\bm{#1}}}&#10;\newcommand{\balpha}  {{\myBoldGreekNotationLower{\alpha}  }}&#10;\newcommand{\bbeta}   {{\myBoldGreekNotationLower{\beta}   }}&#10;\newcommand{\bgamma}  {{\myBoldGreekNotationLower{\gamma}  }}&#10;\newcommand{\bdelta}  {{\myBoldGreekNotationLower{\delta}  }}&#10;\newcommand{\bepsilon}{{\myBoldGreekNotationLower{\epsilon}}}&#10;\newcommand{\bzeta}   {{\myBoldGreekNotationLower{\zeta}   }}&#10;\newcommand{\btheta}  {{\myBoldGreekNotationLower{\theta}  }}&#10;\newcommand{\biota}   {{\myBoldGreekNotationLower{\iota}   }}&#10;\newcommand{\bkappa}  {{\myBoldGreekNotationLower{\kappa}  }}&#10;\newcommand{\blambda} {{\myBoldGreekNotationLower{\lambda} }}&#10;\newcommand{\bmu}     {{\myBoldGreekNotationLower{\mu}     }}&#10;\newcommand{\bnu}     {{\myBoldGreekNotationLower{\nu}     }}&#10;\newcommand{\bxi}     {{\myBoldGreekNotationLower{\xi}     }}&#10;\newcommand{\bomicron}{{\myBoldGreekNotationLower{\omicron}}}&#10;\newcommand{\bpi}     {{\myBoldGreekNotationLower{\pi}     }}&#10;\newcommand{\brho}    {{\myBoldGreekNotationLower{\rho}    }}&#10;\newcommand{\bsigma}  {{\myBoldGreekNotationLower{\sigma}  }}&#10;\newcommand{\btau}    {{\myBoldGreekNotationLower{\tau}    }}&#10;\newcommand{\bupsilon}{{\myBoldGreekNotationLower{\upsilon}}}&#10;\newcommand{\bphi}    {{\myBoldGreekNotationLower{\phi}    }}&#10;\newcommand{\bchi}    {{\myBoldGreekNotationLower{\chi}    }}&#10;\newcommand{\bpsi}    {{\myBoldGreekNotationLower{\psi}    }}&#10;\newcommand{\bomega}  {{\myBoldGreekNotationLower{\omega}  }}&#10;&#10;\newcommand{\bGamma}  {{\myBoldGreekNotationUpper{\Gamma}  }}&#10;\newcommand{\bDelta}  {{\myBoldGreekNotationUpper{\Delta}  }}&#10;\newcommand{\bTheta}  {{\myBoldGreekNotationUpper{\Theta}  }}&#10;\newcommand{\bLambda} {{\myBoldGreekNotationUpper{\Lambda} }}&#10;\newcommand{\bXi}     {{\myBoldGreekNotationUpper{\Xi}     }}&#10;\newcommand{\bPi}     {{\myBoldGreekNotationUpper{\Pi}     }}&#10;\newcommand{\bSigma}  {{\myBoldGreekNotationUpper{\Sigma}  }}&#10;\newcommand{\bUpsilon}{{\myBoldGreekNotationUpper{\Upsilon}}}&#10;\newcommand{\bPhi}    {{\myBoldGreekNotationUpper{\Phi}    }}&#10;\newcommand{\bPsi}    {{\myBoldGreekNotationUpper{\Psi}    }}&#10;\newcommand{\bOmega}  {{\myBoldGreekNotationUpper{\Omega}  }}&#10;&#10;\newcommand{\inn}[2][0cm]{\mathopen{}\left|{#2}\parbox[h][#1]{0cm}{}\right|}&#10;\newcommand{\invn}[2][0cm]{\mathopen{}\left|\left|{#2}\parbox[h][#1]{0cm}{}\right|\right|}&#10;&#10;%\newcommand{\Sa}{{\mathbf {Sa}}}&#10;%\newcommand{\Topo}{{\mathbf {Topo}}}&#10;%\newcommand{\Sep}{{\mathbf {Sep}}}&#10;%\newcommand{\Str}{{\mathbf {Str}}}&#10;%\newcommand{\Reg}{{\mathbf {Reg}}}&#10;&#10;%\newcommand{\PPhi}{{\pmb \Phi}}&#10;%\newcommand{\PPi}{{\pmb \Pi}}&#10;%\newcommand{\PPhi}{{\bm \Phi}}&#10;%\newcommand{\PPi}{{\bm \Pi}}&#10;\newcommand{\PPhi}{{\Phi}}&#10;\newcommand{\PPi}{{\Pi}}&#10;\newcommand{\ppi}{{\pi}}&#10;\newcommand{\ggam}{{\gamma}}&#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cool package Styles&#10;\Style{IdentityMatrixSymb=\mI,%&#10;       DSymb={\mathrm d},%&#10;       IntegrateDifferentialDSymb={\mathrm d},%&#10;       TrParen=p,%&#10;       DetParen=p}&#10;\Style{DDisplayFunc=outset}&#10;\renewcommand{\Transpose}[1]{ {#1}^\Transp }&#10;\newcommand{\TransposeInv}[1]{ {#1}^{-\Transp} }&#10;\newcommand{\T}[1]{\Transpose{#1}}&#10;\newcommand{\TInv}[1]{\TransposeInv{#1}}&#10;\newcommand{\Inv}[1]{ {#1}^{-1} }&#10;\newcommand{\Transp}{{{\mathrm T}}}&#10;      &#10;\newcommand{\Rank}[1]    {\operatorname{rank}\inp{#1}}&#10;\newcommand{\Vol}[1]     {\operatorname{vol}\inp{#1}}&#10;\renewcommand{\Vec}[1]   {\operatorname{vec}\inp{#1}}&#10;\renewcommand{\Div}[1]   {\T{\nabla} \, #1}&#10;\newcommand{\Diag}[1]    {\operatorname{diag}\inp{#1}}&#10;\newcommand{\Dim}[1]     {\operatorname{dim}\inp{#1}}&#10;\newcommand{\Diagof}[1]  {\operatorname{diag}^{-1}\inp{#1}}&#10;\newcommand*{\diff}{\mathop{}\!\mathrm{d}} %e.g. $F(x) = \int\!f(x)\diff x$&#10;\newcommand{\Argmin}[1]{\underset{#1}{\operatorname{argmin}} \;}&#10;\newcommand{\Maxof}[1]{\underset{#1}{\operatorname{max}} \;}&#10;\newcommand{\Minof}[1]{\underset{#1}{\operatorname{min}} \;}&#10;&#10;\providecommand{\e}[1]{\ensuremath{\cdot 10^{#1}}}&#10;&#10;%workaround for mathbold in cool, cf. http://tex.stackexchange.com/questions/97910&#10;\let\oldmb\mathbold&#10;\protected\def\mathbold{\oldmb}&#10;&#10;\newcommand{\CB} [1]{{\color{#1}     $\bullet$}}&#10;\newcommand{\CBB}[2]{{\color[#1]{#2} $\bullet$}}&#10;&#10;\newcommand{\ie}{i.e.}&#10;\newcommand{\Ie}{I.e.}&#10;\newcommand{\eg}{e.g.}&#10;\newcommand{\Eg}{E.g.}&#10;\newcommand{\cf}{cf.\ }&#10;\newcommand{\Cf}{Cf.\ }&#10;\newcommand{\etc}{etc.\ }&#10;\newcommand{\wrt}{w.r.t.\ }&#10;\newcommand{\Wrt}{W.r.t.\ }&#10;% \newcommand{\wlog}{w.l.o.g.~}&#10;\newcommand{\Wlog}{W.l.o.g.\ }&#10;\newcommand{\resp}{resp.\ }&#10;\newcommand{\etal}{et al.\ }&#10;&#10;\newtheorem{theorem}{Theorem}&#10;\newtheorem{definition}{Definition}&#10;\newtheorem{expectation}{Expectation}&#10;\newtheorem{problem}{Problem}&#10;%\newtheorem{algorithm}{Algorithm}&#10;&#10;%\newenvironment{fshaded}{%&#10;%\def\FrameCommand{\fcolorbox{framecolor}{shadecolor}}%&#10;%\MakeFramed {\FrameRestore}}%&#10;%{\endMakeFramed}&#10;%&#10;%\newtheorem{theorem}{Theorem}[section]&#10;%&#10;%\newenvironment{fdfn}[1][]{&#10;%\definecolor{shadecolor}{rgb}{.9,.9,1}%DEFINITION_COLORBOX&#10;%\definecolor{framecolor}{rgb}{1,1,1}%&#10;%\begin{fshaded}\begin{theorem}[#1]}{\end{theorem}\end{fshaded}}&#10;%&#10;%&#10;%\begin{fdfn}[Blash]&#10;%Eine Zahlenfolge ...&#10;%\end{fdfn}&#10;%&#10;%\begin{fdfn}[Test]&#10;%Eine Zahlenfolge ...&#10;%\end{fdfn}&#10;&#10;% :mode=latex: %&#10;&#10;\begin{document}&#10;&#10;\[&#10;\vx_{i+1}&#10;\]&#10;&#10;\end{document}"/>
  <p:tag name="IGUANATEXSIZE" val="22"/>
</p:tagLst>
</file>

<file path=ppt/tags/tag4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osf,sc]{mathpazo}&#10;\usepackage{cool}&#10;\usepackage{mathtools}&#10;\pagestyle{empty}&#10;&#10;%!TEX root = diss.tex&#10;&#10;%%%%%%%%%%%%%%%%%%%%%%%%%%%%%%%%%%%%%%%%%%%%%%%%%%%%%%%%%%%%%&#10;%% LaTeX math macros&#10;%%%%%%%%%%%%%%%%%%%%%%%%%%%%%%%%%%%%%%%%%%%%%%%%%%%%%%%%%%%%%&#10;&#10;\newcommand{\mySetNotation}[1]{{\mathbb{#1}}}&#10;\newcommand{\RRSet}{{\mySetNotation{R}}}&#10;\newcommand{\EESet}{{\mySetNotation{E}}}&#10;\newcommand{\NNSet}{{\mySetNotation{N}}}&#10;\newcommand{\QQSet}{{\mySetNotation{Q}}}&#10;&#10;\newcommand{\myBoldNotation}[1]{{\mathbf #1}}&#10;%\newcommand{\myBoldNotation}[1]{{\mathbold{#1}}} %for euler math&#10;\newcommand{\va}   {{\myBoldNotation{a}}}&#10;\newcommand{\vb}   {{\myBoldNotation{b}}}&#10;\newcommand{\vc}   {{\myBoldNotation{c}}}&#10;\newcommand{\vd}   {{\myBoldNotation{d}}}&#10;\newcommand{\ve}   {{\myBoldNotation{e}}}&#10;\newcommand{\vf}   {{\myBoldNotation{f}}}&#10;\newcommand{\vg}   {{\myBoldNotation{g}}}&#10;\newcommand{\vh}   {{\myBoldNotation{h}}}&#10;\newcommand{\vi}   {{\myBoldNotation{i}}}&#10;\newcommand{\vj}   {{\myBoldNotation{j}}}&#10;\newcommand{\vk}   {{\myBoldNotation{k}}}&#10;\newcommand{\vl}   {{\myBoldNotation{l}}}&#10;\newcommand{\vm}   {{\myBoldNotation{m}}}&#10;\newcommand{\vn}   {{\myBoldNotation{n}}}&#10;\newcommand{\nn}   {{\myBoldNotation{n}}}&#10;\newcommand{\vo}   {{\myBoldNotation{o}}}&#10;\newcommand{\vp}   {{\myBoldNotation{p}}}&#10;\newcommand{\pp}   {{\myBoldNotation{p}}}&#10;\newcommand{\vq}   {{\myBoldNotation{q}}}&#10;\newcommand{\vr}   {{\myBoldNotation{r}}}&#10;\newcommand{\vs}   {{\myBoldNotation{s}}}&#10;\newcommand{\vt}   {{\myBoldNotation{t}}}&#10;\newcommand{\vu}   {{\myBoldNotation{u}}}&#10;\newcommand{\vv}   {{\myBoldNotation{v}}}&#10;\newcommand{\vw}   {{\myBoldNotation{w}}}&#10;\newcommand{\vx}   {{\myBoldNotation{x}}}&#10;\newcommand{\vy}   {{\myBoldNotation{y}}}&#10;\newcommand{\vz}   {{\myBoldNotation{z}}}&#10;\newcommand{\vNull}{{\myBoldNotation{0}}}&#10;\newcommand{\vOne} {{\myBoldNotation{1}}}&#10;&#10;\newcommand{\mA}   {{\myBoldNotation{A}}}&#10;\newcommand{\mB}   {{\myBoldNotation{B}}}&#10;\newcommand{\mC}   {{\myBoldNotation{C}}}&#10;\newcommand{\mD}   {{\myBoldNotation{D}}}&#10;\newcommand{\mE}   {{\myBoldNotation{E}}}&#10;\newcommand{\mF}   {{\myBoldNotation{F}}}&#10;\newcommand{\mG}   {{\myBoldNotation{G}}}&#10;\newcommand{\mH}   {{\myBoldNotation{H}}}&#10;\newcommand{\mI}   {{\myBoldNotation{I}}}&#10;\newcommand{\mJ}   {{\myBoldNotation{J}}}&#10;\newcommand{\mK}   {{\myBoldNotation{K}}}&#10;\newcommand{\mL}   {{\myBoldNotation{L}}}&#10;\newcommand{\mM}   {{\myBoldNotation{M}}}&#10;\newcommand{\mN}   {{\myBoldNotation{N}}}&#10;\newcommand{\mO}   {{\myBoldNotation{O}}}&#10;\newcommand{\mP}   {{\myBoldNotation{P}}}&#10;\newcommand{\mQ}   {{\myBoldNotation{Q}}}&#10;\newcommand{\mR}   {{\myBoldNotation{R}}}&#10;\newcommand{\mS}   {{\myBoldNotation{S}}}&#10;\newcommand{\mT}   {{\myBoldNotation{T}}}&#10;\newcommand{\mU}   {{\myBoldNotation{U}}}&#10;\newcommand{\mV}   {{\myBoldNotation{V}}}&#10;\newcommand{\mW}   {{\myBoldNotation{W}}}&#10;\newcommand{\mX}   {{\myBoldNotation{X}}}&#10;\newcommand{\mY}   {{\myBoldNotation{Y}}}&#10;\newcommand{\mZ}   {{\myBoldNotation{Z}}}&#10;\newcommand{\mNull}{{\myBoldNotation{0}}}&#10;&#10;%\newcommand{\myBoldGreekNotation}[1]{\boldsymbol{#1}}&#10;\newcommand{\myBoldGreekNotationLower}[1]{{\bm{#1}}}&#10;\newcommand{\myBoldGreekNotationUpper}[1]{{\bm{#1}}}&#10;\newcommand{\balpha}  {{\myBoldGreekNotationLower{\alpha}  }}&#10;\newcommand{\bbeta}   {{\myBoldGreekNotationLower{\beta}   }}&#10;\newcommand{\bgamma}  {{\myBoldGreekNotationLower{\gamma}  }}&#10;\newcommand{\bdelta}  {{\myBoldGreekNotationLower{\delta}  }}&#10;\newcommand{\bepsilon}{{\myBoldGreekNotationLower{\epsilon}}}&#10;\newcommand{\bzeta}   {{\myBoldGreekNotationLower{\zeta}   }}&#10;\newcommand{\btheta}  {{\myBoldGreekNotationLower{\theta}  }}&#10;\newcommand{\biota}   {{\myBoldGreekNotationLower{\iota}   }}&#10;\newcommand{\bkappa}  {{\myBoldGreekNotationLower{\kappa}  }}&#10;\newcommand{\blambda} {{\myBoldGreekNotationLower{\lambda} }}&#10;\newcommand{\bmu}     {{\myBoldGreekNotationLower{\mu}     }}&#10;\newcommand{\bnu}     {{\myBoldGreekNotationLower{\nu}     }}&#10;\newcommand{\bxi}     {{\myBoldGreekNotationLower{\xi}     }}&#10;\newcommand{\bomicron}{{\myBoldGreekNotationLower{\omicron}}}&#10;\newcommand{\bpi}     {{\myBoldGreekNotationLower{\pi}     }}&#10;\newcommand{\brho}    {{\myBoldGreekNotationLower{\rho}    }}&#10;\newcommand{\bsigma}  {{\myBoldGreekNotationLower{\sigma}  }}&#10;\newcommand{\btau}    {{\myBoldGreekNotationLower{\tau}    }}&#10;\newcommand{\bupsilon}{{\myBoldGreekNotationLower{\upsilon}}}&#10;\newcommand{\bphi}    {{\myBoldGreekNotationLower{\phi}    }}&#10;\newcommand{\bchi}    {{\myBoldGreekNotationLower{\chi}    }}&#10;\newcommand{\bpsi}    {{\myBoldGreekNotationLower{\psi}    }}&#10;\newcommand{\bomega}  {{\myBoldGreekNotationLower{\omega}  }}&#10;&#10;\newcommand{\bGamma}  {{\myBoldGreekNotationUpper{\Gamma}  }}&#10;\newcommand{\bDelta}  {{\myBoldGreekNotationUpper{\Delta}  }}&#10;\newcommand{\bTheta}  {{\myBoldGreekNotationUpper{\Theta}  }}&#10;\newcommand{\bLambda} {{\myBoldGreekNotationUpper{\Lambda} }}&#10;\newcommand{\bXi}     {{\myBoldGreekNotationUpper{\Xi}     }}&#10;\newcommand{\bPi}     {{\myBoldGreekNotationUpper{\Pi}     }}&#10;\newcommand{\bSigma}  {{\myBoldGreekNotationUpper{\Sigma}  }}&#10;\newcommand{\bUpsilon}{{\myBoldGreekNotationUpper{\Upsilon}}}&#10;\newcommand{\bPhi}    {{\myBoldGreekNotationUpper{\Phi}    }}&#10;\newcommand{\bPsi}    {{\myBoldGreekNotationUpper{\Psi}    }}&#10;\newcommand{\bOmega}  {{\myBoldGreekNotationUpper{\Omega}  }}&#10;&#10;\newcommand{\inn}[2][0cm]{\mathopen{}\left|{#2}\parbox[h][#1]{0cm}{}\right|}&#10;\newcommand{\invn}[2][0cm]{\mathopen{}\left|\left|{#2}\parbox[h][#1]{0cm}{}\right|\right|}&#10;&#10;%\newcommand{\Sa}{{\mathbf {Sa}}}&#10;%\newcommand{\Topo}{{\mathbf {Topo}}}&#10;%\newcommand{\Sep}{{\mathbf {Sep}}}&#10;%\newcommand{\Str}{{\mathbf {Str}}}&#10;%\newcommand{\Reg}{{\mathbf {Reg}}}&#10;&#10;%\newcommand{\PPhi}{{\pmb \Phi}}&#10;%\newcommand{\PPi}{{\pmb \Pi}}&#10;%\newcommand{\PPhi}{{\bm \Phi}}&#10;%\newcommand{\PPi}{{\bm \Pi}}&#10;\newcommand{\PPhi}{{\Phi}}&#10;\newcommand{\PPi}{{\Pi}}&#10;\newcommand{\ppi}{{\pi}}&#10;\newcommand{\ggam}{{\gamma}}&#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cool package Styles&#10;\Style{IdentityMatrixSymb=\mI,%&#10;       DSymb={\mathrm d},%&#10;       IntegrateDifferentialDSymb={\mathrm d},%&#10;       TrParen=p,%&#10;       DetParen=p}&#10;\Style{DDisplayFunc=outset}&#10;\renewcommand{\Transpose}[1]{ {#1}^\Transp }&#10;\newcommand{\TransposeInv}[1]{ {#1}^{-\Transp} }&#10;\newcommand{\T}[1]{\Transpose{#1}}&#10;\newcommand{\TInv}[1]{\TransposeInv{#1}}&#10;\newcommand{\Inv}[1]{ {#1}^{-1} }&#10;\newcommand{\Transp}{{{\mathrm T}}}&#10;      &#10;\newcommand{\Rank}[1]    {\operatorname{rank}\inp{#1}}&#10;\newcommand{\Vol}[1]     {\operatorname{vol}\inp{#1}}&#10;\renewcommand{\Vec}[1]   {\operatorname{vec}\inp{#1}}&#10;\renewcommand{\Div}[1]   {\T{\nabla} \, #1}&#10;\newcommand{\Diag}[1]    {\operatorname{diag}\inp{#1}}&#10;\newcommand{\Dim}[1]     {\operatorname{dim}\inp{#1}}&#10;\newcommand{\Diagof}[1]  {\operatorname{diag}^{-1}\inp{#1}}&#10;\newcommand*{\diff}{\mathop{}\!\mathrm{d}} %e.g. $F(x) = \int\!f(x)\diff x$&#10;\newcommand{\Argmin}[1]{\underset{#1}{\operatorname{argmin}} \;}&#10;\newcommand{\Maxof}[1]{\underset{#1}{\operatorname{max}} \;}&#10;\newcommand{\Minof}[1]{\underset{#1}{\operatorname{min}} \;}&#10;&#10;\providecommand{\e}[1]{\ensuremath{\cdot 10^{#1}}}&#10;&#10;%workaround for mathbold in cool, cf. http://tex.stackexchange.com/questions/97910&#10;\let\oldmb\mathbold&#10;\protected\def\mathbold{\oldmb}&#10;&#10;\newcommand{\CB} [1]{{\color{#1}     $\bullet$}}&#10;\newcommand{\CBB}[2]{{\color[#1]{#2} $\bullet$}}&#10;&#10;\newcommand{\ie}{i.e.}&#10;\newcommand{\Ie}{I.e.}&#10;\newcommand{\eg}{e.g.}&#10;\newcommand{\Eg}{E.g.}&#10;\newcommand{\cf}{cf.\ }&#10;\newcommand{\Cf}{Cf.\ }&#10;\newcommand{\etc}{etc.\ }&#10;\newcommand{\wrt}{w.r.t.\ }&#10;\newcommand{\Wrt}{W.r.t.\ }&#10;% \newcommand{\wlog}{w.l.o.g.~}&#10;\newcommand{\Wlog}{W.l.o.g.\ }&#10;\newcommand{\resp}{resp.\ }&#10;\newcommand{\etal}{et al.\ }&#10;&#10;\newtheorem{theorem}{Theorem}&#10;\newtheorem{definition}{Definition}&#10;\newtheorem{expectation}{Expectation}&#10;\newtheorem{problem}{Problem}&#10;%\newtheorem{algorithm}{Algorithm}&#10;&#10;%\newenvironment{fshaded}{%&#10;%\def\FrameCommand{\fcolorbox{framecolor}{shadecolor}}%&#10;%\MakeFramed {\FrameRestore}}%&#10;%{\endMakeFramed}&#10;%&#10;%\newtheorem{theorem}{Theorem}[section]&#10;%&#10;%\newenvironment{fdfn}[1][]{&#10;%\definecolor{shadecolor}{rgb}{.9,.9,1}%DEFINITION_COLORBOX&#10;%\definecolor{framecolor}{rgb}{1,1,1}%&#10;%\begin{fshaded}\begin{theorem}[#1]}{\end{theorem}\end{fshaded}}&#10;%&#10;%&#10;%\begin{fdfn}[Blash]&#10;%Eine Zahlenfolge ...&#10;%\end{fdfn}&#10;%&#10;%\begin{fdfn}[Test]&#10;%Eine Zahlenfolge ...&#10;%\end{fdfn}&#10;&#10;% :mode=latex: %&#10;&#10;\begin{document}&#10;&#10;\[&#10;\vx = (1 - \frac{c-f_i}{f_{i+1}-f{i}}) \, \vx_i + \frac{c-f_i}{f_{i+1}-f{i}} \, \vx_{i+1} &#10;\]&#10;&#10;\end{document}"/>
  <p:tag name="IGUANATEXSIZE" val="22"/>
</p:tagLst>
</file>

<file path=ppt/tags/tag4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osf,sc]{mathpazo}&#10;\usepackage{cool}&#10;\usepackage{mathtools}&#10;\pagestyle{empty}&#10;&#10;%!TEX root = diss.tex&#10;&#10;%%%%%%%%%%%%%%%%%%%%%%%%%%%%%%%%%%%%%%%%%%%%%%%%%%%%%%%%%%%%%&#10;%% LaTeX math macros&#10;%%%%%%%%%%%%%%%%%%%%%%%%%%%%%%%%%%%%%%%%%%%%%%%%%%%%%%%%%%%%%&#10;&#10;\newcommand{\mySetNotation}[1]{{\mathbb{#1}}}&#10;\newcommand{\RRSet}{{\mySetNotation{R}}}&#10;\newcommand{\EESet}{{\mySetNotation{E}}}&#10;\newcommand{\NNSet}{{\mySetNotation{N}}}&#10;\newcommand{\QQSet}{{\mySetNotation{Q}}}&#10;&#10;\newcommand{\myBoldNotation}[1]{{\mathbf #1}}&#10;%\newcommand{\myBoldNotation}[1]{{\mathbold{#1}}} %for euler math&#10;\newcommand{\va}   {{\myBoldNotation{a}}}&#10;\newcommand{\vb}   {{\myBoldNotation{b}}}&#10;\newcommand{\vc}   {{\myBoldNotation{c}}}&#10;\newcommand{\vd}   {{\myBoldNotation{d}}}&#10;\newcommand{\ve}   {{\myBoldNotation{e}}}&#10;\newcommand{\vf}   {{\myBoldNotation{f}}}&#10;\newcommand{\vg}   {{\myBoldNotation{g}}}&#10;\newcommand{\vh}   {{\myBoldNotation{h}}}&#10;\newcommand{\vi}   {{\myBoldNotation{i}}}&#10;\newcommand{\vj}   {{\myBoldNotation{j}}}&#10;\newcommand{\vk}   {{\myBoldNotation{k}}}&#10;\newcommand{\vl}   {{\myBoldNotation{l}}}&#10;\newcommand{\vm}   {{\myBoldNotation{m}}}&#10;\newcommand{\vn}   {{\myBoldNotation{n}}}&#10;\newcommand{\nn}   {{\myBoldNotation{n}}}&#10;\newcommand{\vo}   {{\myBoldNotation{o}}}&#10;\newcommand{\vp}   {{\myBoldNotation{p}}}&#10;\newcommand{\pp}   {{\myBoldNotation{p}}}&#10;\newcommand{\vq}   {{\myBoldNotation{q}}}&#10;\newcommand{\vr}   {{\myBoldNotation{r}}}&#10;\newcommand{\vs}   {{\myBoldNotation{s}}}&#10;\newcommand{\vt}   {{\myBoldNotation{t}}}&#10;\newcommand{\vu}   {{\myBoldNotation{u}}}&#10;\newcommand{\vv}   {{\myBoldNotation{v}}}&#10;\newcommand{\vw}   {{\myBoldNotation{w}}}&#10;\newcommand{\vx}   {{\myBoldNotation{x}}}&#10;\newcommand{\vy}   {{\myBoldNotation{y}}}&#10;\newcommand{\vz}   {{\myBoldNotation{z}}}&#10;\newcommand{\vNull}{{\myBoldNotation{0}}}&#10;\newcommand{\vOne} {{\myBoldNotation{1}}}&#10;&#10;\newcommand{\mA}   {{\myBoldNotation{A}}}&#10;\newcommand{\mB}   {{\myBoldNotation{B}}}&#10;\newcommand{\mC}   {{\myBoldNotation{C}}}&#10;\newcommand{\mD}   {{\myBoldNotation{D}}}&#10;\newcommand{\mE}   {{\myBoldNotation{E}}}&#10;\newcommand{\mF}   {{\myBoldNotation{F}}}&#10;\newcommand{\mG}   {{\myBoldNotation{G}}}&#10;\newcommand{\mH}   {{\myBoldNotation{H}}}&#10;\newcommand{\mI}   {{\myBoldNotation{I}}}&#10;\newcommand{\mJ}   {{\myBoldNotation{J}}}&#10;\newcommand{\mK}   {{\myBoldNotation{K}}}&#10;\newcommand{\mL}   {{\myBoldNotation{L}}}&#10;\newcommand{\mM}   {{\myBoldNotation{M}}}&#10;\newcommand{\mN}   {{\myBoldNotation{N}}}&#10;\newcommand{\mO}   {{\myBoldNotation{O}}}&#10;\newcommand{\mP}   {{\myBoldNotation{P}}}&#10;\newcommand{\mQ}   {{\myBoldNotation{Q}}}&#10;\newcommand{\mR}   {{\myBoldNotation{R}}}&#10;\newcommand{\mS}   {{\myBoldNotation{S}}}&#10;\newcommand{\mT}   {{\myBoldNotation{T}}}&#10;\newcommand{\mU}   {{\myBoldNotation{U}}}&#10;\newcommand{\mV}   {{\myBoldNotation{V}}}&#10;\newcommand{\mW}   {{\myBoldNotation{W}}}&#10;\newcommand{\mX}   {{\myBoldNotation{X}}}&#10;\newcommand{\mY}   {{\myBoldNotation{Y}}}&#10;\newcommand{\mZ}   {{\myBoldNotation{Z}}}&#10;\newcommand{\mNull}{{\myBoldNotation{0}}}&#10;&#10;%\newcommand{\myBoldGreekNotation}[1]{\boldsymbol{#1}}&#10;\newcommand{\myBoldGreekNotationLower}[1]{{\bm{#1}}}&#10;\newcommand{\myBoldGreekNotationUpper}[1]{{\bm{#1}}}&#10;\newcommand{\balpha}  {{\myBoldGreekNotationLower{\alpha}  }}&#10;\newcommand{\bbeta}   {{\myBoldGreekNotationLower{\beta}   }}&#10;\newcommand{\bgamma}  {{\myBoldGreekNotationLower{\gamma}  }}&#10;\newcommand{\bdelta}  {{\myBoldGreekNotationLower{\delta}  }}&#10;\newcommand{\bepsilon}{{\myBoldGreekNotationLower{\epsilon}}}&#10;\newcommand{\bzeta}   {{\myBoldGreekNotationLower{\zeta}   }}&#10;\newcommand{\btheta}  {{\myBoldGreekNotationLower{\theta}  }}&#10;\newcommand{\biota}   {{\myBoldGreekNotationLower{\iota}   }}&#10;\newcommand{\bkappa}  {{\myBoldGreekNotationLower{\kappa}  }}&#10;\newcommand{\blambda} {{\myBoldGreekNotationLower{\lambda} }}&#10;\newcommand{\bmu}     {{\myBoldGreekNotationLower{\mu}     }}&#10;\newcommand{\bnu}     {{\myBoldGreekNotationLower{\nu}     }}&#10;\newcommand{\bxi}     {{\myBoldGreekNotationLower{\xi}     }}&#10;\newcommand{\bomicron}{{\myBoldGreekNotationLower{\omicron}}}&#10;\newcommand{\bpi}     {{\myBoldGreekNotationLower{\pi}     }}&#10;\newcommand{\brho}    {{\myBoldGreekNotationLower{\rho}    }}&#10;\newcommand{\bsigma}  {{\myBoldGreekNotationLower{\sigma}  }}&#10;\newcommand{\btau}    {{\myBoldGreekNotationLower{\tau}    }}&#10;\newcommand{\bupsilon}{{\myBoldGreekNotationLower{\upsilon}}}&#10;\newcommand{\bphi}    {{\myBoldGreekNotationLower{\phi}    }}&#10;\newcommand{\bchi}    {{\myBoldGreekNotationLower{\chi}    }}&#10;\newcommand{\bpsi}    {{\myBoldGreekNotationLower{\psi}    }}&#10;\newcommand{\bomega}  {{\myBoldGreekNotationLower{\omega}  }}&#10;&#10;\newcommand{\bGamma}  {{\myBoldGreekNotationUpper{\Gamma}  }}&#10;\newcommand{\bDelta}  {{\myBoldGreekNotationUpper{\Delta}  }}&#10;\newcommand{\bTheta}  {{\myBoldGreekNotationUpper{\Theta}  }}&#10;\newcommand{\bLambda} {{\myBoldGreekNotationUpper{\Lambda} }}&#10;\newcommand{\bXi}     {{\myBoldGreekNotationUpper{\Xi}     }}&#10;\newcommand{\bPi}     {{\myBoldGreekNotationUpper{\Pi}     }}&#10;\newcommand{\bSigma}  {{\myBoldGreekNotationUpper{\Sigma}  }}&#10;\newcommand{\bUpsilon}{{\myBoldGreekNotationUpper{\Upsilon}}}&#10;\newcommand{\bPhi}    {{\myBoldGreekNotationUpper{\Phi}    }}&#10;\newcommand{\bPsi}    {{\myBoldGreekNotationUpper{\Psi}    }}&#10;\newcommand{\bOmega}  {{\myBoldGreekNotationUpper{\Omega}  }}&#10;&#10;\newcommand{\inn}[2][0cm]{\mathopen{}\left|{#2}\parbox[h][#1]{0cm}{}\right|}&#10;\newcommand{\invn}[2][0cm]{\mathopen{}\left|\left|{#2}\parbox[h][#1]{0cm}{}\right|\right|}&#10;&#10;%\newcommand{\Sa}{{\mathbf {Sa}}}&#10;%\newcommand{\Topo}{{\mathbf {Topo}}}&#10;%\newcommand{\Sep}{{\mathbf {Sep}}}&#10;%\newcommand{\Str}{{\mathbf {Str}}}&#10;%\newcommand{\Reg}{{\mathbf {Reg}}}&#10;&#10;%\newcommand{\PPhi}{{\pmb \Phi}}&#10;%\newcommand{\PPi}{{\pmb \Pi}}&#10;%\newcommand{\PPhi}{{\bm \Phi}}&#10;%\newcommand{\PPi}{{\bm \Pi}}&#10;\newcommand{\PPhi}{{\Phi}}&#10;\newcommand{\PPi}{{\Pi}}&#10;\newcommand{\ppi}{{\pi}}&#10;\newcommand{\ggam}{{\gamma}}&#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cool package Styles&#10;\Style{IdentityMatrixSymb=\mI,%&#10;       DSymb={\mathrm d},%&#10;       IntegrateDifferentialDSymb={\mathrm d},%&#10;       TrParen=p,%&#10;       DetParen=p}&#10;\Style{DDisplayFunc=outset}&#10;\renewcommand{\Transpose}[1]{ {#1}^\Transp }&#10;\newcommand{\TransposeInv}[1]{ {#1}^{-\Transp} }&#10;\newcommand{\T}[1]{\Transpose{#1}}&#10;\newcommand{\TInv}[1]{\TransposeInv{#1}}&#10;\newcommand{\Inv}[1]{ {#1}^{-1} }&#10;\newcommand{\Transp}{{{\mathrm T}}}&#10;      &#10;\newcommand{\Rank}[1]    {\operatorname{rank}\inp{#1}}&#10;\newcommand{\Vol}[1]     {\operatorname{vol}\inp{#1}}&#10;\renewcommand{\Vec}[1]   {\operatorname{vec}\inp{#1}}&#10;\renewcommand{\Div}[1]   {\T{\nabla} \, #1}&#10;\newcommand{\Diag}[1]    {\operatorname{diag}\inp{#1}}&#10;\newcommand{\Dim}[1]     {\operatorname{dim}\inp{#1}}&#10;\newcommand{\Diagof}[1]  {\operatorname{diag}^{-1}\inp{#1}}&#10;\newcommand*{\diff}{\mathop{}\!\mathrm{d}} %e.g. $F(x) = \int\!f(x)\diff x$&#10;\newcommand{\Argmin}[1]{\underset{#1}{\operatorname{argmin}} \;}&#10;\newcommand{\Maxof}[1]{\underset{#1}{\operatorname{max}} \;}&#10;\newcommand{\Minof}[1]{\underset{#1}{\operatorname{min}} \;}&#10;&#10;\providecommand{\e}[1]{\ensuremath{\cdot 10^{#1}}}&#10;&#10;%workaround for mathbold in cool, cf. http://tex.stackexchange.com/questions/97910&#10;\let\oldmb\mathbold&#10;\protected\def\mathbold{\oldmb}&#10;&#10;\newcommand{\CB} [1]{{\color{#1}     $\bullet$}}&#10;\newcommand{\CBB}[2]{{\color[#1]{#2} $\bullet$}}&#10;&#10;\newcommand{\ie}{i.e.}&#10;\newcommand{\Ie}{I.e.}&#10;\newcommand{\eg}{e.g.}&#10;\newcommand{\Eg}{E.g.}&#10;\newcommand{\cf}{cf.\ }&#10;\newcommand{\Cf}{Cf.\ }&#10;\newcommand{\etc}{etc.\ }&#10;\newcommand{\wrt}{w.r.t.\ }&#10;\newcommand{\Wrt}{W.r.t.\ }&#10;% \newcommand{\wlog}{w.l.o.g.~}&#10;\newcommand{\Wlog}{W.l.o.g.\ }&#10;\newcommand{\resp}{resp.\ }&#10;\newcommand{\etal}{et al.\ }&#10;&#10;\newtheorem{theorem}{Theorem}&#10;\newtheorem{definition}{Definition}&#10;\newtheorem{expectation}{Expectation}&#10;\newtheorem{problem}{Problem}&#10;%\newtheorem{algorithm}{Algorithm}&#10;&#10;%\newenvironment{fshaded}{%&#10;%\def\FrameCommand{\fcolorbox{framecolor}{shadecolor}}%&#10;%\MakeFramed {\FrameRestore}}%&#10;%{\endMakeFramed}&#10;%&#10;%\newtheorem{theorem}{Theorem}[section]&#10;%&#10;%\newenvironment{fdfn}[1][]{&#10;%\definecolor{shadecolor}{rgb}{.9,.9,1}%DEFINITION_COLORBOX&#10;%\definecolor{framecolor}{rgb}{1,1,1}%&#10;%\begin{fshaded}\begin{theorem}[#1]}{\end{theorem}\end{fshaded}}&#10;%&#10;%&#10;%\begin{fdfn}[Blash]&#10;%Eine Zahlenfolge ...&#10;%\end{fdfn}&#10;%&#10;%\begin{fdfn}[Test]&#10;%Eine Zahlenfolge ...&#10;%\end{fdfn}&#10;&#10;% :mode=latex: %&#10;&#10;\begin{document}&#10;&#10;\[&#10;\tilde{\vg_{i,j,k}} = \begin{pmatrix} &#10;\frac{\partial f(\vx_{i,j,k})}{\partial x} \\ &#10;\frac{\partial f(\vx_{i,j,k})}{\partial y} \\&#10;\frac{\partial f(\vx_{i,j,k})}{\partial z}&#10;\end{pmatrix}&#10;\approx&#10;\begin{pmatrix} &#10;f_{i+1,j,k} - f_{i-1,j,k} \\&#10;f_{i,j+1,k} - f_{i,j-1,k} \\&#10;f_{i,j,k+1} - f_{i,j,k-1}&#10;\end{pmatrix}&#10;\]&#10;&#10;\end{document}"/>
  <p:tag name="IGUANATEXSIZE" val="22"/>
</p:tagLst>
</file>

<file path=ppt/tags/tag4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osf,sc]{mathpazo}&#10;\usepackage{cool}&#10;\usepackage{mathtools}&#10;\pagestyle{empty}&#10;&#10;%!TEX root = diss.tex&#10;&#10;%%%%%%%%%%%%%%%%%%%%%%%%%%%%%%%%%%%%%%%%%%%%%%%%%%%%%%%%%%%%%&#10;%% LaTeX math macros&#10;%%%%%%%%%%%%%%%%%%%%%%%%%%%%%%%%%%%%%%%%%%%%%%%%%%%%%%%%%%%%%&#10;&#10;\newcommand{\mySetNotation}[1]{{\mathbb{#1}}}&#10;\newcommand{\RRSet}{{\mySetNotation{R}}}&#10;\newcommand{\EESet}{{\mySetNotation{E}}}&#10;\newcommand{\NNSet}{{\mySetNotation{N}}}&#10;\newcommand{\QQSet}{{\mySetNotation{Q}}}&#10;&#10;\newcommand{\myBoldNotation}[1]{{\mathbf #1}}&#10;%\newcommand{\myBoldNotation}[1]{{\mathbold{#1}}} %for euler math&#10;\newcommand{\va}   {{\myBoldNotation{a}}}&#10;\newcommand{\vb}   {{\myBoldNotation{b}}}&#10;\newcommand{\vc}   {{\myBoldNotation{c}}}&#10;\newcommand{\vd}   {{\myBoldNotation{d}}}&#10;\newcommand{\ve}   {{\myBoldNotation{e}}}&#10;\newcommand{\vf}   {{\myBoldNotation{f}}}&#10;\newcommand{\vg}   {{\myBoldNotation{g}}}&#10;\newcommand{\vh}   {{\myBoldNotation{h}}}&#10;\newcommand{\vi}   {{\myBoldNotation{i}}}&#10;\newcommand{\vj}   {{\myBoldNotation{j}}}&#10;\newcommand{\vk}   {{\myBoldNotation{k}}}&#10;\newcommand{\vl}   {{\myBoldNotation{l}}}&#10;\newcommand{\vm}   {{\myBoldNotation{m}}}&#10;\newcommand{\vn}   {{\myBoldNotation{n}}}&#10;\newcommand{\nn}   {{\myBoldNotation{n}}}&#10;\newcommand{\vo}   {{\myBoldNotation{o}}}&#10;\newcommand{\vp}   {{\myBoldNotation{p}}}&#10;\newcommand{\pp}   {{\myBoldNotation{p}}}&#10;\newcommand{\vq}   {{\myBoldNotation{q}}}&#10;\newcommand{\vr}   {{\myBoldNotation{r}}}&#10;\newcommand{\vs}   {{\myBoldNotation{s}}}&#10;\newcommand{\vt}   {{\myBoldNotation{t}}}&#10;\newcommand{\vu}   {{\myBoldNotation{u}}}&#10;\newcommand{\vv}   {{\myBoldNotation{v}}}&#10;\newcommand{\vw}   {{\myBoldNotation{w}}}&#10;\newcommand{\vx}   {{\myBoldNotation{x}}}&#10;\newcommand{\vy}   {{\myBoldNotation{y}}}&#10;\newcommand{\vz}   {{\myBoldNotation{z}}}&#10;\newcommand{\vNull}{{\myBoldNotation{0}}}&#10;\newcommand{\vOne} {{\myBoldNotation{1}}}&#10;&#10;\newcommand{\mA}   {{\myBoldNotation{A}}}&#10;\newcommand{\mB}   {{\myBoldNotation{B}}}&#10;\newcommand{\mC}   {{\myBoldNotation{C}}}&#10;\newcommand{\mD}   {{\myBoldNotation{D}}}&#10;\newcommand{\mE}   {{\myBoldNotation{E}}}&#10;\newcommand{\mF}   {{\myBoldNotation{F}}}&#10;\newcommand{\mG}   {{\myBoldNotation{G}}}&#10;\newcommand{\mH}   {{\myBoldNotation{H}}}&#10;\newcommand{\mI}   {{\myBoldNotation{I}}}&#10;\newcommand{\mJ}   {{\myBoldNotation{J}}}&#10;\newcommand{\mK}   {{\myBoldNotation{K}}}&#10;\newcommand{\mL}   {{\myBoldNotation{L}}}&#10;\newcommand{\mM}   {{\myBoldNotation{M}}}&#10;\newcommand{\mN}   {{\myBoldNotation{N}}}&#10;\newcommand{\mO}   {{\myBoldNotation{O}}}&#10;\newcommand{\mP}   {{\myBoldNotation{P}}}&#10;\newcommand{\mQ}   {{\myBoldNotation{Q}}}&#10;\newcommand{\mR}   {{\myBoldNotation{R}}}&#10;\newcommand{\mS}   {{\myBoldNotation{S}}}&#10;\newcommand{\mT}   {{\myBoldNotation{T}}}&#10;\newcommand{\mU}   {{\myBoldNotation{U}}}&#10;\newcommand{\mV}   {{\myBoldNotation{V}}}&#10;\newcommand{\mW}   {{\myBoldNotation{W}}}&#10;\newcommand{\mX}   {{\myBoldNotation{X}}}&#10;\newcommand{\mY}   {{\myBoldNotation{Y}}}&#10;\newcommand{\mZ}   {{\myBoldNotation{Z}}}&#10;\newcommand{\mNull}{{\myBoldNotation{0}}}&#10;&#10;%\newcommand{\myBoldGreekNotation}[1]{\boldsymbol{#1}}&#10;\newcommand{\myBoldGreekNotationLower}[1]{{\bm{#1}}}&#10;\newcommand{\myBoldGreekNotationUpper}[1]{{\bm{#1}}}&#10;\newcommand{\balpha}  {{\myBoldGreekNotationLower{\alpha}  }}&#10;\newcommand{\bbeta}   {{\myBoldGreekNotationLower{\beta}   }}&#10;\newcommand{\bgamma}  {{\myBoldGreekNotationLower{\gamma}  }}&#10;\newcommand{\bdelta}  {{\myBoldGreekNotationLower{\delta}  }}&#10;\newcommand{\bepsilon}{{\myBoldGreekNotationLower{\epsilon}}}&#10;\newcommand{\bzeta}   {{\myBoldGreekNotationLower{\zeta}   }}&#10;\newcommand{\btheta}  {{\myBoldGreekNotationLower{\theta}  }}&#10;\newcommand{\biota}   {{\myBoldGreekNotationLower{\iota}   }}&#10;\newcommand{\bkappa}  {{\myBoldGreekNotationLower{\kappa}  }}&#10;\newcommand{\blambda} {{\myBoldGreekNotationLower{\lambda} }}&#10;\newcommand{\bmu}     {{\myBoldGreekNotationLower{\mu}     }}&#10;\newcommand{\bnu}     {{\myBoldGreekNotationLower{\nu}     }}&#10;\newcommand{\bxi}     {{\myBoldGreekNotationLower{\xi}     }}&#10;\newcommand{\bomicron}{{\myBoldGreekNotationLower{\omicron}}}&#10;\newcommand{\bpi}     {{\myBoldGreekNotationLower{\pi}     }}&#10;\newcommand{\brho}    {{\myBoldGreekNotationLower{\rho}    }}&#10;\newcommand{\bsigma}  {{\myBoldGreekNotationLower{\sigma}  }}&#10;\newcommand{\btau}    {{\myBoldGreekNotationLower{\tau}    }}&#10;\newcommand{\bupsilon}{{\myBoldGreekNotationLower{\upsilon}}}&#10;\newcommand{\bphi}    {{\myBoldGreekNotationLower{\phi}    }}&#10;\newcommand{\bchi}    {{\myBoldGreekNotationLower{\chi}    }}&#10;\newcommand{\bpsi}    {{\myBoldGreekNotationLower{\psi}    }}&#10;\newcommand{\bomega}  {{\myBoldGreekNotationLower{\omega}  }}&#10;&#10;\newcommand{\bGamma}  {{\myBoldGreekNotationUpper{\Gamma}  }}&#10;\newcommand{\bDelta}  {{\myBoldGreekNotationUpper{\Delta}  }}&#10;\newcommand{\bTheta}  {{\myBoldGreekNotationUpper{\Theta}  }}&#10;\newcommand{\bLambda} {{\myBoldGreekNotationUpper{\Lambda} }}&#10;\newcommand{\bXi}     {{\myBoldGreekNotationUpper{\Xi}     }}&#10;\newcommand{\bPi}     {{\myBoldGreekNotationUpper{\Pi}     }}&#10;\newcommand{\bSigma}  {{\myBoldGreekNotationUpper{\Sigma}  }}&#10;\newcommand{\bUpsilon}{{\myBoldGreekNotationUpper{\Upsilon}}}&#10;\newcommand{\bPhi}    {{\myBoldGreekNotationUpper{\Phi}    }}&#10;\newcommand{\bPsi}    {{\myBoldGreekNotationUpper{\Psi}    }}&#10;\newcommand{\bOmega}  {{\myBoldGreekNotationUpper{\Omega}  }}&#10;&#10;\newcommand{\inn}[2][0cm]{\mathopen{}\left|{#2}\parbox[h][#1]{0cm}{}\right|}&#10;\newcommand{\invn}[2][0cm]{\mathopen{}\left|\left|{#2}\parbox[h][#1]{0cm}{}\right|\right|}&#10;&#10;%\newcommand{\Sa}{{\mathbf {Sa}}}&#10;%\newcommand{\Topo}{{\mathbf {Topo}}}&#10;%\newcommand{\Sep}{{\mathbf {Sep}}}&#10;%\newcommand{\Str}{{\mathbf {Str}}}&#10;%\newcommand{\Reg}{{\mathbf {Reg}}}&#10;&#10;%\newcommand{\PPhi}{{\pmb \Phi}}&#10;%\newcommand{\PPi}{{\pmb \Pi}}&#10;%\newcommand{\PPhi}{{\bm \Phi}}&#10;%\newcommand{\PPi}{{\bm \Pi}}&#10;\newcommand{\PPhi}{{\Phi}}&#10;\newcommand{\PPi}{{\Pi}}&#10;\newcommand{\ppi}{{\pi}}&#10;\newcommand{\ggam}{{\gamma}}&#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cool package Styles&#10;\Style{IdentityMatrixSymb=\mI,%&#10;       DSymb={\mathrm d},%&#10;       IntegrateDifferentialDSymb={\mathrm d},%&#10;       TrParen=p,%&#10;       DetParen=p}&#10;\Style{DDisplayFunc=outset}&#10;\renewcommand{\Transpose}[1]{ {#1}^\Transp }&#10;\newcommand{\TransposeInv}[1]{ {#1}^{-\Transp} }&#10;\newcommand{\T}[1]{\Transpose{#1}}&#10;\newcommand{\TInv}[1]{\TransposeInv{#1}}&#10;\newcommand{\Inv}[1]{ {#1}^{-1} }&#10;\newcommand{\Transp}{{{\mathrm T}}}&#10;      &#10;\newcommand{\Rank}[1]    {\operatorname{rank}\inp{#1}}&#10;\newcommand{\Vol}[1]     {\operatorname{vol}\inp{#1}}&#10;\renewcommand{\Vec}[1]   {\operatorname{vec}\inp{#1}}&#10;\renewcommand{\Div}[1]   {\T{\nabla} \, #1}&#10;\newcommand{\Diag}[1]    {\operatorname{diag}\inp{#1}}&#10;\newcommand{\Dim}[1]     {\operatorname{dim}\inp{#1}}&#10;\newcommand{\Diagof}[1]  {\operatorname{diag}^{-1}\inp{#1}}&#10;\newcommand*{\diff}{\mathop{}\!\mathrm{d}} %e.g. $F(x) = \int\!f(x)\diff x$&#10;\newcommand{\Argmin}[1]{\underset{#1}{\operatorname{argmin}} \;}&#10;\newcommand{\Maxof}[1]{\underset{#1}{\operatorname{max}} \;}&#10;\newcommand{\Minof}[1]{\underset{#1}{\operatorname{min}} \;}&#10;&#10;\providecommand{\e}[1]{\ensuremath{\cdot 10^{#1}}}&#10;&#10;%workaround for mathbold in cool, cf. http://tex.stackexchange.com/questions/97910&#10;\let\oldmb\mathbold&#10;\protected\def\mathbold{\oldmb}&#10;&#10;\newcommand{\CB} [1]{{\color{#1}     $\bullet$}}&#10;\newcommand{\CBB}[2]{{\color[#1]{#2} $\bullet$}}&#10;&#10;\newcommand{\ie}{i.e.}&#10;\newcommand{\Ie}{I.e.}&#10;\newcommand{\eg}{e.g.}&#10;\newcommand{\Eg}{E.g.}&#10;\newcommand{\cf}{cf.\ }&#10;\newcommand{\Cf}{Cf.\ }&#10;\newcommand{\etc}{etc.\ }&#10;\newcommand{\wrt}{w.r.t.\ }&#10;\newcommand{\Wrt}{W.r.t.\ }&#10;% \newcommand{\wlog}{w.l.o.g.~}&#10;\newcommand{\Wlog}{W.l.o.g.\ }&#10;\newcommand{\resp}{resp.\ }&#10;\newcommand{\etal}{et al.\ }&#10;&#10;\newtheorem{theorem}{Theorem}&#10;\newtheorem{definition}{Definition}&#10;\newtheorem{expectation}{Expectation}&#10;\newtheorem{problem}{Problem}&#10;%\newtheorem{algorithm}{Algorithm}&#10;&#10;%\newenvironment{fshaded}{%&#10;%\def\FrameCommand{\fcolorbox{framecolor}{shadecolor}}%&#10;%\MakeFramed {\FrameRestore}}%&#10;%{\endMakeFramed}&#10;%&#10;%\newtheorem{theorem}{Theorem}[section]&#10;%&#10;%\newenvironment{fdfn}[1][]{&#10;%\definecolor{shadecolor}{rgb}{.9,.9,1}%DEFINITION_COLORBOX&#10;%\definecolor{framecolor}{rgb}{1,1,1}%&#10;%\begin{fshaded}\begin{theorem}[#1]}{\end{theorem}\end{fshaded}}&#10;%&#10;%&#10;%\begin{fdfn}[Blash]&#10;%Eine Zahlenfolge ...&#10;%\end{fdfn}&#10;%&#10;%\begin{fdfn}[Test]&#10;%Eine Zahlenfolge ...&#10;%\end{fdfn}&#10;&#10;% :mode=latex: %&#10;&#10;\begin{document}&#10;&#10;\[&#10;\vg_{i,j,k} = \frac{\tilde{\vg_{i,j,k}}}{\invn{&#10;\tilde{\vg_{i,j,k}}}}&#10;\]&#10;&#10;\end{document}"/>
  <p:tag name="IGUANATEXSIZE" val="22"/>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osf,sc]{mathpazo}&#10;\usepackage{cool}&#10;\usepackage{mathtools}&#10;\pagestyle{empty}&#10;&#10;%!TEX root = diss.tex&#10;&#10;%%%%%%%%%%%%%%%%%%%%%%%%%%%%%%%%%%%%%%%%%%%%%%%%%%%%%%%%%%%%%&#10;%% LaTeX math macros&#10;%%%%%%%%%%%%%%%%%%%%%%%%%%%%%%%%%%%%%%%%%%%%%%%%%%%%%%%%%%%%%&#10;&#10;\newcommand{\mySetNotation}[1]{{\mathbb{#1}}}&#10;\newcommand{\RRSet}{{\mySetNotation{R}}}&#10;\newcommand{\EESet}{{\mySetNotation{E}}}&#10;\newcommand{\NNSet}{{\mySetNotation{N}}}&#10;\newcommand{\QQSet}{{\mySetNotation{Q}}}&#10;&#10;\newcommand{\myBoldNotation}[1]{{\mathbf #1}}&#10;%\newcommand{\myBoldNotation}[1]{{\mathbold{#1}}} %for euler math&#10;\newcommand{\va}   {{\myBoldNotation{a}}}&#10;\newcommand{\vb}   {{\myBoldNotation{b}}}&#10;\newcommand{\vc}   {{\myBoldNotation{c}}}&#10;\newcommand{\vd}   {{\myBoldNotation{d}}}&#10;\newcommand{\ve}   {{\myBoldNotation{e}}}&#10;\newcommand{\vf}   {{\myBoldNotation{f}}}&#10;\newcommand{\vg}   {{\myBoldNotation{g}}}&#10;\newcommand{\vh}   {{\myBoldNotation{h}}}&#10;\newcommand{\vi}   {{\myBoldNotation{i}}}&#10;\newcommand{\vj}   {{\myBoldNotation{j}}}&#10;\newcommand{\vk}   {{\myBoldNotation{k}}}&#10;\newcommand{\vl}   {{\myBoldNotation{l}}}&#10;\newcommand{\vm}   {{\myBoldNotation{m}}}&#10;\newcommand{\vn}   {{\myBoldNotation{n}}}&#10;\newcommand{\nn}   {{\myBoldNotation{n}}}&#10;\newcommand{\vo}   {{\myBoldNotation{o}}}&#10;\newcommand{\vp}   {{\myBoldNotation{p}}}&#10;\newcommand{\pp}   {{\myBoldNotation{p}}}&#10;\newcommand{\vq}   {{\myBoldNotation{q}}}&#10;\newcommand{\vr}   {{\myBoldNotation{r}}}&#10;\newcommand{\vs}   {{\myBoldNotation{s}}}&#10;\newcommand{\vt}   {{\myBoldNotation{t}}}&#10;\newcommand{\vu}   {{\myBoldNotation{u}}}&#10;\newcommand{\vv}   {{\myBoldNotation{v}}}&#10;\newcommand{\vw}   {{\myBoldNotation{w}}}&#10;\newcommand{\vx}   {{\myBoldNotation{x}}}&#10;\newcommand{\vy}   {{\myBoldNotation{y}}}&#10;\newcommand{\vz}   {{\myBoldNotation{z}}}&#10;\newcommand{\vNull}{{\myBoldNotation{0}}}&#10;\newcommand{\vOne} {{\myBoldNotation{1}}}&#10;&#10;\newcommand{\mA}   {{\myBoldNotation{A}}}&#10;\newcommand{\mB}   {{\myBoldNotation{B}}}&#10;\newcommand{\mC}   {{\myBoldNotation{C}}}&#10;\newcommand{\mD}   {{\myBoldNotation{D}}}&#10;\newcommand{\mE}   {{\myBoldNotation{E}}}&#10;\newcommand{\mF}   {{\myBoldNotation{F}}}&#10;\newcommand{\mG}   {{\myBoldNotation{G}}}&#10;\newcommand{\mH}   {{\myBoldNotation{H}}}&#10;\newcommand{\mI}   {{\myBoldNotation{I}}}&#10;\newcommand{\mJ}   {{\myBoldNotation{J}}}&#10;\newcommand{\mK}   {{\myBoldNotation{K}}}&#10;\newcommand{\mL}   {{\myBoldNotation{L}}}&#10;\newcommand{\mM}   {{\myBoldNotation{M}}}&#10;\newcommand{\mN}   {{\myBoldNotation{N}}}&#10;\newcommand{\mO}   {{\myBoldNotation{O}}}&#10;\newcommand{\mP}   {{\myBoldNotation{P}}}&#10;\newcommand{\mQ}   {{\myBoldNotation{Q}}}&#10;\newcommand{\mR}   {{\myBoldNotation{R}}}&#10;\newcommand{\mS}   {{\myBoldNotation{S}}}&#10;\newcommand{\mT}   {{\myBoldNotation{T}}}&#10;\newcommand{\mU}   {{\myBoldNotation{U}}}&#10;\newcommand{\mV}   {{\myBoldNotation{V}}}&#10;\newcommand{\mW}   {{\myBoldNotation{W}}}&#10;\newcommand{\mX}   {{\myBoldNotation{X}}}&#10;\newcommand{\mY}   {{\myBoldNotation{Y}}}&#10;\newcommand{\mZ}   {{\myBoldNotation{Z}}}&#10;\newcommand{\mNull}{{\myBoldNotation{0}}}&#10;&#10;%\newcommand{\myBoldGreekNotation}[1]{\boldsymbol{#1}}&#10;\newcommand{\myBoldGreekNotationLower}[1]{{\bm{#1}}}&#10;\newcommand{\myBoldGreekNotationUpper}[1]{{\bm{#1}}}&#10;\newcommand{\balpha}  {{\myBoldGreekNotationLower{\alpha}  }}&#10;\newcommand{\bbeta}   {{\myBoldGreekNotationLower{\beta}   }}&#10;\newcommand{\bgamma}  {{\myBoldGreekNotationLower{\gamma}  }}&#10;\newcommand{\bdelta}  {{\myBoldGreekNotationLower{\delta}  }}&#10;\newcommand{\bepsilon}{{\myBoldGreekNotationLower{\epsilon}}}&#10;\newcommand{\bzeta}   {{\myBoldGreekNotationLower{\zeta}   }}&#10;\newcommand{\btheta}  {{\myBoldGreekNotationLower{\theta}  }}&#10;\newcommand{\biota}   {{\myBoldGreekNotationLower{\iota}   }}&#10;\newcommand{\bkappa}  {{\myBoldGreekNotationLower{\kappa}  }}&#10;\newcommand{\blambda} {{\myBoldGreekNotationLower{\lambda} }}&#10;\newcommand{\bmu}     {{\myBoldGreekNotationLower{\mu}     }}&#10;\newcommand{\bnu}     {{\myBoldGreekNotationLower{\nu}     }}&#10;\newcommand{\bxi}     {{\myBoldGreekNotationLower{\xi}     }}&#10;\newcommand{\bomicron}{{\myBoldGreekNotationLower{\omicron}}}&#10;\newcommand{\bpi}     {{\myBoldGreekNotationLower{\pi}     }}&#10;\newcommand{\brho}    {{\myBoldGreekNotationLower{\rho}    }}&#10;\newcommand{\bsigma}  {{\myBoldGreekNotationLower{\sigma}  }}&#10;\newcommand{\btau}    {{\myBoldGreekNotationLower{\tau}    }}&#10;\newcommand{\bupsilon}{{\myBoldGreekNotationLower{\upsilon}}}&#10;\newcommand{\bphi}    {{\myBoldGreekNotationLower{\phi}    }}&#10;\newcommand{\bchi}    {{\myBoldGreekNotationLower{\chi}    }}&#10;\newcommand{\bpsi}    {{\myBoldGreekNotationLower{\psi}    }}&#10;\newcommand{\bomega}  {{\myBoldGreekNotationLower{\omega}  }}&#10;&#10;\newcommand{\bGamma}  {{\myBoldGreekNotationUpper{\Gamma}  }}&#10;\newcommand{\bDelta}  {{\myBoldGreekNotationUpper{\Delta}  }}&#10;\newcommand{\bTheta}  {{\myBoldGreekNotationUpper{\Theta}  }}&#10;\newcommand{\bLambda} {{\myBoldGreekNotationUpper{\Lambda} }}&#10;\newcommand{\bXi}     {{\myBoldGreekNotationUpper{\Xi}     }}&#10;\newcommand{\bPi}     {{\myBoldGreekNotationUpper{\Pi}     }}&#10;\newcommand{\bSigma}  {{\myBoldGreekNotationUpper{\Sigma}  }}&#10;\newcommand{\bUpsilon}{{\myBoldGreekNotationUpper{\Upsilon}}}&#10;\newcommand{\bPhi}    {{\myBoldGreekNotationUpper{\Phi}    }}&#10;\newcommand{\bPsi}    {{\myBoldGreekNotationUpper{\Psi}    }}&#10;\newcommand{\bOmega}  {{\myBoldGreekNotationUpper{\Omega}  }}&#10;&#10;\newcommand{\inn}[2][0cm]{\mathopen{}\left|{#2}\parbox[h][#1]{0cm}{}\right|}&#10;\newcommand{\invn}[2][0cm]{\mathopen{}\left|\left|{#2}\parbox[h][#1]{0cm}{}\right|\right|}&#10;&#10;%\newcommand{\Sa}{{\mathbf {Sa}}}&#10;%\newcommand{\Topo}{{\mathbf {Topo}}}&#10;%\newcommand{\Sep}{{\mathbf {Sep}}}&#10;%\newcommand{\Str}{{\mathbf {Str}}}&#10;%\newcommand{\Reg}{{\mathbf {Reg}}}&#10;&#10;%\newcommand{\PPhi}{{\pmb \Phi}}&#10;%\newcommand{\PPi}{{\pmb \Pi}}&#10;%\newcommand{\PPhi}{{\bm \Phi}}&#10;%\newcommand{\PPi}{{\bm \Pi}}&#10;\newcommand{\PPhi}{{\Phi}}&#10;\newcommand{\PPi}{{\Pi}}&#10;\newcommand{\ppi}{{\pi}}&#10;\newcommand{\ggam}{{\gamma}}&#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cool package Styles&#10;\Style{IdentityMatrixSymb=\mI,%&#10;       DSymb={\mathrm d},%&#10;       IntegrateDifferentialDSymb={\mathrm d},%&#10;       TrParen=p,%&#10;       DetParen=p}&#10;\Style{DDisplayFunc=outset}&#10;\renewcommand{\Transpose}[1]{ {#1}^\Transp }&#10;\newcommand{\TransposeInv}[1]{ {#1}^{-\Transp} }&#10;\newcommand{\T}[1]{\Transpose{#1}}&#10;\newcommand{\TInv}[1]{\TransposeInv{#1}}&#10;\newcommand{\Inv}[1]{ {#1}^{-1} }&#10;\newcommand{\Transp}{{{\mathrm T}}}&#10;      &#10;\newcommand{\Rank}[1]    {\operatorname{rank}\inp{#1}}&#10;\newcommand{\Vol}[1]     {\operatorname{vol}\inp{#1}}&#10;\renewcommand{\Vec}[1]   {\operatorname{vec}\inp{#1}}&#10;\renewcommand{\Div}[1]   {\T{\nabla} \, #1}&#10;\newcommand{\Diag}[1]    {\operatorname{diag}\inp{#1}}&#10;\newcommand{\Dim}[1]     {\operatorname{dim}\inp{#1}}&#10;\newcommand{\Diagof}[1]  {\operatorname{diag}^{-1}\inp{#1}}&#10;\newcommand*{\diff}{\mathop{}\!\mathrm{d}} %e.g. $F(x) = \int\!f(x)\diff x$&#10;\newcommand{\Argmin}[1]{\underset{#1}{\operatorname{argmin}} \;}&#10;\newcommand{\Maxof}[1]{\underset{#1}{\operatorname{max}} \;}&#10;\newcommand{\Minof}[1]{\underset{#1}{\operatorname{min}} \;}&#10;&#10;\providecommand{\e}[1]{\ensuremath{\cdot 10^{#1}}}&#10;&#10;%workaround for mathbold in cool, cf. http://tex.stackexchange.com/questions/97910&#10;\let\oldmb\mathbold&#10;\protected\def\mathbold{\oldmb}&#10;&#10;\newcommand{\CB} [1]{{\color{#1}     $\bullet$}}&#10;\newcommand{\CBB}[2]{{\color[#1]{#2} $\bullet$}}&#10;&#10;\newcommand{\ie}{i.e.}&#10;\newcommand{\Ie}{I.e.}&#10;\newcommand{\eg}{e.g.}&#10;\newcommand{\Eg}{E.g.}&#10;\newcommand{\cf}{cf.\ }&#10;\newcommand{\Cf}{Cf.\ }&#10;\newcommand{\etc}{etc.\ }&#10;\newcommand{\wrt}{w.r.t.\ }&#10;\newcommand{\Wrt}{W.r.t.\ }&#10;% \newcommand{\wlog}{w.l.o.g.~}&#10;\newcommand{\Wlog}{W.l.o.g.\ }&#10;\newcommand{\resp}{resp.\ }&#10;\newcommand{\etal}{et al.\ }&#10;&#10;\newtheorem{theorem}{Theorem}&#10;\newtheorem{definition}{Definition}&#10;\newtheorem{expectation}{Expectation}&#10;\newtheorem{problem}{Problem}&#10;%\newtheorem{algorithm}{Algorithm}&#10;&#10;%\newenvironment{fshaded}{%&#10;%\def\FrameCommand{\fcolorbox{framecolor}{shadecolor}}%&#10;%\MakeFramed {\FrameRestore}}%&#10;%{\endMakeFramed}&#10;%&#10;%\newtheorem{theorem}{Theorem}[section]&#10;%&#10;%\newenvironment{fdfn}[1][]{&#10;%\definecolor{shadecolor}{rgb}{.9,.9,1}%DEFINITION_COLORBOX&#10;%\definecolor{framecolor}{rgb}{1,1,1}%&#10;%\begin{fshaded}\begin{theorem}[#1]}{\end{theorem}\end{fshaded}}&#10;%&#10;%&#10;%\begin{fdfn}[Blash]&#10;%Eine Zahlenfolge ...&#10;%\end{fdfn}&#10;%&#10;%\begin{fdfn}[Test]&#10;%Eine Zahlenfolge ...&#10;%\end{fdfn}&#10;&#10;% :mode=latex: %&#10;&#10;\begin{document}&#10;&#10;\[&#10;G(x,y) = \frac{1}{2 \, \pi \, \sigma} \, e^{-\frac{x^2+y^2}{2\sigma^2}}&#10;\]&#10;&#10;\end{document}"/>
  <p:tag name="IGUANATEXSIZE" val="25"/>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osf,sc]{mathpazo}&#10;\usepackage{cool}&#10;\usepackage{mathtools}&#10;\pagestyle{empty}&#10;&#10;%!TEX root = diss.tex&#10;&#10;%%%%%%%%%%%%%%%%%%%%%%%%%%%%%%%%%%%%%%%%%%%%%%%%%%%%%%%%%%%%%&#10;%% LaTeX math macros&#10;%%%%%%%%%%%%%%%%%%%%%%%%%%%%%%%%%%%%%%%%%%%%%%%%%%%%%%%%%%%%%&#10;&#10;\newcommand{\mySetNotation}[1]{{\mathbb{#1}}}&#10;\newcommand{\RRSet}{{\mySetNotation{R}}}&#10;\newcommand{\EESet}{{\mySetNotation{E}}}&#10;\newcommand{\NNSet}{{\mySetNotation{N}}}&#10;\newcommand{\QQSet}{{\mySetNotation{Q}}}&#10;&#10;\newcommand{\myBoldNotation}[1]{{\mathbf #1}}&#10;%\newcommand{\myBoldNotation}[1]{{\mathbold{#1}}} %for euler math&#10;\newcommand{\va}   {{\myBoldNotation{a}}}&#10;\newcommand{\vb}   {{\myBoldNotation{b}}}&#10;\newcommand{\vc}   {{\myBoldNotation{c}}}&#10;\newcommand{\vd}   {{\myBoldNotation{d}}}&#10;\newcommand{\ve}   {{\myBoldNotation{e}}}&#10;\newcommand{\vf}   {{\myBoldNotation{f}}}&#10;\newcommand{\vg}   {{\myBoldNotation{g}}}&#10;\newcommand{\vh}   {{\myBoldNotation{h}}}&#10;\newcommand{\vi}   {{\myBoldNotation{i}}}&#10;\newcommand{\vj}   {{\myBoldNotation{j}}}&#10;\newcommand{\vk}   {{\myBoldNotation{k}}}&#10;\newcommand{\vl}   {{\myBoldNotation{l}}}&#10;\newcommand{\vm}   {{\myBoldNotation{m}}}&#10;\newcommand{\vn}   {{\myBoldNotation{n}}}&#10;\newcommand{\nn}   {{\myBoldNotation{n}}}&#10;\newcommand{\vo}   {{\myBoldNotation{o}}}&#10;\newcommand{\vp}   {{\myBoldNotation{p}}}&#10;\newcommand{\pp}   {{\myBoldNotation{p}}}&#10;\newcommand{\vq}   {{\myBoldNotation{q}}}&#10;\newcommand{\vr}   {{\myBoldNotation{r}}}&#10;\newcommand{\vs}   {{\myBoldNotation{s}}}&#10;\newcommand{\vt}   {{\myBoldNotation{t}}}&#10;\newcommand{\vu}   {{\myBoldNotation{u}}}&#10;\newcommand{\vv}   {{\myBoldNotation{v}}}&#10;\newcommand{\vw}   {{\myBoldNotation{w}}}&#10;\newcommand{\vx}   {{\myBoldNotation{x}}}&#10;\newcommand{\vy}   {{\myBoldNotation{y}}}&#10;\newcommand{\vz}   {{\myBoldNotation{z}}}&#10;\newcommand{\vNull}{{\myBoldNotation{0}}}&#10;\newcommand{\vOne} {{\myBoldNotation{1}}}&#10;&#10;\newcommand{\mA}   {{\myBoldNotation{A}}}&#10;\newcommand{\mB}   {{\myBoldNotation{B}}}&#10;\newcommand{\mC}   {{\myBoldNotation{C}}}&#10;\newcommand{\mD}   {{\myBoldNotation{D}}}&#10;\newcommand{\mE}   {{\myBoldNotation{E}}}&#10;\newcommand{\mF}   {{\myBoldNotation{F}}}&#10;\newcommand{\mG}   {{\myBoldNotation{G}}}&#10;\newcommand{\mH}   {{\myBoldNotation{H}}}&#10;\newcommand{\mI}   {{\myBoldNotation{I}}}&#10;\newcommand{\mJ}   {{\myBoldNotation{J}}}&#10;\newcommand{\mK}   {{\myBoldNotation{K}}}&#10;\newcommand{\mL}   {{\myBoldNotation{L}}}&#10;\newcommand{\mM}   {{\myBoldNotation{M}}}&#10;\newcommand{\mN}   {{\myBoldNotation{N}}}&#10;\newcommand{\mO}   {{\myBoldNotation{O}}}&#10;\newcommand{\mP}   {{\myBoldNotation{P}}}&#10;\newcommand{\mQ}   {{\myBoldNotation{Q}}}&#10;\newcommand{\mR}   {{\myBoldNotation{R}}}&#10;\newcommand{\mS}   {{\myBoldNotation{S}}}&#10;\newcommand{\mT}   {{\myBoldNotation{T}}}&#10;\newcommand{\mU}   {{\myBoldNotation{U}}}&#10;\newcommand{\mV}   {{\myBoldNotation{V}}}&#10;\newcommand{\mW}   {{\myBoldNotation{W}}}&#10;\newcommand{\mX}   {{\myBoldNotation{X}}}&#10;\newcommand{\mY}   {{\myBoldNotation{Y}}}&#10;\newcommand{\mZ}   {{\myBoldNotation{Z}}}&#10;\newcommand{\mNull}{{\myBoldNotation{0}}}&#10;&#10;%\newcommand{\myBoldGreekNotation}[1]{\boldsymbol{#1}}&#10;\newcommand{\myBoldGreekNotationLower}[1]{{\bm{#1}}}&#10;\newcommand{\myBoldGreekNotationUpper}[1]{{\bm{#1}}}&#10;\newcommand{\balpha}  {{\myBoldGreekNotationLower{\alpha}  }}&#10;\newcommand{\bbeta}   {{\myBoldGreekNotationLower{\beta}   }}&#10;\newcommand{\bgamma}  {{\myBoldGreekNotationLower{\gamma}  }}&#10;\newcommand{\bdelta}  {{\myBoldGreekNotationLower{\delta}  }}&#10;\newcommand{\bepsilon}{{\myBoldGreekNotationLower{\epsilon}}}&#10;\newcommand{\bzeta}   {{\myBoldGreekNotationLower{\zeta}   }}&#10;\newcommand{\btheta}  {{\myBoldGreekNotationLower{\theta}  }}&#10;\newcommand{\biota}   {{\myBoldGreekNotationLower{\iota}   }}&#10;\newcommand{\bkappa}  {{\myBoldGreekNotationLower{\kappa}  }}&#10;\newcommand{\blambda} {{\myBoldGreekNotationLower{\lambda} }}&#10;\newcommand{\bmu}     {{\myBoldGreekNotationLower{\mu}     }}&#10;\newcommand{\bnu}     {{\myBoldGreekNotationLower{\nu}     }}&#10;\newcommand{\bxi}     {{\myBoldGreekNotationLower{\xi}     }}&#10;\newcommand{\bomicron}{{\myBoldGreekNotationLower{\omicron}}}&#10;\newcommand{\bpi}     {{\myBoldGreekNotationLower{\pi}     }}&#10;\newcommand{\brho}    {{\myBoldGreekNotationLower{\rho}    }}&#10;\newcommand{\bsigma}  {{\myBoldGreekNotationLower{\sigma}  }}&#10;\newcommand{\btau}    {{\myBoldGreekNotationLower{\tau}    }}&#10;\newcommand{\bupsilon}{{\myBoldGreekNotationLower{\upsilon}}}&#10;\newcommand{\bphi}    {{\myBoldGreekNotationLower{\phi}    }}&#10;\newcommand{\bchi}    {{\myBoldGreekNotationLower{\chi}    }}&#10;\newcommand{\bpsi}    {{\myBoldGreekNotationLower{\psi}    }}&#10;\newcommand{\bomega}  {{\myBoldGreekNotationLower{\omega}  }}&#10;&#10;\newcommand{\bGamma}  {{\myBoldGreekNotationUpper{\Gamma}  }}&#10;\newcommand{\bDelta}  {{\myBoldGreekNotationUpper{\Delta}  }}&#10;\newcommand{\bTheta}  {{\myBoldGreekNotationUpper{\Theta}  }}&#10;\newcommand{\bLambda} {{\myBoldGreekNotationUpper{\Lambda} }}&#10;\newcommand{\bXi}     {{\myBoldGreekNotationUpper{\Xi}     }}&#10;\newcommand{\bPi}     {{\myBoldGreekNotationUpper{\Pi}     }}&#10;\newcommand{\bSigma}  {{\myBoldGreekNotationUpper{\Sigma}  }}&#10;\newcommand{\bUpsilon}{{\myBoldGreekNotationUpper{\Upsilon}}}&#10;\newcommand{\bPhi}    {{\myBoldGreekNotationUpper{\Phi}    }}&#10;\newcommand{\bPsi}    {{\myBoldGreekNotationUpper{\Psi}    }}&#10;\newcommand{\bOmega}  {{\myBoldGreekNotationUpper{\Omega}  }}&#10;&#10;\newcommand{\inn}[2][0cm]{\mathopen{}\left|{#2}\parbox[h][#1]{0cm}{}\right|}&#10;\newcommand{\invn}[2][0cm]{\mathopen{}\left|\left|{#2}\parbox[h][#1]{0cm}{}\right|\right|}&#10;&#10;%\newcommand{\Sa}{{\mathbf {Sa}}}&#10;%\newcommand{\Topo}{{\mathbf {Topo}}}&#10;%\newcommand{\Sep}{{\mathbf {Sep}}}&#10;%\newcommand{\Str}{{\mathbf {Str}}}&#10;%\newcommand{\Reg}{{\mathbf {Reg}}}&#10;&#10;%\newcommand{\PPhi}{{\pmb \Phi}}&#10;%\newcommand{\PPi}{{\pmb \Pi}}&#10;%\newcommand{\PPhi}{{\bm \Phi}}&#10;%\newcommand{\PPi}{{\bm \Pi}}&#10;\newcommand{\PPhi}{{\Phi}}&#10;\newcommand{\PPi}{{\Pi}}&#10;\newcommand{\ppi}{{\pi}}&#10;\newcommand{\ggam}{{\gamma}}&#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cool package Styles&#10;\Style{IdentityMatrixSymb=\mI,%&#10;       DSymb={\mathrm d},%&#10;       IntegrateDifferentialDSymb={\mathrm d},%&#10;       TrParen=p,%&#10;       DetParen=p}&#10;\Style{DDisplayFunc=outset}&#10;\renewcommand{\Transpose}[1]{ {#1}^\Transp }&#10;\newcommand{\TransposeInv}[1]{ {#1}^{-\Transp} }&#10;\newcommand{\T}[1]{\Transpose{#1}}&#10;\newcommand{\TInv}[1]{\TransposeInv{#1}}&#10;\newcommand{\Inv}[1]{ {#1}^{-1} }&#10;\newcommand{\Transp}{{{\mathrm T}}}&#10;      &#10;\newcommand{\Rank}[1]    {\operatorname{rank}\inp{#1}}&#10;\newcommand{\Vol}[1]     {\operatorname{vol}\inp{#1}}&#10;\renewcommand{\Vec}[1]   {\operatorname{vec}\inp{#1}}&#10;\renewcommand{\Div}[1]   {\T{\nabla} \, #1}&#10;\newcommand{\Diag}[1]    {\operatorname{diag}\inp{#1}}&#10;\newcommand{\Dim}[1]     {\operatorname{dim}\inp{#1}}&#10;\newcommand{\Diagof}[1]  {\operatorname{diag}^{-1}\inp{#1}}&#10;\newcommand*{\diff}{\mathop{}\!\mathrm{d}} %e.g. $F(x) = \int\!f(x)\diff x$&#10;\newcommand{\Argmin}[1]{\underset{#1}{\operatorname{argmin}} \;}&#10;\newcommand{\Maxof}[1]{\underset{#1}{\operatorname{max}} \;}&#10;\newcommand{\Minof}[1]{\underset{#1}{\operatorname{min}} \;}&#10;&#10;\providecommand{\e}[1]{\ensuremath{\cdot 10^{#1}}}&#10;&#10;%workaround for mathbold in cool, cf. http://tex.stackexchange.com/questions/97910&#10;\let\oldmb\mathbold&#10;\protected\def\mathbold{\oldmb}&#10;&#10;\newcommand{\CB} [1]{{\color{#1}     $\bullet$}}&#10;\newcommand{\CBB}[2]{{\color[#1]{#2} $\bullet$}}&#10;&#10;\newcommand{\ie}{i.e.}&#10;\newcommand{\Ie}{I.e.}&#10;\newcommand{\eg}{e.g.}&#10;\newcommand{\Eg}{E.g.}&#10;\newcommand{\cf}{cf.\ }&#10;\newcommand{\Cf}{Cf.\ }&#10;\newcommand{\etc}{etc.\ }&#10;\newcommand{\wrt}{w.r.t.\ }&#10;\newcommand{\Wrt}{W.r.t.\ }&#10;% \newcommand{\wlog}{w.l.o.g.~}&#10;\newcommand{\Wlog}{W.l.o.g.\ }&#10;\newcommand{\resp}{resp.\ }&#10;\newcommand{\etal}{et al.\ }&#10;&#10;\newtheorem{theorem}{Theorem}&#10;\newtheorem{definition}{Definition}&#10;\newtheorem{expectation}{Expectation}&#10;\newtheorem{problem}{Problem}&#10;%\newtheorem{algorithm}{Algorithm}&#10;&#10;%\newenvironment{fshaded}{%&#10;%\def\FrameCommand{\fcolorbox{framecolor}{shadecolor}}%&#10;%\MakeFramed {\FrameRestore}}%&#10;%{\endMakeFramed}&#10;%&#10;%\newtheorem{theorem}{Theorem}[section]&#10;%&#10;%\newenvironment{fdfn}[1][]{&#10;%\definecolor{shadecolor}{rgb}{.9,.9,1}%DEFINITION_COLORBOX&#10;%\definecolor{framecolor}{rgb}{1,1,1}%&#10;%\begin{fshaded}\begin{theorem}[#1]}{\end{theorem}\end{fshaded}}&#10;%&#10;%&#10;%\begin{fdfn}[Blash]&#10;%Eine Zahlenfolge ...&#10;%\end{fdfn}&#10;%&#10;%\begin{fdfn}[Test]&#10;%Eine Zahlenfolge ...&#10;%\end{fdfn}&#10;&#10;% :mode=latex: %&#10;&#10;\begin{document}&#10;&#10;\[&#10;g_x&#10;\]&#10;&#10;\end{document}"/>
  <p:tag name="IGUANATEXSIZE" val="25"/>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osf,sc]{mathpazo}&#10;\usepackage{cool}&#10;\usepackage{mathtools}&#10;\pagestyle{empty}&#10;&#10;%!TEX root = diss.tex&#10;&#10;%%%%%%%%%%%%%%%%%%%%%%%%%%%%%%%%%%%%%%%%%%%%%%%%%%%%%%%%%%%%%&#10;%% LaTeX math macros&#10;%%%%%%%%%%%%%%%%%%%%%%%%%%%%%%%%%%%%%%%%%%%%%%%%%%%%%%%%%%%%%&#10;&#10;\newcommand{\mySetNotation}[1]{{\mathbb{#1}}}&#10;\newcommand{\RRSet}{{\mySetNotation{R}}}&#10;\newcommand{\EESet}{{\mySetNotation{E}}}&#10;\newcommand{\NNSet}{{\mySetNotation{N}}}&#10;\newcommand{\QQSet}{{\mySetNotation{Q}}}&#10;&#10;\newcommand{\myBoldNotation}[1]{{\mathbf #1}}&#10;%\newcommand{\myBoldNotation}[1]{{\mathbold{#1}}} %for euler math&#10;\newcommand{\va}   {{\myBoldNotation{a}}}&#10;\newcommand{\vb}   {{\myBoldNotation{b}}}&#10;\newcommand{\vc}   {{\myBoldNotation{c}}}&#10;\newcommand{\vd}   {{\myBoldNotation{d}}}&#10;\newcommand{\ve}   {{\myBoldNotation{e}}}&#10;\newcommand{\vf}   {{\myBoldNotation{f}}}&#10;\newcommand{\vg}   {{\myBoldNotation{g}}}&#10;\newcommand{\vh}   {{\myBoldNotation{h}}}&#10;\newcommand{\vi}   {{\myBoldNotation{i}}}&#10;\newcommand{\vj}   {{\myBoldNotation{j}}}&#10;\newcommand{\vk}   {{\myBoldNotation{k}}}&#10;\newcommand{\vl}   {{\myBoldNotation{l}}}&#10;\newcommand{\vm}   {{\myBoldNotation{m}}}&#10;\newcommand{\vn}   {{\myBoldNotation{n}}}&#10;\newcommand{\nn}   {{\myBoldNotation{n}}}&#10;\newcommand{\vo}   {{\myBoldNotation{o}}}&#10;\newcommand{\vp}   {{\myBoldNotation{p}}}&#10;\newcommand{\pp}   {{\myBoldNotation{p}}}&#10;\newcommand{\vq}   {{\myBoldNotation{q}}}&#10;\newcommand{\vr}   {{\myBoldNotation{r}}}&#10;\newcommand{\vs}   {{\myBoldNotation{s}}}&#10;\newcommand{\vt}   {{\myBoldNotation{t}}}&#10;\newcommand{\vu}   {{\myBoldNotation{u}}}&#10;\newcommand{\vv}   {{\myBoldNotation{v}}}&#10;\newcommand{\vw}   {{\myBoldNotation{w}}}&#10;\newcommand{\vx}   {{\myBoldNotation{x}}}&#10;\newcommand{\vy}   {{\myBoldNotation{y}}}&#10;\newcommand{\vz}   {{\myBoldNotation{z}}}&#10;\newcommand{\vNull}{{\myBoldNotation{0}}}&#10;\newcommand{\vOne} {{\myBoldNotation{1}}}&#10;&#10;\newcommand{\mA}   {{\myBoldNotation{A}}}&#10;\newcommand{\mB}   {{\myBoldNotation{B}}}&#10;\newcommand{\mC}   {{\myBoldNotation{C}}}&#10;\newcommand{\mD}   {{\myBoldNotation{D}}}&#10;\newcommand{\mE}   {{\myBoldNotation{E}}}&#10;\newcommand{\mF}   {{\myBoldNotation{F}}}&#10;\newcommand{\mG}   {{\myBoldNotation{G}}}&#10;\newcommand{\mH}   {{\myBoldNotation{H}}}&#10;\newcommand{\mI}   {{\myBoldNotation{I}}}&#10;\newcommand{\mJ}   {{\myBoldNotation{J}}}&#10;\newcommand{\mK}   {{\myBoldNotation{K}}}&#10;\newcommand{\mL}   {{\myBoldNotation{L}}}&#10;\newcommand{\mM}   {{\myBoldNotation{M}}}&#10;\newcommand{\mN}   {{\myBoldNotation{N}}}&#10;\newcommand{\mO}   {{\myBoldNotation{O}}}&#10;\newcommand{\mP}   {{\myBoldNotation{P}}}&#10;\newcommand{\mQ}   {{\myBoldNotation{Q}}}&#10;\newcommand{\mR}   {{\myBoldNotation{R}}}&#10;\newcommand{\mS}   {{\myBoldNotation{S}}}&#10;\newcommand{\mT}   {{\myBoldNotation{T}}}&#10;\newcommand{\mU}   {{\myBoldNotation{U}}}&#10;\newcommand{\mV}   {{\myBoldNotation{V}}}&#10;\newcommand{\mW}   {{\myBoldNotation{W}}}&#10;\newcommand{\mX}   {{\myBoldNotation{X}}}&#10;\newcommand{\mY}   {{\myBoldNotation{Y}}}&#10;\newcommand{\mZ}   {{\myBoldNotation{Z}}}&#10;\newcommand{\mNull}{{\myBoldNotation{0}}}&#10;&#10;%\newcommand{\myBoldGreekNotation}[1]{\boldsymbol{#1}}&#10;\newcommand{\myBoldGreekNotationLower}[1]{{\bm{#1}}}&#10;\newcommand{\myBoldGreekNotationUpper}[1]{{\bm{#1}}}&#10;\newcommand{\balpha}  {{\myBoldGreekNotationLower{\alpha}  }}&#10;\newcommand{\bbeta}   {{\myBoldGreekNotationLower{\beta}   }}&#10;\newcommand{\bgamma}  {{\myBoldGreekNotationLower{\gamma}  }}&#10;\newcommand{\bdelta}  {{\myBoldGreekNotationLower{\delta}  }}&#10;\newcommand{\bepsilon}{{\myBoldGreekNotationLower{\epsilon}}}&#10;\newcommand{\bzeta}   {{\myBoldGreekNotationLower{\zeta}   }}&#10;\newcommand{\btheta}  {{\myBoldGreekNotationLower{\theta}  }}&#10;\newcommand{\biota}   {{\myBoldGreekNotationLower{\iota}   }}&#10;\newcommand{\bkappa}  {{\myBoldGreekNotationLower{\kappa}  }}&#10;\newcommand{\blambda} {{\myBoldGreekNotationLower{\lambda} }}&#10;\newcommand{\bmu}     {{\myBoldGreekNotationLower{\mu}     }}&#10;\newcommand{\bnu}     {{\myBoldGreekNotationLower{\nu}     }}&#10;\newcommand{\bxi}     {{\myBoldGreekNotationLower{\xi}     }}&#10;\newcommand{\bomicron}{{\myBoldGreekNotationLower{\omicron}}}&#10;\newcommand{\bpi}     {{\myBoldGreekNotationLower{\pi}     }}&#10;\newcommand{\brho}    {{\myBoldGreekNotationLower{\rho}    }}&#10;\newcommand{\bsigma}  {{\myBoldGreekNotationLower{\sigma}  }}&#10;\newcommand{\btau}    {{\myBoldGreekNotationLower{\tau}    }}&#10;\newcommand{\bupsilon}{{\myBoldGreekNotationLower{\upsilon}}}&#10;\newcommand{\bphi}    {{\myBoldGreekNotationLower{\phi}    }}&#10;\newcommand{\bchi}    {{\myBoldGreekNotationLower{\chi}    }}&#10;\newcommand{\bpsi}    {{\myBoldGreekNotationLower{\psi}    }}&#10;\newcommand{\bomega}  {{\myBoldGreekNotationLower{\omega}  }}&#10;&#10;\newcommand{\bGamma}  {{\myBoldGreekNotationUpper{\Gamma}  }}&#10;\newcommand{\bDelta}  {{\myBoldGreekNotationUpper{\Delta}  }}&#10;\newcommand{\bTheta}  {{\myBoldGreekNotationUpper{\Theta}  }}&#10;\newcommand{\bLambda} {{\myBoldGreekNotationUpper{\Lambda} }}&#10;\newcommand{\bXi}     {{\myBoldGreekNotationUpper{\Xi}     }}&#10;\newcommand{\bPi}     {{\myBoldGreekNotationUpper{\Pi}     }}&#10;\newcommand{\bSigma}  {{\myBoldGreekNotationUpper{\Sigma}  }}&#10;\newcommand{\bUpsilon}{{\myBoldGreekNotationUpper{\Upsilon}}}&#10;\newcommand{\bPhi}    {{\myBoldGreekNotationUpper{\Phi}    }}&#10;\newcommand{\bPsi}    {{\myBoldGreekNotationUpper{\Psi}    }}&#10;\newcommand{\bOmega}  {{\myBoldGreekNotationUpper{\Omega}  }}&#10;&#10;\newcommand{\inn}[2][0cm]{\mathopen{}\left|{#2}\parbox[h][#1]{0cm}{}\right|}&#10;\newcommand{\invn}[2][0cm]{\mathopen{}\left|\left|{#2}\parbox[h][#1]{0cm}{}\right|\right|}&#10;&#10;%\newcommand{\Sa}{{\mathbf {Sa}}}&#10;%\newcommand{\Topo}{{\mathbf {Topo}}}&#10;%\newcommand{\Sep}{{\mathbf {Sep}}}&#10;%\newcommand{\Str}{{\mathbf {Str}}}&#10;%\newcommand{\Reg}{{\mathbf {Reg}}}&#10;&#10;%\newcommand{\PPhi}{{\pmb \Phi}}&#10;%\newcommand{\PPi}{{\pmb \Pi}}&#10;%\newcommand{\PPhi}{{\bm \Phi}}&#10;%\newcommand{\PPi}{{\bm \Pi}}&#10;\newcommand{\PPhi}{{\Phi}}&#10;\newcommand{\PPi}{{\Pi}}&#10;\newcommand{\ppi}{{\pi}}&#10;\newcommand{\ggam}{{\gamma}}&#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cool package Styles&#10;\Style{IdentityMatrixSymb=\mI,%&#10;       DSymb={\mathrm d},%&#10;       IntegrateDifferentialDSymb={\mathrm d},%&#10;       TrParen=p,%&#10;       DetParen=p}&#10;\Style{DDisplayFunc=outset}&#10;\renewcommand{\Transpose}[1]{ {#1}^\Transp }&#10;\newcommand{\TransposeInv}[1]{ {#1}^{-\Transp} }&#10;\newcommand{\T}[1]{\Transpose{#1}}&#10;\newcommand{\TInv}[1]{\TransposeInv{#1}}&#10;\newcommand{\Inv}[1]{ {#1}^{-1} }&#10;\newcommand{\Transp}{{{\mathrm T}}}&#10;      &#10;\newcommand{\Rank}[1]    {\operatorname{rank}\inp{#1}}&#10;\newcommand{\Vol}[1]     {\operatorname{vol}\inp{#1}}&#10;\renewcommand{\Vec}[1]   {\operatorname{vec}\inp{#1}}&#10;\renewcommand{\Div}[1]   {\T{\nabla} \, #1}&#10;\newcommand{\Diag}[1]    {\operatorname{diag}\inp{#1}}&#10;\newcommand{\Dim}[1]     {\operatorname{dim}\inp{#1}}&#10;\newcommand{\Diagof}[1]  {\operatorname{diag}^{-1}\inp{#1}}&#10;\newcommand*{\diff}{\mathop{}\!\mathrm{d}} %e.g. $F(x) = \int\!f(x)\diff x$&#10;\newcommand{\Argmin}[1]{\underset{#1}{\operatorname{argmin}} \;}&#10;\newcommand{\Maxof}[1]{\underset{#1}{\operatorname{max}} \;}&#10;\newcommand{\Minof}[1]{\underset{#1}{\operatorname{min}} \;}&#10;&#10;\providecommand{\e}[1]{\ensuremath{\cdot 10^{#1}}}&#10;&#10;%workaround for mathbold in cool, cf. http://tex.stackexchange.com/questions/97910&#10;\let\oldmb\mathbold&#10;\protected\def\mathbold{\oldmb}&#10;&#10;\newcommand{\CB} [1]{{\color{#1}     $\bullet$}}&#10;\newcommand{\CBB}[2]{{\color[#1]{#2} $\bullet$}}&#10;&#10;\newcommand{\ie}{i.e.}&#10;\newcommand{\Ie}{I.e.}&#10;\newcommand{\eg}{e.g.}&#10;\newcommand{\Eg}{E.g.}&#10;\newcommand{\cf}{cf.\ }&#10;\newcommand{\Cf}{Cf.\ }&#10;\newcommand{\etc}{etc.\ }&#10;\newcommand{\wrt}{w.r.t.\ }&#10;\newcommand{\Wrt}{W.r.t.\ }&#10;% \newcommand{\wlog}{w.l.o.g.~}&#10;\newcommand{\Wlog}{W.l.o.g.\ }&#10;\newcommand{\resp}{resp.\ }&#10;\newcommand{\etal}{et al.\ }&#10;&#10;\newtheorem{theorem}{Theorem}&#10;\newtheorem{definition}{Definition}&#10;\newtheorem{expectation}{Expectation}&#10;\newtheorem{problem}{Problem}&#10;%\newtheorem{algorithm}{Algorithm}&#10;&#10;%\newenvironment{fshaded}{%&#10;%\def\FrameCommand{\fcolorbox{framecolor}{shadecolor}}%&#10;%\MakeFramed {\FrameRestore}}%&#10;%{\endMakeFramed}&#10;%&#10;%\newtheorem{theorem}{Theorem}[section]&#10;%&#10;%\newenvironment{fdfn}[1][]{&#10;%\definecolor{shadecolor}{rgb}{.9,.9,1}%DEFINITION_COLORBOX&#10;%\definecolor{framecolor}{rgb}{1,1,1}%&#10;%\begin{fshaded}\begin{theorem}[#1]}{\end{theorem}\end{fshaded}}&#10;%&#10;%&#10;%\begin{fdfn}[Blash]&#10;%Eine Zahlenfolge ...&#10;%\end{fdfn}&#10;%&#10;%\begin{fdfn}[Test]&#10;%Eine Zahlenfolge ...&#10;%\end{fdfn}&#10;&#10;% :mode=latex: %&#10;&#10;\begin{document}&#10;&#10;\[&#10;g_y&#10;\]&#10;&#10;\end{document}"/>
  <p:tag name="IGUANATEXSIZE" val="25"/>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osf,sc]{mathpazo}&#10;\usepackage{cool}&#10;\usepackage{mathtools}&#10;\pagestyle{empty}&#10;&#10;%!TEX root = diss.tex&#10;&#10;%%%%%%%%%%%%%%%%%%%%%%%%%%%%%%%%%%%%%%%%%%%%%%%%%%%%%%%%%%%%%&#10;%% LaTeX math macros&#10;%%%%%%%%%%%%%%%%%%%%%%%%%%%%%%%%%%%%%%%%%%%%%%%%%%%%%%%%%%%%%&#10;&#10;\newcommand{\mySetNotation}[1]{{\mathbb{#1}}}&#10;\newcommand{\RRSet}{{\mySetNotation{R}}}&#10;\newcommand{\EESet}{{\mySetNotation{E}}}&#10;\newcommand{\NNSet}{{\mySetNotation{N}}}&#10;\newcommand{\QQSet}{{\mySetNotation{Q}}}&#10;&#10;\newcommand{\myBoldNotation}[1]{{\mathbf #1}}&#10;%\newcommand{\myBoldNotation}[1]{{\mathbold{#1}}} %for euler math&#10;\newcommand{\va}   {{\myBoldNotation{a}}}&#10;\newcommand{\vb}   {{\myBoldNotation{b}}}&#10;\newcommand{\vc}   {{\myBoldNotation{c}}}&#10;\newcommand{\vd}   {{\myBoldNotation{d}}}&#10;\newcommand{\ve}   {{\myBoldNotation{e}}}&#10;\newcommand{\vf}   {{\myBoldNotation{f}}}&#10;\newcommand{\vg}   {{\myBoldNotation{g}}}&#10;\newcommand{\vh}   {{\myBoldNotation{h}}}&#10;\newcommand{\vi}   {{\myBoldNotation{i}}}&#10;\newcommand{\vj}   {{\myBoldNotation{j}}}&#10;\newcommand{\vk}   {{\myBoldNotation{k}}}&#10;\newcommand{\vl}   {{\myBoldNotation{l}}}&#10;\newcommand{\vm}   {{\myBoldNotation{m}}}&#10;\newcommand{\vn}   {{\myBoldNotation{n}}}&#10;\newcommand{\nn}   {{\myBoldNotation{n}}}&#10;\newcommand{\vo}   {{\myBoldNotation{o}}}&#10;\newcommand{\vp}   {{\myBoldNotation{p}}}&#10;\newcommand{\pp}   {{\myBoldNotation{p}}}&#10;\newcommand{\vq}   {{\myBoldNotation{q}}}&#10;\newcommand{\vr}   {{\myBoldNotation{r}}}&#10;\newcommand{\vs}   {{\myBoldNotation{s}}}&#10;\newcommand{\vt}   {{\myBoldNotation{t}}}&#10;\newcommand{\vu}   {{\myBoldNotation{u}}}&#10;\newcommand{\vv}   {{\myBoldNotation{v}}}&#10;\newcommand{\vw}   {{\myBoldNotation{w}}}&#10;\newcommand{\vx}   {{\myBoldNotation{x}}}&#10;\newcommand{\vy}   {{\myBoldNotation{y}}}&#10;\newcommand{\vz}   {{\myBoldNotation{z}}}&#10;\newcommand{\vNull}{{\myBoldNotation{0}}}&#10;\newcommand{\vOne} {{\myBoldNotation{1}}}&#10;&#10;\newcommand{\mA}   {{\myBoldNotation{A}}}&#10;\newcommand{\mB}   {{\myBoldNotation{B}}}&#10;\newcommand{\mC}   {{\myBoldNotation{C}}}&#10;\newcommand{\mD}   {{\myBoldNotation{D}}}&#10;\newcommand{\mE}   {{\myBoldNotation{E}}}&#10;\newcommand{\mF}   {{\myBoldNotation{F}}}&#10;\newcommand{\mG}   {{\myBoldNotation{G}}}&#10;\newcommand{\mH}   {{\myBoldNotation{H}}}&#10;\newcommand{\mI}   {{\myBoldNotation{I}}}&#10;\newcommand{\mJ}   {{\myBoldNotation{J}}}&#10;\newcommand{\mK}   {{\myBoldNotation{K}}}&#10;\newcommand{\mL}   {{\myBoldNotation{L}}}&#10;\newcommand{\mM}   {{\myBoldNotation{M}}}&#10;\newcommand{\mN}   {{\myBoldNotation{N}}}&#10;\newcommand{\mO}   {{\myBoldNotation{O}}}&#10;\newcommand{\mP}   {{\myBoldNotation{P}}}&#10;\newcommand{\mQ}   {{\myBoldNotation{Q}}}&#10;\newcommand{\mR}   {{\myBoldNotation{R}}}&#10;\newcommand{\mS}   {{\myBoldNotation{S}}}&#10;\newcommand{\mT}   {{\myBoldNotation{T}}}&#10;\newcommand{\mU}   {{\myBoldNotation{U}}}&#10;\newcommand{\mV}   {{\myBoldNotation{V}}}&#10;\newcommand{\mW}   {{\myBoldNotation{W}}}&#10;\newcommand{\mX}   {{\myBoldNotation{X}}}&#10;\newcommand{\mY}   {{\myBoldNotation{Y}}}&#10;\newcommand{\mZ}   {{\myBoldNotation{Z}}}&#10;\newcommand{\mNull}{{\myBoldNotation{0}}}&#10;&#10;%\newcommand{\myBoldGreekNotation}[1]{\boldsymbol{#1}}&#10;\newcommand{\myBoldGreekNotationLower}[1]{{\bm{#1}}}&#10;\newcommand{\myBoldGreekNotationUpper}[1]{{\bm{#1}}}&#10;\newcommand{\balpha}  {{\myBoldGreekNotationLower{\alpha}  }}&#10;\newcommand{\bbeta}   {{\myBoldGreekNotationLower{\beta}   }}&#10;\newcommand{\bgamma}  {{\myBoldGreekNotationLower{\gamma}  }}&#10;\newcommand{\bdelta}  {{\myBoldGreekNotationLower{\delta}  }}&#10;\newcommand{\bepsilon}{{\myBoldGreekNotationLower{\epsilon}}}&#10;\newcommand{\bzeta}   {{\myBoldGreekNotationLower{\zeta}   }}&#10;\newcommand{\btheta}  {{\myBoldGreekNotationLower{\theta}  }}&#10;\newcommand{\biota}   {{\myBoldGreekNotationLower{\iota}   }}&#10;\newcommand{\bkappa}  {{\myBoldGreekNotationLower{\kappa}  }}&#10;\newcommand{\blambda} {{\myBoldGreekNotationLower{\lambda} }}&#10;\newcommand{\bmu}     {{\myBoldGreekNotationLower{\mu}     }}&#10;\newcommand{\bnu}     {{\myBoldGreekNotationLower{\nu}     }}&#10;\newcommand{\bxi}     {{\myBoldGreekNotationLower{\xi}     }}&#10;\newcommand{\bomicron}{{\myBoldGreekNotationLower{\omicron}}}&#10;\newcommand{\bpi}     {{\myBoldGreekNotationLower{\pi}     }}&#10;\newcommand{\brho}    {{\myBoldGreekNotationLower{\rho}    }}&#10;\newcommand{\bsigma}  {{\myBoldGreekNotationLower{\sigma}  }}&#10;\newcommand{\btau}    {{\myBoldGreekNotationLower{\tau}    }}&#10;\newcommand{\bupsilon}{{\myBoldGreekNotationLower{\upsilon}}}&#10;\newcommand{\bphi}    {{\myBoldGreekNotationLower{\phi}    }}&#10;\newcommand{\bchi}    {{\myBoldGreekNotationLower{\chi}    }}&#10;\newcommand{\bpsi}    {{\myBoldGreekNotationLower{\psi}    }}&#10;\newcommand{\bomega}  {{\myBoldGreekNotationLower{\omega}  }}&#10;&#10;\newcommand{\bGamma}  {{\myBoldGreekNotationUpper{\Gamma}  }}&#10;\newcommand{\bDelta}  {{\myBoldGreekNotationUpper{\Delta}  }}&#10;\newcommand{\bTheta}  {{\myBoldGreekNotationUpper{\Theta}  }}&#10;\newcommand{\bLambda} {{\myBoldGreekNotationUpper{\Lambda} }}&#10;\newcommand{\bXi}     {{\myBoldGreekNotationUpper{\Xi}     }}&#10;\newcommand{\bPi}     {{\myBoldGreekNotationUpper{\Pi}     }}&#10;\newcommand{\bSigma}  {{\myBoldGreekNotationUpper{\Sigma}  }}&#10;\newcommand{\bUpsilon}{{\myBoldGreekNotationUpper{\Upsilon}}}&#10;\newcommand{\bPhi}    {{\myBoldGreekNotationUpper{\Phi}    }}&#10;\newcommand{\bPsi}    {{\myBoldGreekNotationUpper{\Psi}    }}&#10;\newcommand{\bOmega}  {{\myBoldGreekNotationUpper{\Omega}  }}&#10;&#10;\newcommand{\inn}[2][0cm]{\mathopen{}\left|{#2}\parbox[h][#1]{0cm}{}\right|}&#10;\newcommand{\invn}[2][0cm]{\mathopen{}\left|\left|{#2}\parbox[h][#1]{0cm}{}\right|\right|}&#10;&#10;%\newcommand{\Sa}{{\mathbf {Sa}}}&#10;%\newcommand{\Topo}{{\mathbf {Topo}}}&#10;%\newcommand{\Sep}{{\mathbf {Sep}}}&#10;%\newcommand{\Str}{{\mathbf {Str}}}&#10;%\newcommand{\Reg}{{\mathbf {Reg}}}&#10;&#10;%\newcommand{\PPhi}{{\pmb \Phi}}&#10;%\newcommand{\PPi}{{\pmb \Pi}}&#10;%\newcommand{\PPhi}{{\bm \Phi}}&#10;%\newcommand{\PPi}{{\bm \Pi}}&#10;\newcommand{\PPhi}{{\Phi}}&#10;\newcommand{\PPi}{{\Pi}}&#10;\newcommand{\ppi}{{\pi}}&#10;\newcommand{\ggam}{{\gamma}}&#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cool package Styles&#10;\Style{IdentityMatrixSymb=\mI,%&#10;       DSymb={\mathrm d},%&#10;       IntegrateDifferentialDSymb={\mathrm d},%&#10;       TrParen=p,%&#10;       DetParen=p}&#10;\Style{DDisplayFunc=outset}&#10;\renewcommand{\Transpose}[1]{ {#1}^\Transp }&#10;\newcommand{\TransposeInv}[1]{ {#1}^{-\Transp} }&#10;\newcommand{\T}[1]{\Transpose{#1}}&#10;\newcommand{\TInv}[1]{\TransposeInv{#1}}&#10;\newcommand{\Inv}[1]{ {#1}^{-1} }&#10;\newcommand{\Transp}{{{\mathrm T}}}&#10;      &#10;\newcommand{\Rank}[1]    {\operatorname{rank}\inp{#1}}&#10;\newcommand{\Vol}[1]     {\operatorname{vol}\inp{#1}}&#10;\renewcommand{\Vec}[1]   {\operatorname{vec}\inp{#1}}&#10;\renewcommand{\Div}[1]   {\T{\nabla} \, #1}&#10;\newcommand{\Diag}[1]    {\operatorname{diag}\inp{#1}}&#10;\newcommand{\Dim}[1]     {\operatorname{dim}\inp{#1}}&#10;\newcommand{\Diagof}[1]  {\operatorname{diag}^{-1}\inp{#1}}&#10;\newcommand*{\diff}{\mathop{}\!\mathrm{d}} %e.g. $F(x) = \int\!f(x)\diff x$&#10;\newcommand{\Argmin}[1]{\underset{#1}{\operatorname{argmin}} \;}&#10;\newcommand{\Maxof}[1]{\underset{#1}{\operatorname{max}} \;}&#10;\newcommand{\Minof}[1]{\underset{#1}{\operatorname{min}} \;}&#10;&#10;\providecommand{\e}[1]{\ensuremath{\cdot 10^{#1}}}&#10;&#10;%workaround for mathbold in cool, cf. http://tex.stackexchange.com/questions/97910&#10;\let\oldmb\mathbold&#10;\protected\def\mathbold{\oldmb}&#10;&#10;\newcommand{\CB} [1]{{\color{#1}     $\bullet$}}&#10;\newcommand{\CBB}[2]{{\color[#1]{#2} $\bullet$}}&#10;&#10;\newcommand{\ie}{i.e.}&#10;\newcommand{\Ie}{I.e.}&#10;\newcommand{\eg}{e.g.}&#10;\newcommand{\Eg}{E.g.}&#10;\newcommand{\cf}{cf.\ }&#10;\newcommand{\Cf}{Cf.\ }&#10;\newcommand{\etc}{etc.\ }&#10;\newcommand{\wrt}{w.r.t.\ }&#10;\newcommand{\Wrt}{W.r.t.\ }&#10;% \newcommand{\wlog}{w.l.o.g.~}&#10;\newcommand{\Wlog}{W.l.o.g.\ }&#10;\newcommand{\resp}{resp.\ }&#10;\newcommand{\etal}{et al.\ }&#10;&#10;\newtheorem{theorem}{Theorem}&#10;\newtheorem{definition}{Definition}&#10;\newtheorem{expectation}{Expectation}&#10;\newtheorem{problem}{Problem}&#10;%\newtheorem{algorithm}{Algorithm}&#10;&#10;%\newenvironment{fshaded}{%&#10;%\def\FrameCommand{\fcolorbox{framecolor}{shadecolor}}%&#10;%\MakeFramed {\FrameRestore}}%&#10;%{\endMakeFramed}&#10;%&#10;%\newtheorem{theorem}{Theorem}[section]&#10;%&#10;%\newenvironment{fdfn}[1][]{&#10;%\definecolor{shadecolor}{rgb}{.9,.9,1}%DEFINITION_COLORBOX&#10;%\definecolor{framecolor}{rgb}{1,1,1}%&#10;%\begin{fshaded}\begin{theorem}[#1]}{\end{theorem}\end{fshaded}}&#10;%&#10;%&#10;%\begin{fdfn}[Blash]&#10;%Eine Zahlenfolge ...&#10;%\end{fdfn}&#10;%&#10;%\begin{fdfn}[Test]&#10;%Eine Zahlenfolge ...&#10;%\end{fdfn}&#10;&#10;% :mode=latex: %&#10;&#10;\begin{document}&#10;&#10;\[&#10;\Delta f = \frac{\partial^2 f}{\partial x^2} + \frac{\partial^2 f}{\partial y^2}&#10;\]&#10;&#10;\end{document}"/>
  <p:tag name="IGUANATEXSIZE" val="25"/>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osf,sc]{mathpazo}&#10;\usepackage{cool}&#10;\usepackage{mathtools}&#10;\pagestyle{empty}&#10;&#10;%!TEX root = diss.tex&#10;&#10;%%%%%%%%%%%%%%%%%%%%%%%%%%%%%%%%%%%%%%%%%%%%%%%%%%%%%%%%%%%%%&#10;%% LaTeX math macros&#10;%%%%%%%%%%%%%%%%%%%%%%%%%%%%%%%%%%%%%%%%%%%%%%%%%%%%%%%%%%%%%&#10;&#10;\newcommand{\mySetNotation}[1]{{\mathbb{#1}}}&#10;\newcommand{\RRSet}{{\mySetNotation{R}}}&#10;\newcommand{\EESet}{{\mySetNotation{E}}}&#10;\newcommand{\NNSet}{{\mySetNotation{N}}}&#10;\newcommand{\QQSet}{{\mySetNotation{Q}}}&#10;&#10;\newcommand{\myBoldNotation}[1]{{\mathbf #1}}&#10;%\newcommand{\myBoldNotation}[1]{{\mathbold{#1}}} %for euler math&#10;\newcommand{\va}   {{\myBoldNotation{a}}}&#10;\newcommand{\vb}   {{\myBoldNotation{b}}}&#10;\newcommand{\vc}   {{\myBoldNotation{c}}}&#10;\newcommand{\vd}   {{\myBoldNotation{d}}}&#10;\newcommand{\ve}   {{\myBoldNotation{e}}}&#10;\newcommand{\vf}   {{\myBoldNotation{f}}}&#10;\newcommand{\vg}   {{\myBoldNotation{g}}}&#10;\newcommand{\vh}   {{\myBoldNotation{h}}}&#10;\newcommand{\vi}   {{\myBoldNotation{i}}}&#10;\newcommand{\vj}   {{\myBoldNotation{j}}}&#10;\newcommand{\vk}   {{\myBoldNotation{k}}}&#10;\newcommand{\vl}   {{\myBoldNotation{l}}}&#10;\newcommand{\vm}   {{\myBoldNotation{m}}}&#10;\newcommand{\vn}   {{\myBoldNotation{n}}}&#10;\newcommand{\nn}   {{\myBoldNotation{n}}}&#10;\newcommand{\vo}   {{\myBoldNotation{o}}}&#10;\newcommand{\vp}   {{\myBoldNotation{p}}}&#10;\newcommand{\pp}   {{\myBoldNotation{p}}}&#10;\newcommand{\vq}   {{\myBoldNotation{q}}}&#10;\newcommand{\vr}   {{\myBoldNotation{r}}}&#10;\newcommand{\vs}   {{\myBoldNotation{s}}}&#10;\newcommand{\vt}   {{\myBoldNotation{t}}}&#10;\newcommand{\vu}   {{\myBoldNotation{u}}}&#10;\newcommand{\vv}   {{\myBoldNotation{v}}}&#10;\newcommand{\vw}   {{\myBoldNotation{w}}}&#10;\newcommand{\vx}   {{\myBoldNotation{x}}}&#10;\newcommand{\vy}   {{\myBoldNotation{y}}}&#10;\newcommand{\vz}   {{\myBoldNotation{z}}}&#10;\newcommand{\vNull}{{\myBoldNotation{0}}}&#10;\newcommand{\vOne} {{\myBoldNotation{1}}}&#10;&#10;\newcommand{\mA}   {{\myBoldNotation{A}}}&#10;\newcommand{\mB}   {{\myBoldNotation{B}}}&#10;\newcommand{\mC}   {{\myBoldNotation{C}}}&#10;\newcommand{\mD}   {{\myBoldNotation{D}}}&#10;\newcommand{\mE}   {{\myBoldNotation{E}}}&#10;\newcommand{\mF}   {{\myBoldNotation{F}}}&#10;\newcommand{\mG}   {{\myBoldNotation{G}}}&#10;\newcommand{\mH}   {{\myBoldNotation{H}}}&#10;\newcommand{\mI}   {{\myBoldNotation{I}}}&#10;\newcommand{\mJ}   {{\myBoldNotation{J}}}&#10;\newcommand{\mK}   {{\myBoldNotation{K}}}&#10;\newcommand{\mL}   {{\myBoldNotation{L}}}&#10;\newcommand{\mM}   {{\myBoldNotation{M}}}&#10;\newcommand{\mN}   {{\myBoldNotation{N}}}&#10;\newcommand{\mO}   {{\myBoldNotation{O}}}&#10;\newcommand{\mP}   {{\myBoldNotation{P}}}&#10;\newcommand{\mQ}   {{\myBoldNotation{Q}}}&#10;\newcommand{\mR}   {{\myBoldNotation{R}}}&#10;\newcommand{\mS}   {{\myBoldNotation{S}}}&#10;\newcommand{\mT}   {{\myBoldNotation{T}}}&#10;\newcommand{\mU}   {{\myBoldNotation{U}}}&#10;\newcommand{\mV}   {{\myBoldNotation{V}}}&#10;\newcommand{\mW}   {{\myBoldNotation{W}}}&#10;\newcommand{\mX}   {{\myBoldNotation{X}}}&#10;\newcommand{\mY}   {{\myBoldNotation{Y}}}&#10;\newcommand{\mZ}   {{\myBoldNotation{Z}}}&#10;\newcommand{\mNull}{{\myBoldNotation{0}}}&#10;&#10;%\newcommand{\myBoldGreekNotation}[1]{\boldsymbol{#1}}&#10;\newcommand{\myBoldGreekNotationLower}[1]{{\bm{#1}}}&#10;\newcommand{\myBoldGreekNotationUpper}[1]{{\bm{#1}}}&#10;\newcommand{\balpha}  {{\myBoldGreekNotationLower{\alpha}  }}&#10;\newcommand{\bbeta}   {{\myBoldGreekNotationLower{\beta}   }}&#10;\newcommand{\bgamma}  {{\myBoldGreekNotationLower{\gamma}  }}&#10;\newcommand{\bdelta}  {{\myBoldGreekNotationLower{\delta}  }}&#10;\newcommand{\bepsilon}{{\myBoldGreekNotationLower{\epsilon}}}&#10;\newcommand{\bzeta}   {{\myBoldGreekNotationLower{\zeta}   }}&#10;\newcommand{\btheta}  {{\myBoldGreekNotationLower{\theta}  }}&#10;\newcommand{\biota}   {{\myBoldGreekNotationLower{\iota}   }}&#10;\newcommand{\bkappa}  {{\myBoldGreekNotationLower{\kappa}  }}&#10;\newcommand{\blambda} {{\myBoldGreekNotationLower{\lambda} }}&#10;\newcommand{\bmu}     {{\myBoldGreekNotationLower{\mu}     }}&#10;\newcommand{\bnu}     {{\myBoldGreekNotationLower{\nu}     }}&#10;\newcommand{\bxi}     {{\myBoldGreekNotationLower{\xi}     }}&#10;\newcommand{\bomicron}{{\myBoldGreekNotationLower{\omicron}}}&#10;\newcommand{\bpi}     {{\myBoldGreekNotationLower{\pi}     }}&#10;\newcommand{\brho}    {{\myBoldGreekNotationLower{\rho}    }}&#10;\newcommand{\bsigma}  {{\myBoldGreekNotationLower{\sigma}  }}&#10;\newcommand{\btau}    {{\myBoldGreekNotationLower{\tau}    }}&#10;\newcommand{\bupsilon}{{\myBoldGreekNotationLower{\upsilon}}}&#10;\newcommand{\bphi}    {{\myBoldGreekNotationLower{\phi}    }}&#10;\newcommand{\bchi}    {{\myBoldGreekNotationLower{\chi}    }}&#10;\newcommand{\bpsi}    {{\myBoldGreekNotationLower{\psi}    }}&#10;\newcommand{\bomega}  {{\myBoldGreekNotationLower{\omega}  }}&#10;&#10;\newcommand{\bGamma}  {{\myBoldGreekNotationUpper{\Gamma}  }}&#10;\newcommand{\bDelta}  {{\myBoldGreekNotationUpper{\Delta}  }}&#10;\newcommand{\bTheta}  {{\myBoldGreekNotationUpper{\Theta}  }}&#10;\newcommand{\bLambda} {{\myBoldGreekNotationUpper{\Lambda} }}&#10;\newcommand{\bXi}     {{\myBoldGreekNotationUpper{\Xi}     }}&#10;\newcommand{\bPi}     {{\myBoldGreekNotationUpper{\Pi}     }}&#10;\newcommand{\bSigma}  {{\myBoldGreekNotationUpper{\Sigma}  }}&#10;\newcommand{\bUpsilon}{{\myBoldGreekNotationUpper{\Upsilon}}}&#10;\newcommand{\bPhi}    {{\myBoldGreekNotationUpper{\Phi}    }}&#10;\newcommand{\bPsi}    {{\myBoldGreekNotationUpper{\Psi}    }}&#10;\newcommand{\bOmega}  {{\myBoldGreekNotationUpper{\Omega}  }}&#10;&#10;\newcommand{\inn}[2][0cm]{\mathopen{}\left|{#2}\parbox[h][#1]{0cm}{}\right|}&#10;\newcommand{\invn}[2][0cm]{\mathopen{}\left|\left|{#2}\parbox[h][#1]{0cm}{}\right|\right|}&#10;&#10;%\newcommand{\Sa}{{\mathbf {Sa}}}&#10;%\newcommand{\Topo}{{\mathbf {Topo}}}&#10;%\newcommand{\Sep}{{\mathbf {Sep}}}&#10;%\newcommand{\Str}{{\mathbf {Str}}}&#10;%\newcommand{\Reg}{{\mathbf {Reg}}}&#10;&#10;%\newcommand{\PPhi}{{\pmb \Phi}}&#10;%\newcommand{\PPi}{{\pmb \Pi}}&#10;%\newcommand{\PPhi}{{\bm \Phi}}&#10;%\newcommand{\PPi}{{\bm \Pi}}&#10;\newcommand{\PPhi}{{\Phi}}&#10;\newcommand{\PPi}{{\Pi}}&#10;\newcommand{\ppi}{{\pi}}&#10;\newcommand{\ggam}{{\gamma}}&#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newcommand{\ca}{{\mathcal a}}&#10;\newcommand{\cb}{{\mathcal b}}&#10;\newcommand{\cc}{{\mathcal c}}&#10;\newcommand{\cd}{{\mathcal d}}&#10;\newcommand{\ce}{{\mathcal e}}&#10;%\newcommand{\cf}{{\mathcal f}}&#10;\newcommand{\cg}{{\mathcal g}}&#10;\newcommand{\ch}{{\mathcal h}}&#10;\newcommand{\ci}{{\mathcal i}}&#10;\newcommand{\cj}{{\mathcal j}}&#10;%\newcommand{\ck}{{\mathcal k}}&#10;\newcommand{\cl}{{\mathcal l}}&#10;\newcommand{\cm}{{\mathcal m}}&#10;\newcommand{\cn}{{\mathcal n}}&#10;\newcommand{\co}{{\mathcal o}}&#10;\newcommand{\cp}{{\mathcal p}}&#10;\newcommand{\cq}{{\mathcal q}}&#10;%\newcommand{\cr}{{\mathcal r}}&#10;\newcommand{\cs}{{\mathcal s}}&#10;\newcommand{\ct}{{\mathcal t}}&#10;\newcommand{\cu}{{\mathcal u}}&#10;\newcommand{\cv}{{\mathcal v}}&#10;\newcommand{\cw}{{\mathcal w}}&#10;\newcommand{\cx}{{\mathcal x}}&#10;\newcommand{\cy}{{\mathcal y}}&#10;\newcommand{\cz}{{\mathcal z}}&#10;&#10;%cool package Styles&#10;\Style{IdentityMatrixSymb=\mI,%&#10;       DSymb={\mathrm d},%&#10;       IntegrateDifferentialDSymb={\mathrm d},%&#10;       TrParen=p,%&#10;       DetParen=p}&#10;\Style{DDisplayFunc=outset}&#10;\renewcommand{\Transpose}[1]{ {#1}^\Transp }&#10;\newcommand{\TransposeInv}[1]{ {#1}^{-\Transp} }&#10;\newcommand{\T}[1]{\Transpose{#1}}&#10;\newcommand{\TInv}[1]{\TransposeInv{#1}}&#10;\newcommand{\Inv}[1]{ {#1}^{-1} }&#10;\newcommand{\Transp}{{{\mathrm T}}}&#10;      &#10;\newcommand{\Rank}[1]    {\operatorname{rank}\inp{#1}}&#10;\newcommand{\Vol}[1]     {\operatorname{vol}\inp{#1}}&#10;\renewcommand{\Vec}[1]   {\operatorname{vec}\inp{#1}}&#10;\renewcommand{\Div}[1]   {\T{\nabla} \, #1}&#10;\newcommand{\Diag}[1]    {\operatorname{diag}\inp{#1}}&#10;\newcommand{\Dim}[1]     {\operatorname{dim}\inp{#1}}&#10;\newcommand{\Diagof}[1]  {\operatorname{diag}^{-1}\inp{#1}}&#10;\newcommand*{\diff}{\mathop{}\!\mathrm{d}} %e.g. $F(x) = \int\!f(x)\diff x$&#10;\newcommand{\Argmin}[1]{\underset{#1}{\operatorname{argmin}} \;}&#10;\newcommand{\Maxof}[1]{\underset{#1}{\operatorname{max}} \;}&#10;\newcommand{\Minof}[1]{\underset{#1}{\operatorname{min}} \;}&#10;&#10;\providecommand{\e}[1]{\ensuremath{\cdot 10^{#1}}}&#10;&#10;%workaround for mathbold in cool, cf. http://tex.stackexchange.com/questions/97910&#10;\let\oldmb\mathbold&#10;\protected\def\mathbold{\oldmb}&#10;&#10;\newcommand{\CB} [1]{{\color{#1}     $\bullet$}}&#10;\newcommand{\CBB}[2]{{\color[#1]{#2} $\bullet$}}&#10;&#10;\newcommand{\ie}{i.e.}&#10;\newcommand{\Ie}{I.e.}&#10;\newcommand{\eg}{e.g.}&#10;\newcommand{\Eg}{E.g.}&#10;\newcommand{\cf}{cf.\ }&#10;\newcommand{\Cf}{Cf.\ }&#10;\newcommand{\etc}{etc.\ }&#10;\newcommand{\wrt}{w.r.t.\ }&#10;\newcommand{\Wrt}{W.r.t.\ }&#10;% \newcommand{\wlog}{w.l.o.g.~}&#10;\newcommand{\Wlog}{W.l.o.g.\ }&#10;\newcommand{\resp}{resp.\ }&#10;\newcommand{\etal}{et al.\ }&#10;&#10;\newtheorem{theorem}{Theorem}&#10;\newtheorem{definition}{Definition}&#10;\newtheorem{expectation}{Expectation}&#10;\newtheorem{problem}{Problem}&#10;%\newtheorem{algorithm}{Algorithm}&#10;&#10;%\newenvironment{fshaded}{%&#10;%\def\FrameCommand{\fcolorbox{framecolor}{shadecolor}}%&#10;%\MakeFramed {\FrameRestore}}%&#10;%{\endMakeFramed}&#10;%&#10;%\newtheorem{theorem}{Theorem}[section]&#10;%&#10;%\newenvironment{fdfn}[1][]{&#10;%\definecolor{shadecolor}{rgb}{.9,.9,1}%DEFINITION_COLORBOX&#10;%\definecolor{framecolor}{rgb}{1,1,1}%&#10;%\begin{fshaded}\begin{theorem}[#1]}{\end{theorem}\end{fshaded}}&#10;%&#10;%&#10;%\begin{fdfn}[Blash]&#10;%Eine Zahlenfolge ...&#10;%\end{fdfn}&#10;%&#10;%\begin{fdfn}[Test]&#10;%Eine Zahlenfolge ...&#10;%\end{fdfn}&#10;&#10;% :mode=latex: %&#10;&#10;\begin{document}&#10;&#10;\[&#10;f&#10;\]&#10;&#10;\end{document}"/>
  <p:tag name="IGUANATEXSIZE" val="25"/>
</p:tagLst>
</file>

<file path=ppt/theme/theme1.xml><?xml version="1.0" encoding="utf-8"?>
<a:theme xmlns:a="http://schemas.openxmlformats.org/drawingml/2006/main" name="LectureTemplate">
  <a:themeElements>
    <a:clrScheme name="Tutorial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Tuto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cap="flat" cmpd="sng" algn="ctr">
          <a:noFill/>
          <a:prstDash val="solid"/>
          <a:round/>
          <a:headEnd type="none" w="med" len="med"/>
          <a:tailEnd type="none" w="med" len="med"/>
        </a:ln>
        <a:effectLst>
          <a:outerShdw blurRad="63500" sx="102000" sy="102000" algn="ctr" rotWithShape="0">
            <a:prstClr val="black">
              <a:alpha val="40000"/>
            </a:prstClr>
          </a:outerShdw>
        </a:effectLst>
      </a:spPr>
      <a:bodyPr vert="horz" wrap="non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1800" b="0" i="0" u="none" strike="noStrike" cap="none" normalizeH="0" baseline="0" smtClean="0">
            <a:ln>
              <a:noFill/>
            </a:ln>
            <a:solidFill>
              <a:schemeClr val="tx1"/>
            </a:solidFill>
            <a:effectLst/>
            <a:latin typeface="Arial" pitchFamily="34" charset="0"/>
            <a:cs typeface="Arial" pitchFamily="34" charset="0"/>
          </a:defRPr>
        </a:defPPr>
      </a:lstStyle>
    </a:spDef>
    <a:lnDef>
      <a:spPr bwMode="auto">
        <a:xfrm>
          <a:off x="0" y="0"/>
          <a:ext cx="1" cy="1"/>
        </a:xfrm>
        <a:custGeom>
          <a:avLst/>
          <a:gdLst/>
          <a:ahLst/>
          <a:cxnLst/>
          <a:rect l="0" t="0" r="0" b="0"/>
          <a:pathLst/>
        </a:custGeom>
        <a:no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cs typeface="Arial" pitchFamily="34" charset="0"/>
          </a:defRPr>
        </a:defPPr>
      </a:lstStyle>
    </a:lnDef>
  </a:objectDefaults>
  <a:extraClrSchemeLst>
    <a:extraClrScheme>
      <a:clrScheme name="Tutorial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Tutorial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Tutorial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Tutorial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Tutorial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Tutorial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Tutorial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LectureTemplate</Template>
  <TotalTime>520</TotalTime>
  <Words>2930</Words>
  <Application>Microsoft Office PowerPoint</Application>
  <PresentationFormat>On-screen Show (4:3)</PresentationFormat>
  <Paragraphs>797</Paragraphs>
  <Slides>105</Slides>
  <Notes>29</Notes>
  <HiddenSlides>5</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105</vt:i4>
      </vt:variant>
    </vt:vector>
  </HeadingPairs>
  <TitlesOfParts>
    <vt:vector size="107" baseType="lpstr">
      <vt:lpstr>LectureTemplate</vt:lpstr>
      <vt:lpstr>Equation</vt:lpstr>
      <vt:lpstr>Filtering  Scalar Field Contouring</vt:lpstr>
      <vt:lpstr>PowerPoint Presentation</vt:lpstr>
      <vt:lpstr>PowerPoint Presentation</vt:lpstr>
      <vt:lpstr>PowerPoint Presentation</vt:lpstr>
      <vt:lpstr>The Visualization Pipeline</vt:lpstr>
      <vt:lpstr>PowerPoint Presentation</vt:lpstr>
      <vt:lpstr>PowerPoint Presentation</vt:lpstr>
      <vt:lpstr>Filtering</vt:lpstr>
      <vt:lpstr>Selection: Slicing</vt:lpstr>
      <vt:lpstr>PowerPoint Presentation</vt:lpstr>
      <vt:lpstr>Selection: Clipping</vt:lpstr>
      <vt:lpstr>PowerPoint Presentation</vt:lpstr>
      <vt:lpstr>Selection σ</vt:lpstr>
      <vt:lpstr>Selection: Transfer Function </vt:lpstr>
      <vt:lpstr>Projection</vt:lpstr>
      <vt:lpstr>Filtering by convolution</vt:lpstr>
      <vt:lpstr>Filtering by convolution </vt:lpstr>
      <vt:lpstr>Convolution in image processing</vt:lpstr>
      <vt:lpstr>Mean filter (averaging)</vt:lpstr>
      <vt:lpstr>PowerPoint Presentation</vt:lpstr>
      <vt:lpstr>Median Filter </vt:lpstr>
      <vt:lpstr>PowerPoint Presentation</vt:lpstr>
      <vt:lpstr>PowerPoint Presentation</vt:lpstr>
      <vt:lpstr>Gaussian Smoothing</vt:lpstr>
      <vt:lpstr>PowerPoint Presentation</vt:lpstr>
      <vt:lpstr>PowerPoint Presentation</vt:lpstr>
      <vt:lpstr>Performance Consideration</vt:lpstr>
      <vt:lpstr>Gaussian smoothing </vt:lpstr>
      <vt:lpstr>Denoising</vt:lpstr>
      <vt:lpstr>PowerPoint Presentation</vt:lpstr>
      <vt:lpstr>PowerPoint Presentation</vt:lpstr>
      <vt:lpstr>PowerPoint Presentation</vt:lpstr>
      <vt:lpstr>Sobel operator</vt:lpstr>
      <vt:lpstr>PowerPoint Presentation</vt:lpstr>
      <vt:lpstr>Canny edge detector</vt:lpstr>
      <vt:lpstr>Canny edge detector</vt:lpstr>
      <vt:lpstr>Canny edge detector</vt:lpstr>
      <vt:lpstr>Canny edge detector</vt:lpstr>
      <vt:lpstr>Laplace of a Gaussian (LoG)</vt:lpstr>
      <vt:lpstr>PowerPoint Presentation</vt:lpstr>
      <vt:lpstr>LoG operator</vt:lpstr>
      <vt:lpstr>LoG (σ=1)</vt:lpstr>
      <vt:lpstr>LoG (σ=2)</vt:lpstr>
      <vt:lpstr>The Visualization Pipeline</vt:lpstr>
      <vt:lpstr>Mapping techniques</vt:lpstr>
      <vt:lpstr>Function Plots</vt:lpstr>
      <vt:lpstr>Height Fields</vt:lpstr>
      <vt:lpstr>PowerPoint Presentation</vt:lpstr>
      <vt:lpstr>PowerPoint Presentation</vt:lpstr>
      <vt:lpstr>PowerPoint Presentation</vt:lpstr>
      <vt:lpstr>Isolines in 2D Scalar Fields</vt:lpstr>
      <vt:lpstr>PowerPoint Presentation</vt:lpstr>
      <vt:lpstr>PowerPoint Presentation</vt:lpstr>
      <vt:lpstr>PowerPoint Presentation</vt:lpstr>
      <vt:lpstr>Mapping: Visual Representations</vt:lpstr>
      <vt:lpstr>Mapping: Visual Representations</vt:lpstr>
      <vt:lpstr>Mapping: Visual Representations</vt:lpstr>
      <vt:lpstr>PowerPoint Presentation</vt:lpstr>
      <vt:lpstr>Mapping: Visual Representations</vt:lpstr>
      <vt:lpstr>PowerPoint Presentation</vt:lpstr>
      <vt:lpstr>Mapping: Visual Representations</vt:lpstr>
      <vt:lpstr>Mapping: Visual Representations</vt:lpstr>
      <vt:lpstr>Mapping: Visual Representations</vt:lpstr>
      <vt:lpstr>PowerPoint Presentation</vt:lpstr>
      <vt:lpstr>PowerPoint Presentation</vt:lpstr>
      <vt:lpstr>Shape of the Isolines?</vt:lpstr>
      <vt:lpstr>PowerPoint Presentation</vt:lpstr>
      <vt:lpstr>PowerPoint Presentation</vt:lpstr>
      <vt:lpstr>PowerPoint Presentation</vt:lpstr>
      <vt:lpstr>How to find the asymptote intersection?</vt:lpstr>
      <vt:lpstr>Asymptotic Decider</vt:lpstr>
      <vt:lpstr>Asymptotic decider: alternative way</vt:lpstr>
      <vt:lpstr>PowerPoint Presentation</vt:lpstr>
      <vt:lpstr>PowerPoint Presentation</vt:lpstr>
      <vt:lpstr>PowerPoint Presentation</vt:lpstr>
      <vt:lpstr>Marching Squares: Algorithm</vt:lpstr>
      <vt:lpstr>Contour Tracing</vt:lpstr>
      <vt:lpstr>PowerPoint Presentation</vt:lpstr>
      <vt:lpstr>PowerPoint Presentation</vt:lpstr>
      <vt:lpstr>PowerPoint Presentation</vt:lpstr>
      <vt:lpstr>PowerPoint Presentation</vt:lpstr>
      <vt:lpstr>Marching Cubes</vt:lpstr>
      <vt:lpstr>The MC algorithm</vt:lpstr>
      <vt:lpstr>Marching Cubes: Step 1</vt:lpstr>
      <vt:lpstr>Marching Cubes: Step 2</vt:lpstr>
      <vt:lpstr>Marching Cubes: Step 3</vt:lpstr>
      <vt:lpstr>Marching Cubes: Step 4.1</vt:lpstr>
      <vt:lpstr>Marching Cubes: Step 4.1</vt:lpstr>
      <vt:lpstr>Marching Cubes: Step 4.2</vt:lpstr>
      <vt:lpstr>Marching Cubes: Step 5</vt:lpstr>
      <vt:lpstr>Marching Cubes: Step 6</vt:lpstr>
      <vt:lpstr>Marching Cubes: Step 7</vt:lpstr>
      <vt:lpstr>Marching Cubes: Step 7</vt:lpstr>
      <vt:lpstr>Marching Cubes: Step 7 cont.</vt:lpstr>
      <vt:lpstr>Marching Cubes: Summary</vt:lpstr>
      <vt:lpstr>PowerPoint Presentation</vt:lpstr>
      <vt:lpstr>PowerPoint Presentation</vt:lpstr>
      <vt:lpstr>Examples</vt:lpstr>
      <vt:lpstr>Examples</vt:lpstr>
      <vt:lpstr>Marching Tetrahedra</vt:lpstr>
      <vt:lpstr>Marching Tetrahedra</vt:lpstr>
      <vt:lpstr>Cube to Tetrahedra Howto</vt:lpstr>
      <vt:lpstr>Properties of Marching Tetrahedra</vt:lpstr>
      <vt:lpstr>PowerPoint Presentation</vt:lpstr>
      <vt:lpstr>Filtering and Mapping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Visualisierung und Datenanalyse</dc:creator>
  <cp:lastModifiedBy>Tino Weinkauf</cp:lastModifiedBy>
  <cp:revision>377</cp:revision>
  <cp:lastPrinted>1601-01-01T00:00:00Z</cp:lastPrinted>
  <dcterms:created xsi:type="dcterms:W3CDTF">2008-10-15T13:27:40Z</dcterms:created>
  <dcterms:modified xsi:type="dcterms:W3CDTF">2017-09-04T14:08:01Z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